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1.xml" ContentType="application/vnd.openxmlformats-officedocument.drawingml.chart+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8" r:id="rId1"/>
  </p:sldMasterIdLst>
  <p:notesMasterIdLst>
    <p:notesMasterId r:id="rId133"/>
  </p:notesMasterIdLst>
  <p:handoutMasterIdLst>
    <p:handoutMasterId r:id="rId134"/>
  </p:handoutMasterIdLst>
  <p:sldIdLst>
    <p:sldId id="802" r:id="rId2"/>
    <p:sldId id="932" r:id="rId3"/>
    <p:sldId id="933" r:id="rId4"/>
    <p:sldId id="859" r:id="rId5"/>
    <p:sldId id="860" r:id="rId6"/>
    <p:sldId id="861" r:id="rId7"/>
    <p:sldId id="863" r:id="rId8"/>
    <p:sldId id="931" r:id="rId9"/>
    <p:sldId id="867" r:id="rId10"/>
    <p:sldId id="878" r:id="rId11"/>
    <p:sldId id="877" r:id="rId12"/>
    <p:sldId id="879" r:id="rId13"/>
    <p:sldId id="875" r:id="rId14"/>
    <p:sldId id="876" r:id="rId15"/>
    <p:sldId id="532" r:id="rId16"/>
    <p:sldId id="667" r:id="rId17"/>
    <p:sldId id="677" r:id="rId18"/>
    <p:sldId id="762" r:id="rId19"/>
    <p:sldId id="761" r:id="rId20"/>
    <p:sldId id="683" r:id="rId21"/>
    <p:sldId id="678" r:id="rId22"/>
    <p:sldId id="808" r:id="rId23"/>
    <p:sldId id="903" r:id="rId24"/>
    <p:sldId id="910" r:id="rId25"/>
    <p:sldId id="681" r:id="rId26"/>
    <p:sldId id="682" r:id="rId27"/>
    <p:sldId id="895" r:id="rId28"/>
    <p:sldId id="939" r:id="rId29"/>
    <p:sldId id="977" r:id="rId30"/>
    <p:sldId id="948" r:id="rId31"/>
    <p:sldId id="940" r:id="rId32"/>
    <p:sldId id="938" r:id="rId33"/>
    <p:sldId id="941" r:id="rId34"/>
    <p:sldId id="942" r:id="rId35"/>
    <p:sldId id="943" r:id="rId36"/>
    <p:sldId id="944" r:id="rId37"/>
    <p:sldId id="945" r:id="rId38"/>
    <p:sldId id="978" r:id="rId39"/>
    <p:sldId id="979" r:id="rId40"/>
    <p:sldId id="980" r:id="rId41"/>
    <p:sldId id="981" r:id="rId42"/>
    <p:sldId id="982" r:id="rId43"/>
    <p:sldId id="983" r:id="rId44"/>
    <p:sldId id="984" r:id="rId45"/>
    <p:sldId id="985" r:id="rId46"/>
    <p:sldId id="946" r:id="rId47"/>
    <p:sldId id="947" r:id="rId48"/>
    <p:sldId id="968" r:id="rId49"/>
    <p:sldId id="972" r:id="rId50"/>
    <p:sldId id="969" r:id="rId51"/>
    <p:sldId id="970" r:id="rId52"/>
    <p:sldId id="971" r:id="rId53"/>
    <p:sldId id="973" r:id="rId54"/>
    <p:sldId id="974" r:id="rId55"/>
    <p:sldId id="975" r:id="rId56"/>
    <p:sldId id="976" r:id="rId57"/>
    <p:sldId id="896" r:id="rId58"/>
    <p:sldId id="897" r:id="rId59"/>
    <p:sldId id="898" r:id="rId60"/>
    <p:sldId id="899" r:id="rId61"/>
    <p:sldId id="900" r:id="rId62"/>
    <p:sldId id="901" r:id="rId63"/>
    <p:sldId id="902" r:id="rId64"/>
    <p:sldId id="904" r:id="rId65"/>
    <p:sldId id="905" r:id="rId66"/>
    <p:sldId id="906" r:id="rId67"/>
    <p:sldId id="907" r:id="rId68"/>
    <p:sldId id="949" r:id="rId69"/>
    <p:sldId id="950" r:id="rId70"/>
    <p:sldId id="758" r:id="rId71"/>
    <p:sldId id="781" r:id="rId72"/>
    <p:sldId id="699" r:id="rId73"/>
    <p:sldId id="701" r:id="rId74"/>
    <p:sldId id="784" r:id="rId75"/>
    <p:sldId id="785" r:id="rId76"/>
    <p:sldId id="959" r:id="rId77"/>
    <p:sldId id="960" r:id="rId78"/>
    <p:sldId id="961" r:id="rId79"/>
    <p:sldId id="962" r:id="rId80"/>
    <p:sldId id="963" r:id="rId81"/>
    <p:sldId id="856" r:id="rId82"/>
    <p:sldId id="727" r:id="rId83"/>
    <p:sldId id="728" r:id="rId84"/>
    <p:sldId id="787" r:id="rId85"/>
    <p:sldId id="912" r:id="rId86"/>
    <p:sldId id="913" r:id="rId87"/>
    <p:sldId id="914" r:id="rId88"/>
    <p:sldId id="915" r:id="rId89"/>
    <p:sldId id="917" r:id="rId90"/>
    <p:sldId id="918" r:id="rId91"/>
    <p:sldId id="788" r:id="rId92"/>
    <p:sldId id="922" r:id="rId93"/>
    <p:sldId id="923" r:id="rId94"/>
    <p:sldId id="924" r:id="rId95"/>
    <p:sldId id="925" r:id="rId96"/>
    <p:sldId id="964" r:id="rId97"/>
    <p:sldId id="965" r:id="rId98"/>
    <p:sldId id="966" r:id="rId99"/>
    <p:sldId id="967" r:id="rId100"/>
    <p:sldId id="837" r:id="rId101"/>
    <p:sldId id="838" r:id="rId102"/>
    <p:sldId id="839" r:id="rId103"/>
    <p:sldId id="840" r:id="rId104"/>
    <p:sldId id="841" r:id="rId105"/>
    <p:sldId id="842" r:id="rId106"/>
    <p:sldId id="843" r:id="rId107"/>
    <p:sldId id="844" r:id="rId108"/>
    <p:sldId id="845" r:id="rId109"/>
    <p:sldId id="846" r:id="rId110"/>
    <p:sldId id="847" r:id="rId111"/>
    <p:sldId id="848" r:id="rId112"/>
    <p:sldId id="849" r:id="rId113"/>
    <p:sldId id="850" r:id="rId114"/>
    <p:sldId id="851" r:id="rId115"/>
    <p:sldId id="934" r:id="rId116"/>
    <p:sldId id="935" r:id="rId117"/>
    <p:sldId id="936" r:id="rId118"/>
    <p:sldId id="937" r:id="rId119"/>
    <p:sldId id="891" r:id="rId120"/>
    <p:sldId id="892" r:id="rId121"/>
    <p:sldId id="893" r:id="rId122"/>
    <p:sldId id="894" r:id="rId123"/>
    <p:sldId id="926" r:id="rId124"/>
    <p:sldId id="927" r:id="rId125"/>
    <p:sldId id="928" r:id="rId126"/>
    <p:sldId id="929" r:id="rId127"/>
    <p:sldId id="930" r:id="rId128"/>
    <p:sldId id="817" r:id="rId129"/>
    <p:sldId id="818" r:id="rId130"/>
    <p:sldId id="819" r:id="rId131"/>
    <p:sldId id="820" r:id="rId132"/>
  </p:sldIdLst>
  <p:sldSz cx="9144000" cy="6858000" type="overhead"/>
  <p:notesSz cx="6591300" cy="9728200"/>
  <p:defaultTextStyle>
    <a:defPPr>
      <a:defRPr lang="en-US"/>
    </a:defPPr>
    <a:lvl1pPr algn="ctr" rtl="0" eaLnBrk="0" fontAlgn="base" hangingPunct="0">
      <a:spcBef>
        <a:spcPct val="0"/>
      </a:spcBef>
      <a:spcAft>
        <a:spcPct val="0"/>
      </a:spcAft>
      <a:defRPr sz="4000" kern="1200">
        <a:solidFill>
          <a:schemeClr val="tx2"/>
        </a:solidFill>
        <a:latin typeface="Comic Sans MS" pitchFamily="66" charset="0"/>
        <a:ea typeface="+mn-ea"/>
        <a:cs typeface="+mn-cs"/>
      </a:defRPr>
    </a:lvl1pPr>
    <a:lvl2pPr marL="457200" algn="ctr" rtl="0" eaLnBrk="0" fontAlgn="base" hangingPunct="0">
      <a:spcBef>
        <a:spcPct val="0"/>
      </a:spcBef>
      <a:spcAft>
        <a:spcPct val="0"/>
      </a:spcAft>
      <a:defRPr sz="4000" kern="1200">
        <a:solidFill>
          <a:schemeClr val="tx2"/>
        </a:solidFill>
        <a:latin typeface="Comic Sans MS" pitchFamily="66" charset="0"/>
        <a:ea typeface="+mn-ea"/>
        <a:cs typeface="+mn-cs"/>
      </a:defRPr>
    </a:lvl2pPr>
    <a:lvl3pPr marL="914400" algn="ctr" rtl="0" eaLnBrk="0" fontAlgn="base" hangingPunct="0">
      <a:spcBef>
        <a:spcPct val="0"/>
      </a:spcBef>
      <a:spcAft>
        <a:spcPct val="0"/>
      </a:spcAft>
      <a:defRPr sz="4000" kern="1200">
        <a:solidFill>
          <a:schemeClr val="tx2"/>
        </a:solidFill>
        <a:latin typeface="Comic Sans MS" pitchFamily="66" charset="0"/>
        <a:ea typeface="+mn-ea"/>
        <a:cs typeface="+mn-cs"/>
      </a:defRPr>
    </a:lvl3pPr>
    <a:lvl4pPr marL="1371600" algn="ctr" rtl="0" eaLnBrk="0" fontAlgn="base" hangingPunct="0">
      <a:spcBef>
        <a:spcPct val="0"/>
      </a:spcBef>
      <a:spcAft>
        <a:spcPct val="0"/>
      </a:spcAft>
      <a:defRPr sz="4000" kern="1200">
        <a:solidFill>
          <a:schemeClr val="tx2"/>
        </a:solidFill>
        <a:latin typeface="Comic Sans MS" pitchFamily="66" charset="0"/>
        <a:ea typeface="+mn-ea"/>
        <a:cs typeface="+mn-cs"/>
      </a:defRPr>
    </a:lvl4pPr>
    <a:lvl5pPr marL="1828800" algn="ctr" rtl="0" eaLnBrk="0" fontAlgn="base" hangingPunct="0">
      <a:spcBef>
        <a:spcPct val="0"/>
      </a:spcBef>
      <a:spcAft>
        <a:spcPct val="0"/>
      </a:spcAft>
      <a:defRPr sz="4000" kern="1200">
        <a:solidFill>
          <a:schemeClr val="tx2"/>
        </a:solidFill>
        <a:latin typeface="Comic Sans MS" pitchFamily="66" charset="0"/>
        <a:ea typeface="+mn-ea"/>
        <a:cs typeface="+mn-cs"/>
      </a:defRPr>
    </a:lvl5pPr>
    <a:lvl6pPr marL="2286000" algn="l" defTabSz="914400" rtl="0" eaLnBrk="1" latinLnBrk="0" hangingPunct="1">
      <a:defRPr sz="4000" kern="1200">
        <a:solidFill>
          <a:schemeClr val="tx2"/>
        </a:solidFill>
        <a:latin typeface="Comic Sans MS" pitchFamily="66" charset="0"/>
        <a:ea typeface="+mn-ea"/>
        <a:cs typeface="+mn-cs"/>
      </a:defRPr>
    </a:lvl6pPr>
    <a:lvl7pPr marL="2743200" algn="l" defTabSz="914400" rtl="0" eaLnBrk="1" latinLnBrk="0" hangingPunct="1">
      <a:defRPr sz="4000" kern="1200">
        <a:solidFill>
          <a:schemeClr val="tx2"/>
        </a:solidFill>
        <a:latin typeface="Comic Sans MS" pitchFamily="66" charset="0"/>
        <a:ea typeface="+mn-ea"/>
        <a:cs typeface="+mn-cs"/>
      </a:defRPr>
    </a:lvl7pPr>
    <a:lvl8pPr marL="3200400" algn="l" defTabSz="914400" rtl="0" eaLnBrk="1" latinLnBrk="0" hangingPunct="1">
      <a:defRPr sz="4000" kern="1200">
        <a:solidFill>
          <a:schemeClr val="tx2"/>
        </a:solidFill>
        <a:latin typeface="Comic Sans MS" pitchFamily="66" charset="0"/>
        <a:ea typeface="+mn-ea"/>
        <a:cs typeface="+mn-cs"/>
      </a:defRPr>
    </a:lvl8pPr>
    <a:lvl9pPr marL="3657600" algn="l" defTabSz="914400" rtl="0" eaLnBrk="1" latinLnBrk="0" hangingPunct="1">
      <a:defRPr sz="4000" kern="1200">
        <a:solidFill>
          <a:schemeClr val="tx2"/>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00"/>
    <a:srgbClr val="FFFFCC"/>
    <a:srgbClr val="CCCC00"/>
    <a:srgbClr val="FF9900"/>
    <a:srgbClr val="FFFF00"/>
    <a:srgbClr val="FF7C80"/>
    <a:srgbClr val="00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1" autoAdjust="0"/>
    <p:restoredTop sz="94610" autoAdjust="0"/>
  </p:normalViewPr>
  <p:slideViewPr>
    <p:cSldViewPr snapToGrid="0">
      <p:cViewPr varScale="1">
        <p:scale>
          <a:sx n="63" d="100"/>
          <a:sy n="63" d="100"/>
        </p:scale>
        <p:origin x="-648" y="-112"/>
      </p:cViewPr>
      <p:guideLst>
        <p:guide orient="horz" pos="153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21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handoutMaster" Target="handoutMasters/handoutMaster1.xml"/><Relationship Id="rId135" Type="http://schemas.openxmlformats.org/officeDocument/2006/relationships/printerSettings" Target="printerSettings/printerSettings1.bin"/><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68253968254"/>
          <c:y val="0.0876494023904385"/>
          <c:w val="0.780952380952379"/>
          <c:h val="0.756972111553787"/>
        </c:manualLayout>
      </c:layout>
      <c:scatterChart>
        <c:scatterStyle val="smoothMarker"/>
        <c:varyColors val="0"/>
        <c:ser>
          <c:idx val="0"/>
          <c:order val="0"/>
          <c:tx>
            <c:strRef>
              <c:f>Sheet1!$B$1</c:f>
              <c:strCache>
                <c:ptCount val="1"/>
                <c:pt idx="0">
                  <c:v>citations</c:v>
                </c:pt>
              </c:strCache>
            </c:strRef>
          </c:tx>
          <c:spPr>
            <a:ln w="22359">
              <a:solidFill>
                <a:srgbClr val="000080"/>
              </a:solidFill>
              <a:prstDash val="solid"/>
            </a:ln>
          </c:spPr>
          <c:marker>
            <c:symbol val="diamond"/>
            <c:size val="8"/>
            <c:spPr>
              <a:solidFill>
                <a:srgbClr val="000080"/>
              </a:solidFill>
              <a:ln>
                <a:solidFill>
                  <a:srgbClr val="000080"/>
                </a:solidFill>
                <a:prstDash val="solid"/>
              </a:ln>
            </c:spPr>
          </c:marker>
          <c:xVal>
            <c:numRef>
              <c:f>Sheet1!$A$2:$A$17</c:f>
              <c:numCache>
                <c:formatCode>General</c:formatCode>
                <c:ptCount val="16"/>
                <c:pt idx="0">
                  <c:v>1993.0</c:v>
                </c:pt>
                <c:pt idx="1">
                  <c:v>1994.0</c:v>
                </c:pt>
                <c:pt idx="2">
                  <c:v>1995.0</c:v>
                </c:pt>
                <c:pt idx="3">
                  <c:v>1996.0</c:v>
                </c:pt>
                <c:pt idx="4">
                  <c:v>1997.0</c:v>
                </c:pt>
                <c:pt idx="5">
                  <c:v>1998.0</c:v>
                </c:pt>
                <c:pt idx="6">
                  <c:v>1999.0</c:v>
                </c:pt>
                <c:pt idx="7">
                  <c:v>2000.0</c:v>
                </c:pt>
                <c:pt idx="8">
                  <c:v>2001.0</c:v>
                </c:pt>
                <c:pt idx="9">
                  <c:v>2002.0</c:v>
                </c:pt>
                <c:pt idx="10">
                  <c:v>2003.0</c:v>
                </c:pt>
                <c:pt idx="11">
                  <c:v>2004.0</c:v>
                </c:pt>
                <c:pt idx="12">
                  <c:v>2005.0</c:v>
                </c:pt>
                <c:pt idx="13">
                  <c:v>2006.0</c:v>
                </c:pt>
                <c:pt idx="14">
                  <c:v>2007.0</c:v>
                </c:pt>
                <c:pt idx="15">
                  <c:v>2008.0</c:v>
                </c:pt>
              </c:numCache>
            </c:numRef>
          </c:xVal>
          <c:yVal>
            <c:numRef>
              <c:f>Sheet1!$B$2:$B$17</c:f>
              <c:numCache>
                <c:formatCode>General</c:formatCode>
                <c:ptCount val="16"/>
                <c:pt idx="0">
                  <c:v>5.0</c:v>
                </c:pt>
                <c:pt idx="1">
                  <c:v>8.0</c:v>
                </c:pt>
                <c:pt idx="2">
                  <c:v>8.0</c:v>
                </c:pt>
                <c:pt idx="3">
                  <c:v>11.0</c:v>
                </c:pt>
                <c:pt idx="4">
                  <c:v>9.0</c:v>
                </c:pt>
                <c:pt idx="5">
                  <c:v>6.0</c:v>
                </c:pt>
                <c:pt idx="6">
                  <c:v>7.0</c:v>
                </c:pt>
                <c:pt idx="7">
                  <c:v>20.0</c:v>
                </c:pt>
                <c:pt idx="8">
                  <c:v>21.0</c:v>
                </c:pt>
                <c:pt idx="9">
                  <c:v>21.0</c:v>
                </c:pt>
                <c:pt idx="10">
                  <c:v>27.0</c:v>
                </c:pt>
                <c:pt idx="11">
                  <c:v>22.0</c:v>
                </c:pt>
                <c:pt idx="12">
                  <c:v>44.0</c:v>
                </c:pt>
                <c:pt idx="13">
                  <c:v>103.0</c:v>
                </c:pt>
                <c:pt idx="14">
                  <c:v>122.0</c:v>
                </c:pt>
                <c:pt idx="15">
                  <c:v>141.0</c:v>
                </c:pt>
              </c:numCache>
            </c:numRef>
          </c:yVal>
          <c:smooth val="1"/>
        </c:ser>
        <c:dLbls>
          <c:showLegendKey val="0"/>
          <c:showVal val="0"/>
          <c:showCatName val="0"/>
          <c:showSerName val="0"/>
          <c:showPercent val="0"/>
          <c:showBubbleSize val="0"/>
        </c:dLbls>
        <c:axId val="2138694744"/>
        <c:axId val="2138662456"/>
      </c:scatterChart>
      <c:valAx>
        <c:axId val="2138694744"/>
        <c:scaling>
          <c:orientation val="minMax"/>
        </c:scaling>
        <c:delete val="0"/>
        <c:axPos val="b"/>
        <c:numFmt formatCode="General" sourceLinked="1"/>
        <c:majorTickMark val="out"/>
        <c:minorTickMark val="none"/>
        <c:tickLblPos val="nextTo"/>
        <c:spPr>
          <a:ln w="5590">
            <a:solidFill>
              <a:srgbClr val="000000"/>
            </a:solidFill>
            <a:prstDash val="solid"/>
          </a:ln>
        </c:spPr>
        <c:txPr>
          <a:bodyPr rot="0" vert="horz"/>
          <a:lstStyle/>
          <a:p>
            <a:pPr>
              <a:defRPr sz="1629" b="0" i="0" u="none" strike="noStrike" baseline="0">
                <a:solidFill>
                  <a:srgbClr val="000000"/>
                </a:solidFill>
                <a:latin typeface="Arial"/>
                <a:ea typeface="Arial"/>
                <a:cs typeface="Arial"/>
              </a:defRPr>
            </a:pPr>
            <a:endParaRPr lang="en-US"/>
          </a:p>
        </c:txPr>
        <c:crossAx val="2138662456"/>
        <c:crosses val="autoZero"/>
        <c:crossBetween val="midCat"/>
      </c:valAx>
      <c:valAx>
        <c:axId val="2138662456"/>
        <c:scaling>
          <c:orientation val="minMax"/>
        </c:scaling>
        <c:delete val="0"/>
        <c:axPos val="l"/>
        <c:majorGridlines>
          <c:spPr>
            <a:ln w="5590">
              <a:solidFill>
                <a:srgbClr val="000000"/>
              </a:solidFill>
              <a:prstDash val="solid"/>
            </a:ln>
          </c:spPr>
        </c:majorGridlines>
        <c:numFmt formatCode="General" sourceLinked="1"/>
        <c:majorTickMark val="out"/>
        <c:minorTickMark val="none"/>
        <c:tickLblPos val="nextTo"/>
        <c:spPr>
          <a:ln w="5590">
            <a:solidFill>
              <a:srgbClr val="000000"/>
            </a:solidFill>
            <a:prstDash val="solid"/>
          </a:ln>
        </c:spPr>
        <c:txPr>
          <a:bodyPr rot="0" vert="horz"/>
          <a:lstStyle/>
          <a:p>
            <a:pPr>
              <a:defRPr sz="1629" b="0" i="0" u="none" strike="noStrike" baseline="0">
                <a:solidFill>
                  <a:srgbClr val="000000"/>
                </a:solidFill>
                <a:latin typeface="Arial"/>
                <a:ea typeface="Arial"/>
                <a:cs typeface="Arial"/>
              </a:defRPr>
            </a:pPr>
            <a:endParaRPr lang="en-US"/>
          </a:p>
        </c:txPr>
        <c:crossAx val="2138694744"/>
        <c:crosses val="autoZero"/>
        <c:crossBetween val="midCat"/>
      </c:valAx>
      <c:spPr>
        <a:solidFill>
          <a:srgbClr val="C0C0C0"/>
        </a:solidFill>
        <a:ln w="22359">
          <a:solidFill>
            <a:srgbClr val="808080"/>
          </a:solidFill>
          <a:prstDash val="solid"/>
        </a:ln>
      </c:spPr>
    </c:plotArea>
    <c:plotVisOnly val="1"/>
    <c:dispBlanksAs val="gap"/>
    <c:showDLblsOverMax val="0"/>
  </c:chart>
  <c:spPr>
    <a:solidFill>
      <a:srgbClr val="FFFFFF"/>
    </a:solidFill>
    <a:ln w="5590">
      <a:solidFill>
        <a:srgbClr val="000000"/>
      </a:solidFill>
      <a:prstDash val="solid"/>
    </a:ln>
  </c:spPr>
  <c:txPr>
    <a:bodyPr/>
    <a:lstStyle/>
    <a:p>
      <a:pPr>
        <a:defRPr sz="1629" b="0" i="0" u="none" strike="noStrike" baseline="0">
          <a:solidFill>
            <a:srgbClr val="000000"/>
          </a:solidFill>
          <a:latin typeface="Arial"/>
          <a:ea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855913" cy="485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solidFill>
                  <a:srgbClr val="0000FF"/>
                </a:solidFill>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735388" y="0"/>
            <a:ext cx="2855912" cy="485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1200">
                <a:solidFill>
                  <a:srgbClr val="0000FF"/>
                </a:solidFill>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9242425"/>
            <a:ext cx="2855913" cy="485775"/>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solidFill>
                  <a:srgbClr val="0000FF"/>
                </a:solidFill>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735388" y="9242425"/>
            <a:ext cx="2855912" cy="485775"/>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a:defRPr sz="1200">
                <a:solidFill>
                  <a:srgbClr val="0000FF"/>
                </a:solidFill>
              </a:defRPr>
            </a:lvl1pPr>
          </a:lstStyle>
          <a:p>
            <a:pPr>
              <a:defRPr/>
            </a:pPr>
            <a:fld id="{99A4F112-1D3A-4B6A-A0CA-BE93BA885634}" type="slidenum">
              <a:rPr lang="he-IL">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39377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855913"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rgbClr val="0000FF"/>
                </a:solidFill>
                <a:latin typeface="Marlett" pitchFamily="2" charset="2"/>
              </a:defRPr>
            </a:lvl1pPr>
          </a:lstStyle>
          <a:p>
            <a:pPr>
              <a:defRPr/>
            </a:pPr>
            <a:endParaRPr lang="en-US"/>
          </a:p>
        </p:txBody>
      </p:sp>
      <p:sp>
        <p:nvSpPr>
          <p:cNvPr id="6147" name="Rectangle 3"/>
          <p:cNvSpPr>
            <a:spLocks noGrp="1" noChangeArrowheads="1"/>
          </p:cNvSpPr>
          <p:nvPr>
            <p:ph type="dt" idx="1"/>
          </p:nvPr>
        </p:nvSpPr>
        <p:spPr bwMode="auto">
          <a:xfrm>
            <a:off x="3735388" y="0"/>
            <a:ext cx="2855912"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FF"/>
                </a:solidFill>
                <a:latin typeface="Marlett" pitchFamily="2" charset="2"/>
              </a:defRPr>
            </a:lvl1pPr>
          </a:lstStyle>
          <a:p>
            <a:pPr>
              <a:defRPr/>
            </a:pPr>
            <a:endParaRPr lang="en-US"/>
          </a:p>
        </p:txBody>
      </p:sp>
      <p:sp>
        <p:nvSpPr>
          <p:cNvPr id="76804" name="Rectangle 4"/>
          <p:cNvSpPr>
            <a:spLocks noGrp="1" noRot="1" noChangeAspect="1" noChangeArrowheads="1" noTextEdit="1"/>
          </p:cNvSpPr>
          <p:nvPr>
            <p:ph type="sldImg" idx="2"/>
          </p:nvPr>
        </p:nvSpPr>
        <p:spPr bwMode="auto">
          <a:xfrm>
            <a:off x="863600" y="730250"/>
            <a:ext cx="4864100" cy="3648075"/>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879475" y="4621213"/>
            <a:ext cx="4832350" cy="4376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150" name="Rectangle 6"/>
          <p:cNvSpPr>
            <a:spLocks noGrp="1" noChangeArrowheads="1"/>
          </p:cNvSpPr>
          <p:nvPr>
            <p:ph type="ftr" sz="quarter" idx="4"/>
          </p:nvPr>
        </p:nvSpPr>
        <p:spPr bwMode="auto">
          <a:xfrm>
            <a:off x="0" y="9242425"/>
            <a:ext cx="2855913"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rgbClr val="0000FF"/>
                </a:solidFill>
                <a:latin typeface="Marlett" pitchFamily="2" charset="2"/>
              </a:defRPr>
            </a:lvl1pPr>
          </a:lstStyle>
          <a:p>
            <a:pPr>
              <a:defRPr/>
            </a:pPr>
            <a:endParaRPr lang="en-US"/>
          </a:p>
        </p:txBody>
      </p:sp>
      <p:sp>
        <p:nvSpPr>
          <p:cNvPr id="6151" name="Rectangle 7"/>
          <p:cNvSpPr>
            <a:spLocks noGrp="1" noChangeArrowheads="1"/>
          </p:cNvSpPr>
          <p:nvPr>
            <p:ph type="sldNum" sz="quarter" idx="5"/>
          </p:nvPr>
        </p:nvSpPr>
        <p:spPr bwMode="auto">
          <a:xfrm>
            <a:off x="3735388" y="9242425"/>
            <a:ext cx="2855912"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FF"/>
                </a:solidFill>
                <a:latin typeface="Marlett" pitchFamily="2" charset="2"/>
              </a:defRPr>
            </a:lvl1pPr>
          </a:lstStyle>
          <a:p>
            <a:pPr>
              <a:defRPr/>
            </a:pPr>
            <a:fld id="{B2B10D77-A109-4478-B954-D211296BFA89}" type="slidenum">
              <a:rPr lang="he-IL"/>
              <a:pPr>
                <a:defRPr/>
              </a:pPr>
              <a:t>‹#›</a:t>
            </a:fld>
            <a:endParaRPr lang="en-US"/>
          </a:p>
        </p:txBody>
      </p:sp>
    </p:spTree>
    <p:extLst>
      <p:ext uri="{BB962C8B-B14F-4D97-AF65-F5344CB8AC3E}">
        <p14:creationId xmlns:p14="http://schemas.microsoft.com/office/powerpoint/2010/main" val="20028527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E98C2C52-6782-4076-8A59-C72592772627}" type="slidenum">
              <a:rPr lang="x-none" sz="1300">
                <a:solidFill>
                  <a:srgbClr val="0000FF"/>
                </a:solidFill>
                <a:latin typeface="Marlett" pitchFamily="2" charset="2"/>
              </a:rPr>
              <a:pPr algn="r" defTabSz="966788"/>
              <a:t>1</a:t>
            </a:fld>
            <a:endParaRPr lang="en-US" sz="1300">
              <a:solidFill>
                <a:srgbClr val="0000FF"/>
              </a:solidFill>
              <a:latin typeface="Marlett" pitchFamily="2" charset="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877888" y="4621213"/>
            <a:ext cx="4835525" cy="4376737"/>
          </a:xfrm>
          <a:noFill/>
          <a:ln/>
        </p:spPr>
        <p:txBody>
          <a:bodyPr lIns="96661" tIns="48331" rIns="96661" bIns="48331"/>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9A0F53C8-F4FE-4165-B101-AD8B41917B1C}" type="slidenum">
              <a:rPr lang="x-none" sz="1300">
                <a:solidFill>
                  <a:srgbClr val="0000FF"/>
                </a:solidFill>
                <a:latin typeface="Marlett" pitchFamily="2" charset="2"/>
              </a:rPr>
              <a:pPr algn="r" defTabSz="966788"/>
              <a:t>10</a:t>
            </a:fld>
            <a:endParaRPr lang="en-US" sz="1300">
              <a:solidFill>
                <a:srgbClr val="0000FF"/>
              </a:solidFill>
              <a:latin typeface="Marlett" pitchFamily="2" charset="2"/>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3E4BB60A-6CD1-439B-AE85-B44D23CB8B8F}" type="slidenum">
              <a:rPr lang="x-none" sz="1300">
                <a:solidFill>
                  <a:srgbClr val="0000FF"/>
                </a:solidFill>
                <a:latin typeface="Marlett" pitchFamily="2" charset="2"/>
              </a:rPr>
              <a:pPr algn="r" defTabSz="966788"/>
              <a:t>11</a:t>
            </a:fld>
            <a:endParaRPr lang="en-US" sz="1300">
              <a:solidFill>
                <a:srgbClr val="0000FF"/>
              </a:solidFill>
              <a:latin typeface="Marlett" pitchFamily="2" charset="2"/>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7AEEC31F-4C3B-4B94-8905-44D9A65541BF}" type="slidenum">
              <a:rPr lang="x-none" sz="1300">
                <a:solidFill>
                  <a:srgbClr val="0000FF"/>
                </a:solidFill>
                <a:latin typeface="Marlett" pitchFamily="2" charset="2"/>
              </a:rPr>
              <a:pPr algn="r" defTabSz="966788"/>
              <a:t>12</a:t>
            </a:fld>
            <a:endParaRPr lang="en-US" sz="1300">
              <a:solidFill>
                <a:srgbClr val="0000FF"/>
              </a:solidFill>
              <a:latin typeface="Marlett" pitchFamily="2" charset="2"/>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01C333E-E3ED-480B-8895-5E9392C27E89}" type="slidenum">
              <a:rPr lang="x-none" sz="1200">
                <a:solidFill>
                  <a:srgbClr val="0000FF"/>
                </a:solidFill>
                <a:latin typeface="Marlett" pitchFamily="2" charset="2"/>
              </a:rPr>
              <a:pPr algn="r"/>
              <a:t>13</a:t>
            </a:fld>
            <a:endParaRPr lang="en-US" sz="1200">
              <a:solidFill>
                <a:srgbClr val="0000FF"/>
              </a:solidFill>
              <a:latin typeface="Marlett" pitchFamily="2" charset="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20C74B9C-3396-497D-9620-D37234CF3C43}" type="slidenum">
              <a:rPr lang="x-none" sz="1200">
                <a:solidFill>
                  <a:srgbClr val="0000FF"/>
                </a:solidFill>
                <a:latin typeface="Marlett" pitchFamily="2" charset="2"/>
              </a:rPr>
              <a:pPr algn="r"/>
              <a:t>14</a:t>
            </a:fld>
            <a:endParaRPr lang="en-US" sz="1200">
              <a:solidFill>
                <a:srgbClr val="0000FF"/>
              </a:solidFill>
              <a:latin typeface="Marlett" pitchFamily="2" charset="2"/>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D7B6DE0-B0BD-43A9-A2F4-B826C2DBB2B2}" type="slidenum">
              <a:rPr lang="x-none" smtClean="0"/>
              <a:pPr/>
              <a:t>15</a:t>
            </a:fld>
            <a:endParaRPr lang="en-US"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0AC8C8CE-7B32-4518-B825-752A934EF0A3}" type="slidenum">
              <a:rPr lang="x-none" smtClean="0"/>
              <a:pPr/>
              <a:t>17</a:t>
            </a:fld>
            <a:endParaRPr lang="en-US"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3154720-9D3F-41B1-8099-DC260F920890}" type="slidenum">
              <a:rPr lang="x-none" sz="1200">
                <a:solidFill>
                  <a:srgbClr val="0000FF"/>
                </a:solidFill>
                <a:latin typeface="Marlett" pitchFamily="2" charset="2"/>
              </a:rPr>
              <a:pPr algn="r"/>
              <a:t>18</a:t>
            </a:fld>
            <a:endParaRPr lang="en-US" sz="1200">
              <a:solidFill>
                <a:srgbClr val="0000FF"/>
              </a:solidFill>
              <a:latin typeface="Marlett" pitchFamily="2" charset="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C8427B12-AB5A-4790-B3C2-E9EB4645BEBB}" type="slidenum">
              <a:rPr lang="x-none" sz="1200">
                <a:solidFill>
                  <a:srgbClr val="0000FF"/>
                </a:solidFill>
                <a:latin typeface="Marlett" pitchFamily="2" charset="2"/>
              </a:rPr>
              <a:pPr algn="r"/>
              <a:t>19</a:t>
            </a:fld>
            <a:endParaRPr lang="en-US" sz="1200">
              <a:solidFill>
                <a:srgbClr val="0000FF"/>
              </a:solidFill>
              <a:latin typeface="Marlett" pitchFamily="2" charset="2"/>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735389" y="9242426"/>
            <a:ext cx="2855912" cy="485775"/>
          </a:xfrm>
          <a:prstGeom prst="rect">
            <a:avLst/>
          </a:prstGeom>
          <a:noFill/>
          <a:ln w="9525">
            <a:noFill/>
            <a:miter lim="800000"/>
            <a:headEnd/>
            <a:tailEnd/>
          </a:ln>
        </p:spPr>
        <p:txBody>
          <a:bodyPr anchor="b"/>
          <a:lstStyle/>
          <a:p>
            <a:pPr algn="r"/>
            <a:fld id="{F2E5A9B6-A29E-4F5B-B912-2920BC95C9E8}" type="slidenum">
              <a:rPr lang="x-none" sz="1200">
                <a:solidFill>
                  <a:srgbClr val="0000FF"/>
                </a:solidFill>
                <a:latin typeface="Marlett" pitchFamily="2" charset="2"/>
              </a:rPr>
              <a:pPr algn="r"/>
              <a:t>2</a:t>
            </a:fld>
            <a:endParaRPr lang="en-US" sz="1200">
              <a:solidFill>
                <a:srgbClr val="0000FF"/>
              </a:solidFill>
              <a:latin typeface="Marlett" pitchFamily="2" charset="2"/>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48A314FD-1E19-4BD2-845A-7C2D657908E9}" type="slidenum">
              <a:rPr lang="x-none" smtClean="0"/>
              <a:pPr/>
              <a:t>20</a:t>
            </a:fld>
            <a:endParaRPr lang="en-US"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1053A0DE-B36A-4B7D-BDC5-4EAB6401FB3D}" type="slidenum">
              <a:rPr lang="x-none" smtClean="0"/>
              <a:pPr/>
              <a:t>21</a:t>
            </a:fld>
            <a:endParaRPr lang="en-US"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9179C3AD-EBD9-426E-AF5C-88560145F265}" type="slidenum">
              <a:rPr lang="x-none" sz="1300">
                <a:solidFill>
                  <a:srgbClr val="0000FF"/>
                </a:solidFill>
                <a:latin typeface="Marlett" pitchFamily="2" charset="2"/>
              </a:rPr>
              <a:pPr algn="r" defTabSz="966788"/>
              <a:t>23</a:t>
            </a:fld>
            <a:endParaRPr lang="en-US" sz="1300">
              <a:solidFill>
                <a:srgbClr val="0000FF"/>
              </a:solidFill>
              <a:latin typeface="Marlett" pitchFamily="2" charset="2"/>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F36ACC40-DED1-4E20-853B-1F6EFDFB719F}" type="slidenum">
              <a:rPr lang="x-none" sz="1300">
                <a:solidFill>
                  <a:srgbClr val="0000FF"/>
                </a:solidFill>
                <a:latin typeface="Marlett" pitchFamily="2" charset="2"/>
              </a:rPr>
              <a:pPr algn="r" defTabSz="966788"/>
              <a:t>24</a:t>
            </a:fld>
            <a:endParaRPr lang="en-US" sz="1300">
              <a:solidFill>
                <a:srgbClr val="0000FF"/>
              </a:solidFill>
              <a:latin typeface="Marlett" pitchFamily="2" charset="2"/>
            </a:endParaRP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1D7B230-678A-44A9-A12D-0869502C1F2F}" type="slidenum">
              <a:rPr lang="x-none" smtClean="0"/>
              <a:pPr/>
              <a:t>25</a:t>
            </a:fld>
            <a:endParaRPr lang="en-US"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0A415629-FB56-40B3-94CB-184CBBD5E6B4}" type="slidenum">
              <a:rPr lang="x-none" smtClean="0"/>
              <a:pPr/>
              <a:t>26</a:t>
            </a:fld>
            <a:endParaRPr lang="en-US"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E4A6934-4752-4DAB-A62E-21D455FAFEBE}" type="slidenum">
              <a:rPr lang="x-none" sz="1200">
                <a:solidFill>
                  <a:srgbClr val="0000FF"/>
                </a:solidFill>
                <a:latin typeface="Marlett" pitchFamily="2" charset="2"/>
              </a:rPr>
              <a:pPr algn="r"/>
              <a:t>27</a:t>
            </a:fld>
            <a:endParaRPr lang="en-US" sz="1200">
              <a:solidFill>
                <a:srgbClr val="0000FF"/>
              </a:solidFill>
              <a:latin typeface="Marlett" pitchFamily="2" charset="2"/>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r>
              <a:rPr lang="en-US" smtClean="0"/>
              <a:t>Original TM proposal by Herlihy and Moss 1993…</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95DDFA2-2945-45F4-B797-4A840A08FCEE}" type="slidenum">
              <a:rPr lang="x-none" sz="1200">
                <a:solidFill>
                  <a:srgbClr val="0000FF"/>
                </a:solidFill>
                <a:latin typeface="Marlett" pitchFamily="2" charset="2"/>
              </a:rPr>
              <a:pPr algn="r"/>
              <a:t>57</a:t>
            </a:fld>
            <a:endParaRPr lang="en-US" sz="1200">
              <a:solidFill>
                <a:srgbClr val="0000FF"/>
              </a:solidFill>
              <a:latin typeface="Marlett" pitchFamily="2" charset="2"/>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9A439E1-7442-489D-8457-FCD2D7F71822}" type="slidenum">
              <a:rPr lang="x-none" sz="1200">
                <a:solidFill>
                  <a:srgbClr val="0000FF"/>
                </a:solidFill>
                <a:latin typeface="Marlett" pitchFamily="2" charset="2"/>
              </a:rPr>
              <a:pPr algn="r"/>
              <a:t>58</a:t>
            </a:fld>
            <a:endParaRPr lang="en-US" sz="1200">
              <a:solidFill>
                <a:srgbClr val="0000FF"/>
              </a:solidFill>
              <a:latin typeface="Marlett" pitchFamily="2" charset="2"/>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3735389" y="9242426"/>
            <a:ext cx="2855912" cy="485775"/>
          </a:xfrm>
          <a:prstGeom prst="rect">
            <a:avLst/>
          </a:prstGeom>
          <a:noFill/>
          <a:ln w="9525">
            <a:noFill/>
            <a:miter lim="800000"/>
            <a:headEnd/>
            <a:tailEnd/>
          </a:ln>
        </p:spPr>
        <p:txBody>
          <a:bodyPr anchor="b"/>
          <a:lstStyle/>
          <a:p>
            <a:pPr algn="r"/>
            <a:fld id="{99245275-B40B-4717-8A47-C0A7E626FE68}" type="slidenum">
              <a:rPr lang="x-none" sz="1200">
                <a:solidFill>
                  <a:srgbClr val="0000FF"/>
                </a:solidFill>
                <a:latin typeface="Marlett" pitchFamily="2" charset="2"/>
              </a:rPr>
              <a:pPr algn="r"/>
              <a:t>3</a:t>
            </a:fld>
            <a:endParaRPr lang="en-US" sz="1200">
              <a:solidFill>
                <a:srgbClr val="0000FF"/>
              </a:solidFill>
              <a:latin typeface="Marlett" pitchFamily="2" charset="2"/>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0695773-4163-4664-9F6A-5B4021628FC5}" type="slidenum">
              <a:rPr lang="x-none" sz="1200">
                <a:solidFill>
                  <a:srgbClr val="0000FF"/>
                </a:solidFill>
                <a:latin typeface="Marlett" pitchFamily="2" charset="2"/>
              </a:rPr>
              <a:pPr algn="r"/>
              <a:t>59</a:t>
            </a:fld>
            <a:endParaRPr lang="en-US" sz="1200">
              <a:solidFill>
                <a:srgbClr val="0000FF"/>
              </a:solidFill>
              <a:latin typeface="Marlett" pitchFamily="2" charset="2"/>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4B5D755-5640-4204-86D3-BCA67B85ACB1}" type="slidenum">
              <a:rPr lang="x-none" sz="1200">
                <a:solidFill>
                  <a:srgbClr val="0000FF"/>
                </a:solidFill>
                <a:latin typeface="Marlett" pitchFamily="2" charset="2"/>
              </a:rPr>
              <a:pPr algn="r"/>
              <a:t>60</a:t>
            </a:fld>
            <a:endParaRPr lang="en-US" sz="1200">
              <a:solidFill>
                <a:srgbClr val="0000FF"/>
              </a:solidFill>
              <a:latin typeface="Marlett" pitchFamily="2" charset="2"/>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F564C82-EEC0-4A82-8A44-5D8C04C10F59}" type="slidenum">
              <a:rPr lang="x-none" sz="1200">
                <a:solidFill>
                  <a:srgbClr val="0000FF"/>
                </a:solidFill>
                <a:latin typeface="Marlett" pitchFamily="2" charset="2"/>
              </a:rPr>
              <a:pPr algn="r"/>
              <a:t>61</a:t>
            </a:fld>
            <a:endParaRPr lang="en-US" sz="1200">
              <a:solidFill>
                <a:srgbClr val="0000FF"/>
              </a:solidFill>
              <a:latin typeface="Marlett" pitchFamily="2" charset="2"/>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CCB7730-EAE0-48FC-AE32-6AB75BFD6975}" type="slidenum">
              <a:rPr lang="x-none" sz="1200">
                <a:solidFill>
                  <a:srgbClr val="0000FF"/>
                </a:solidFill>
                <a:latin typeface="Marlett" pitchFamily="2" charset="2"/>
              </a:rPr>
              <a:pPr algn="r"/>
              <a:t>62</a:t>
            </a:fld>
            <a:endParaRPr lang="en-US" sz="1200">
              <a:solidFill>
                <a:srgbClr val="0000FF"/>
              </a:solidFill>
              <a:latin typeface="Marlett" pitchFamily="2" charset="2"/>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14DEA0C-9B41-4ADE-BA4A-FD7981D85FC8}" type="slidenum">
              <a:rPr lang="x-none" sz="1200">
                <a:solidFill>
                  <a:srgbClr val="0000FF"/>
                </a:solidFill>
                <a:latin typeface="Marlett" pitchFamily="2" charset="2"/>
              </a:rPr>
              <a:pPr algn="r"/>
              <a:t>63</a:t>
            </a:fld>
            <a:endParaRPr lang="en-US" sz="1200">
              <a:solidFill>
                <a:srgbClr val="0000FF"/>
              </a:solidFill>
              <a:latin typeface="Marlett" pitchFamily="2" charset="2"/>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r>
              <a:rPr lang="en-US" dirty="0" smtClean="0"/>
              <a:t>Let’s stop and make a radical shift in view, from low-level hardware to high-level software.</a:t>
            </a:r>
          </a:p>
          <a:p>
            <a:endParaRPr lang="en-US" dirty="0" smtClean="0"/>
          </a:p>
          <a:p>
            <a:r>
              <a:rPr lang="en-US" dirty="0" smtClean="0"/>
              <a:t>The nice thing about sequential software is that it composes: you don’t need to write your own cosecant function, you can use one from a library, without knowing how it is implemented.</a:t>
            </a:r>
          </a:p>
          <a:p>
            <a:endParaRPr lang="en-US" dirty="0" smtClean="0"/>
          </a:p>
          <a:p>
            <a:r>
              <a:rPr lang="en-US" dirty="0" smtClean="0"/>
              <a:t>Unfortunately, the same is not true of lock-based synchronization. Given, say, two  collections whose methods use locks, you cannot compose them to atomically transfer an item from one to the other!</a:t>
            </a:r>
          </a:p>
          <a:p>
            <a:endParaRPr lang="en-US" dirty="0" smtClean="0"/>
          </a:p>
          <a:p>
            <a:r>
              <a:rPr lang="en-US" dirty="0" smtClean="0"/>
              <a:t>Transactions, if they can be nested allow you to do  Except, if they are HW transactions, because combining two transactions that individually run in HW may exhaust limited HW resources.</a:t>
            </a:r>
          </a:p>
          <a:p>
            <a:endParaRPr lang="en-US" dirty="0" smtClean="0"/>
          </a:p>
          <a:p>
            <a:r>
              <a:rPr lang="en-US" dirty="0" smtClean="0"/>
              <a:t>This is why we need STM.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580393D7-161D-4145-A126-CFF7D0F2A9AA}" type="slidenum">
              <a:rPr lang="x-none" sz="1200">
                <a:solidFill>
                  <a:srgbClr val="0000FF"/>
                </a:solidFill>
                <a:latin typeface="Marlett" pitchFamily="2" charset="2"/>
              </a:rPr>
              <a:pPr algn="r"/>
              <a:t>4</a:t>
            </a:fld>
            <a:endParaRPr lang="en-US" sz="1200">
              <a:solidFill>
                <a:srgbClr val="0000FF"/>
              </a:solidFill>
              <a:latin typeface="Marlett" pitchFamily="2" charset="2"/>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r>
              <a:rPr lang="en-US" smtClean="0"/>
              <a:t>Lets see how we design an STM to provide external consistency…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3FEA5B0E-7BAC-2D47-ABF5-B57798607BC3}" type="slidenum">
              <a:rPr lang="he-IL" sz="1200">
                <a:latin typeface="Times New Roman" charset="0"/>
                <a:cs typeface="Times New Roman" charset="0"/>
              </a:rPr>
              <a:pPr/>
              <a:t>79</a:t>
            </a:fld>
            <a:endParaRPr lang="en-US" sz="1200">
              <a:latin typeface="Times New Roman" charset="0"/>
              <a:cs typeface="Times New Roman"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Holding locks long exposes COM to contention. Order of magnitude faster than MCS lock</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BCCA8524-8A51-6B4C-ACBE-5874CB3F0E03}" type="slidenum">
              <a:rPr lang="he-IL" sz="1200">
                <a:latin typeface="Times New Roman" charset="0"/>
                <a:cs typeface="Times New Roman" charset="0"/>
              </a:rPr>
              <a:pPr/>
              <a:t>80</a:t>
            </a:fld>
            <a:endParaRPr lang="en-US" sz="1200">
              <a:latin typeface="Times New Roman" charset="0"/>
              <a:cs typeface="Times New Roman"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Hanke 10-12 times faster than lock</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r>
              <a:rPr lang="en-US" smtClean="0"/>
              <a:t>Zombie transactiosn are ones that are doomed to fail (here trans will fail validatuon at the end) but go on </a:t>
            </a:r>
          </a:p>
          <a:p>
            <a:r>
              <a:rPr lang="en-US" smtClean="0"/>
              <a:t>Computing in a way that can cause problems</a:t>
            </a:r>
          </a:p>
        </p:txBody>
      </p:sp>
      <p:sp>
        <p:nvSpPr>
          <p:cNvPr id="116740" name="Slide Number Placeholder 3"/>
          <p:cNvSpPr>
            <a:spLocks noGrp="1"/>
          </p:cNvSpPr>
          <p:nvPr>
            <p:ph type="sldNum" sz="quarter" idx="5"/>
          </p:nvPr>
        </p:nvSpPr>
        <p:spPr>
          <a:noFill/>
        </p:spPr>
        <p:txBody>
          <a:bodyPr/>
          <a:lstStyle/>
          <a:p>
            <a:fld id="{FC22F8B3-5996-4C7B-80AD-7287376E6022}" type="slidenum">
              <a:rPr lang="x-none" smtClean="0"/>
              <a:pPr/>
              <a:t>82</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3524E93C-0CFF-4D32-9A5D-D3001DD51547}" type="slidenum">
              <a:rPr lang="x-none" sz="1200">
                <a:solidFill>
                  <a:srgbClr val="0000FF"/>
                </a:solidFill>
                <a:latin typeface="Marlett" pitchFamily="2" charset="2"/>
              </a:rPr>
              <a:pPr algn="r"/>
              <a:t>5</a:t>
            </a:fld>
            <a:endParaRPr lang="en-US" sz="1200">
              <a:solidFill>
                <a:srgbClr val="0000FF"/>
              </a:solidFill>
              <a:latin typeface="Marlett" pitchFamily="2" charset="2"/>
            </a:endParaRPr>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GB"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845611E-E8D0-4919-A4CB-AFFFBB3F5DCF}" type="slidenum">
              <a:rPr lang="x-none" sz="1200">
                <a:solidFill>
                  <a:srgbClr val="0000FF"/>
                </a:solidFill>
                <a:latin typeface="Marlett" pitchFamily="2" charset="2"/>
              </a:rPr>
              <a:pPr algn="r"/>
              <a:t>6</a:t>
            </a:fld>
            <a:endParaRPr lang="en-US" sz="1200">
              <a:solidFill>
                <a:srgbClr val="0000FF"/>
              </a:solidFill>
              <a:latin typeface="Marlett" pitchFamily="2" charset="2"/>
            </a:endParaRPr>
          </a:p>
        </p:txBody>
      </p:sp>
      <p:sp>
        <p:nvSpPr>
          <p:cNvPr id="172035" name="Rectangle 2"/>
          <p:cNvSpPr>
            <a:spLocks noGrp="1" noRot="1" noChangeAspect="1" noChangeArrowheads="1" noTextEdit="1"/>
          </p:cNvSpPr>
          <p:nvPr>
            <p:ph type="sldImg"/>
          </p:nvPr>
        </p:nvSpPr>
        <p:spPr>
          <a:solidFill>
            <a:srgbClr val="FFFFFF"/>
          </a:solidFill>
          <a:ln/>
        </p:spPr>
      </p:sp>
      <p:sp>
        <p:nvSpPr>
          <p:cNvPr id="172036" name="Rectangle 3"/>
          <p:cNvSpPr>
            <a:spLocks noGrp="1" noChangeArrowheads="1"/>
          </p:cNvSpPr>
          <p:nvPr>
            <p:ph type="body" idx="1"/>
          </p:nvPr>
        </p:nvSpPr>
        <p:spPr>
          <a:solidFill>
            <a:srgbClr val="FFFFFF"/>
          </a:solidFill>
          <a:ln>
            <a:solidFill>
              <a:srgbClr val="000000"/>
            </a:solidFill>
          </a:ln>
        </p:spPr>
        <p:txBody>
          <a:bodyPr/>
          <a:lstStyle/>
          <a:p>
            <a:endParaRPr lang="en-GB"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1E1F5C60-372A-C84C-85BD-E795D819474D}" type="slidenum">
              <a:rPr lang="he-IL" sz="1200">
                <a:latin typeface="Times New Roman" charset="0"/>
                <a:cs typeface="Times New Roman" charset="0"/>
              </a:rPr>
              <a:pPr/>
              <a:t>97</a:t>
            </a:fld>
            <a:endParaRPr lang="en-US" sz="1200">
              <a:latin typeface="Times New Roman" charset="0"/>
              <a:cs typeface="Times New Roman"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Times New Roman" charset="0"/>
              </a:rPr>
              <a:t>// Regarding GV4:</a:t>
            </a:r>
          </a:p>
          <a:p>
            <a:r>
              <a:rPr lang="en-US" sz="1000">
                <a:latin typeface="Times New Roman" charset="0"/>
              </a:rPr>
              <a:t>// The GV4 form of GVGenerateWV() does not have a CAS retry loop.</a:t>
            </a:r>
          </a:p>
          <a:p>
            <a:r>
              <a:rPr lang="en-US" sz="1000">
                <a:latin typeface="Times New Roman" charset="0"/>
              </a:rPr>
              <a:t>// If the CAS fails then we have 2 writers that are racing, trying to bump </a:t>
            </a:r>
          </a:p>
          <a:p>
            <a:r>
              <a:rPr lang="en-US" sz="1000">
                <a:latin typeface="Times New Roman" charset="0"/>
              </a:rPr>
              <a:t>// the global clock.  One increment succeeded and one failed.  Because the 2 writers </a:t>
            </a:r>
          </a:p>
          <a:p>
            <a:r>
              <a:rPr lang="en-US" sz="1000">
                <a:latin typeface="Times New Roman" charset="0"/>
              </a:rPr>
              <a:t>// hold locks at the time we bump, we know that their write-sets don't intersect.  </a:t>
            </a:r>
          </a:p>
          <a:p>
            <a:r>
              <a:rPr lang="en-US" sz="1000">
                <a:latin typeface="Times New Roman" charset="0"/>
              </a:rPr>
              <a:t>// If the write-set of one thread intersects the read-set of the other then we </a:t>
            </a:r>
          </a:p>
          <a:p>
            <a:r>
              <a:rPr lang="en-US" sz="1000">
                <a:latin typeface="Times New Roman" charset="0"/>
              </a:rPr>
              <a:t>// know that one will subsequently fail validation (either because the lock </a:t>
            </a:r>
          </a:p>
          <a:p>
            <a:r>
              <a:rPr lang="en-US" sz="1000">
                <a:latin typeface="Times New Roman" charset="0"/>
              </a:rPr>
              <a:t>// associated with the read-set entry is held by the other thread, or </a:t>
            </a:r>
          </a:p>
          <a:p>
            <a:r>
              <a:rPr lang="en-US" sz="1000">
                <a:latin typeface="Times New Roman" charset="0"/>
              </a:rPr>
              <a:t>// because the other thread already made the update and dropped the lock, </a:t>
            </a:r>
          </a:p>
          <a:p>
            <a:r>
              <a:rPr lang="en-US" sz="1000">
                <a:latin typeface="Times New Roman" charset="0"/>
              </a:rPr>
              <a:t>// installing the new version #).  In this particular case it's safe if</a:t>
            </a:r>
          </a:p>
          <a:p>
            <a:r>
              <a:rPr lang="en-US" sz="1000">
                <a:latin typeface="Times New Roman" charset="0"/>
              </a:rPr>
              <a:t>// two threads call GVGenerateWV() concurrently and they both generate the same</a:t>
            </a:r>
          </a:p>
          <a:p>
            <a:r>
              <a:rPr lang="en-US" sz="1000">
                <a:latin typeface="Times New Roman" charset="0"/>
              </a:rPr>
              <a:t>// (duplicate) WV.  That is, if we have writers that concurrently try to increment</a:t>
            </a:r>
          </a:p>
          <a:p>
            <a:r>
              <a:rPr lang="en-US" sz="1000">
                <a:latin typeface="Times New Roman" charset="0"/>
              </a:rPr>
              <a:t>// the clock-version and then we allow them both to use the same wv.  The failing</a:t>
            </a:r>
          </a:p>
          <a:p>
            <a:r>
              <a:rPr lang="en-US" sz="1000">
                <a:latin typeface="Times New Roman" charset="0"/>
              </a:rPr>
              <a:t>// thread can "borrow" the wv of the successful thread.  </a:t>
            </a:r>
          </a:p>
          <a:p>
            <a:r>
              <a:rPr lang="en-US" sz="1000">
                <a:latin typeface="Times New Roman" charset="0"/>
              </a:rPr>
              <a:t>This increases the false+ abort-rate but reduces cache-coherence traffic.  </a:t>
            </a:r>
          </a:p>
          <a:p>
            <a:r>
              <a:rPr lang="en-US" sz="1000">
                <a:latin typeface="Times New Roman" charset="0"/>
              </a:rPr>
              <a:t>  // We only increment _GCLOCK at abort-time and perhaps TxStart()-time.</a:t>
            </a:r>
          </a:p>
          <a:p>
            <a:r>
              <a:rPr lang="en-US" sz="1000">
                <a:latin typeface="Times New Roman" charset="0"/>
              </a:rPr>
              <a:t>  // The rate at which _GCLOCK advances controls performance and abort-rate.</a:t>
            </a:r>
          </a:p>
          <a:p>
            <a:r>
              <a:rPr lang="en-US" sz="1000">
                <a:latin typeface="Times New Roman" charset="0"/>
              </a:rPr>
              <a:t>  // That is, the rate at which _GCLOCK advances is really a performance</a:t>
            </a:r>
          </a:p>
          <a:p>
            <a:r>
              <a:rPr lang="en-US" sz="1000">
                <a:latin typeface="Times New Roman" charset="0"/>
              </a:rPr>
              <a:t>  // concern -- related to false+ abort rates -- rather than a correctness issue.  </a:t>
            </a:r>
          </a:p>
          <a:p>
            <a:r>
              <a:rPr lang="en-US" sz="1000">
                <a:latin typeface="Times New Roman" charset="0"/>
              </a:rPr>
              <a:t>  // CONSIDER: use MAX(_GCLOCK, Self-&gt;rv, Self-&gt;wv, maxv, VERSION(Self-&gt;abv))+2.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F4A6CE9-5717-4D07-B2FB-E7755A0BA900}" type="slidenum">
              <a:rPr lang="x-none" sz="1200">
                <a:solidFill>
                  <a:srgbClr val="0000FF"/>
                </a:solidFill>
                <a:latin typeface="Marlett" pitchFamily="2" charset="2"/>
              </a:rPr>
              <a:pPr algn="r"/>
              <a:t>7</a:t>
            </a:fld>
            <a:endParaRPr lang="en-US" sz="1200">
              <a:solidFill>
                <a:srgbClr val="0000FF"/>
              </a:solidFill>
              <a:latin typeface="Marlett" pitchFamily="2" charset="2"/>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p:spPr>
        <p:txBody>
          <a:bodyPr/>
          <a:lstStyle/>
          <a:p>
            <a:r>
              <a:rPr lang="en-US" smtClean="0"/>
              <a:t>Remember 1993?</a:t>
            </a:r>
          </a:p>
          <a:p>
            <a:endParaRPr lang="en-US" smtClean="0"/>
          </a:p>
          <a:p>
            <a:r>
              <a:rPr lang="en-US" smtClean="0"/>
              <a:t>This guy was president.</a:t>
            </a:r>
          </a:p>
          <a:p>
            <a:endParaRPr lang="en-US" smtClean="0"/>
          </a:p>
          <a:p>
            <a:r>
              <a:rPr lang="en-US" smtClean="0"/>
              <a:t>Hardware news was dominated by the new Pentium processor. Not the Pentium-this or the Pentium-that. Just the Pentium.</a:t>
            </a:r>
          </a:p>
          <a:p>
            <a:endParaRPr lang="en-US" smtClean="0"/>
          </a:p>
          <a:p>
            <a:r>
              <a:rPr lang="en-US" smtClean="0"/>
              <a:t>Also, there was this new World-Wide-Web thing.</a:t>
            </a:r>
          </a:p>
          <a:p>
            <a:endParaRPr lang="en-US" smtClean="0"/>
          </a:p>
          <a:p>
            <a:r>
              <a:rPr lang="en-US" smtClean="0"/>
              <a:t>Lost in the noise, Eliot Moss and I published a paper where we proposed something called Transactional Memory as a way to make synchronization easier for multiprocessors (the term "multicore" hadn't yet been invented.) I’ll tell you more about what it is later.</a:t>
            </a:r>
          </a:p>
          <a:p>
            <a:endParaRPr lang="en-US" smtClean="0"/>
          </a:p>
          <a:p>
            <a:r>
              <a:rPr lang="en-US" smtClean="0"/>
              <a:t>I'm pretty sure the paper got in by the skin of its teeth.  At the conference, several PC members congratulated me on getting an "idea paper" into ISCA. In some communities, the term "idea paper" might be a complement, but in ISCA, which tends to fetishize quantitative results, the term, while not exactly fighting words, falls well short of a compliment.</a:t>
            </a:r>
          </a:p>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73A5E68-7A69-44BC-A427-33223586B876}" type="slidenum">
              <a:rPr lang="he-IL" smtClean="0"/>
              <a:pPr/>
              <a:t>8</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a:noFill/>
          <a:ln/>
        </p:spPr>
        <p:txBody>
          <a:bodyPr/>
          <a:lstStyle/>
          <a:p>
            <a:r>
              <a:rPr lang="en-US" smtClean="0"/>
              <a:t>When I say "lost in the noise", I am not kidding.</a:t>
            </a:r>
          </a:p>
          <a:p>
            <a:endParaRPr lang="en-US" smtClean="0"/>
          </a:p>
          <a:p>
            <a:r>
              <a:rPr lang="en-US" smtClean="0"/>
              <a:t>Here is rough count of the number of citations for this paper, gathered from Google Scholar. As you can see, for the first ten years after the paper was published, it languished in obscurity. Early, in the 21st century, however, it got legs.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p:spPr>
        <p:txBody>
          <a:bodyPr/>
          <a:lstStyle/>
          <a:p>
            <a:r>
              <a:rPr lang="en-US" smtClean="0"/>
              <a:t>Let's look at how much mindshare TM has today.</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noFill/>
          <a:ln/>
        </p:spPr>
        <p:txBody>
          <a:bodyPr/>
          <a:lstStyle/>
          <a:p>
            <a:r>
              <a:rPr lang="en-US" smtClean="0"/>
              <a:t>Let’s ask Microsoft for a second opinion.</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ln/>
        </p:spPr>
        <p:txBody>
          <a:bodyPr/>
          <a:lstStyle/>
          <a:p>
            <a:r>
              <a:rPr lang="en-US" smtClean="0"/>
              <a:t>Inexplicably, not everyone thinks TM is all that and more.</a:t>
            </a:r>
          </a:p>
          <a:p>
            <a:endParaRPr lang="en-US" smtClean="0"/>
          </a:p>
          <a:p>
            <a:r>
              <a:rPr lang="en-US" smtClean="0"/>
              <a:t>Here are some of the common criticisms you will find in published papers and blogs.</a:t>
            </a:r>
          </a:p>
          <a:p>
            <a:endParaRPr lang="en-US" smtClean="0"/>
          </a:p>
          <a:p>
            <a:r>
              <a:rPr lang="en-US" smtClean="0"/>
              <a:t>Some claim that STM is inherently too inefficient.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p:spPr>
        <p:txBody>
          <a:bodyPr/>
          <a:lstStyle/>
          <a:p>
            <a:r>
              <a:rPr lang="en-US" smtClean="0"/>
              <a:t>Some claim that programmers will never learn to program in a different style.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ln/>
        </p:spPr>
        <p:txBody>
          <a:bodyPr/>
          <a:lstStyle/>
          <a:p>
            <a:r>
              <a:rPr lang="en-US" smtClean="0"/>
              <a:t>The sandal-wearing vegetarian Esperanto-speaking faction thinks that shared-memory computation is hopeless, and efforts to improve it are evil.</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noFill/>
          <a:ln/>
        </p:spPr>
        <p:txBody>
          <a:bodyPr/>
          <a:lstStyle/>
          <a:p>
            <a:r>
              <a:rPr lang="en-US" smtClean="0"/>
              <a:t>The Austro-Hungarian Empire checks in with the critique that there is nothing wrong with what we do today, do why change?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noFill/>
          <a:ln/>
        </p:spPr>
        <p:txBody>
          <a:bodyPr/>
          <a:lstStyle/>
          <a:p>
            <a:r>
              <a:rPr lang="en-US" smtClean="0"/>
              <a:t>Long story short, here is my view of the big picture.</a:t>
            </a:r>
          </a:p>
          <a:p>
            <a:endParaRPr lang="en-US" smtClean="0"/>
          </a:p>
          <a:p>
            <a:r>
              <a:rPr lang="en-US" smtClean="0"/>
              <a:t>Every new technology goes through some form of the “Gartner Hype Cycle”, named after the consulting firm that invented the notion.</a:t>
            </a:r>
          </a:p>
          <a:p>
            <a:endParaRPr lang="en-US" smtClean="0"/>
          </a:p>
          <a:p>
            <a:r>
              <a:rPr lang="en-US" smtClean="0"/>
              <a:t>An idea is born, and as it becomes known, people expect it to lead them out of the wilderness. Gradually, the community discovers that things are complicated, and that the new technology is not going to pay their mortgages, wash their cars, or solve perpetual motion. A reaction sets in, and some become bitter.</a:t>
            </a:r>
          </a:p>
          <a:p>
            <a:endParaRPr lang="en-US" smtClean="0"/>
          </a:p>
          <a:p>
            <a:r>
              <a:rPr lang="en-US" smtClean="0"/>
              <a:t>All along, researchers are patiently working on getting the damn thing to work, and eventually the technology settles into a stable, useful mode, less useful than the hype suggested, but better than the haters expect.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DCA3DCD3-2FFF-4656-BCAA-5D0A92B66AD5}" type="slidenum">
              <a:rPr lang="x-none" sz="1200">
                <a:solidFill>
                  <a:srgbClr val="0000FF"/>
                </a:solidFill>
                <a:latin typeface="Marlett" pitchFamily="2" charset="2"/>
              </a:rPr>
              <a:pPr algn="r"/>
              <a:t>9</a:t>
            </a:fld>
            <a:endParaRPr lang="en-US" sz="1200">
              <a:solidFill>
                <a:srgbClr val="0000FF"/>
              </a:solidFill>
              <a:latin typeface="Marlett" pitchFamily="2" charset="2"/>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FBC5728-37A7-41A8-8E27-F1BDF122F6FB}" type="slidenum">
              <a:rPr lang="he-IL"/>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6293F08-43F8-4EBB-9518-4F92377068BC}" type="slidenum">
              <a:rPr lang="he-IL"/>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4D75B396-9248-4007-9033-626E72B063B0}" type="slidenum">
              <a:rPr lang="he-IL"/>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C676077-9BBE-4665-AFEC-9A25D283D224}" type="slidenum">
              <a:rPr lang="he-IL"/>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A036668E-CDC0-4CA5-9477-558EB1718944}" type="slidenum">
              <a:rPr lang="he-IL"/>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AB6EB4F1-838C-4100-B32E-9C8596DAED41}" type="slidenum">
              <a:rPr lang="he-IL"/>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B2456BD5-A4FD-40AB-9B69-73411EE1D792}" type="slidenum">
              <a:rPr lang="he-IL"/>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7E8BA0C2-340A-4CA4-A89A-7255129FDB5F}" type="slidenum">
              <a:rPr lang="he-IL"/>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AD7ECD0-6AF2-4E84-95BA-4B50C3ECD471}" type="slidenum">
              <a:rPr lang="he-IL"/>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49019AD-C728-4F72-9DD0-53B4B3181A95}" type="slidenum">
              <a:rPr lang="he-IL"/>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CBA0BFA-9A40-49B5-B6B5-91C27D32FF7E}" type="slidenum">
              <a:rPr lang="he-IL"/>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itchFamily="34" charset="0"/>
                <a:cs typeface="Arial" charset="0"/>
              </a:defRPr>
            </a:lvl1pPr>
          </a:lstStyle>
          <a:p>
            <a:pPr>
              <a:defRPr/>
            </a:pPr>
            <a:fld id="{19E45839-91AD-45B2-8E9D-BB0398183D12}" type="slidenum">
              <a:rPr lang="he-IL" smtClean="0"/>
              <a:pPr>
                <a:defRPr/>
              </a:pPr>
              <a:t>‹#›</a:t>
            </a:fld>
            <a:endParaRPr lang="en-US" dirty="0"/>
          </a:p>
        </p:txBody>
      </p:sp>
      <p:pic>
        <p:nvPicPr>
          <p:cNvPr id="2" name="Picture 6"/>
          <p:cNvPicPr>
            <a:picLocks noChangeAspect="1" noChangeArrowheads="1"/>
          </p:cNvPicPr>
          <p:nvPr userDrawn="1"/>
        </p:nvPicPr>
        <p:blipFill>
          <a:blip r:embed="rId13" cstate="print"/>
          <a:srcRect/>
          <a:stretch>
            <a:fillRect/>
          </a:stretch>
        </p:blipFill>
        <p:spPr bwMode="auto">
          <a:xfrm>
            <a:off x="655638" y="6157913"/>
            <a:ext cx="587375" cy="587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21.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2.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23.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4.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6.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8.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wmf"/><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chart" Target="../charts/char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1.jpe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5.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7.wmf"/></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pic>
        <p:nvPicPr>
          <p:cNvPr id="2053" name="Picture 3"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sp>
        <p:nvSpPr>
          <p:cNvPr id="2054" name="Rectangle 4"/>
          <p:cNvSpPr>
            <a:spLocks noGrp="1" noChangeArrowheads="1"/>
          </p:cNvSpPr>
          <p:nvPr>
            <p:ph type="ctrTitle" idx="4294967295"/>
          </p:nvPr>
        </p:nvSpPr>
        <p:spPr>
          <a:xfrm>
            <a:off x="685800" y="465138"/>
            <a:ext cx="7772400" cy="1143000"/>
          </a:xfrm>
        </p:spPr>
        <p:txBody>
          <a:bodyPr/>
          <a:lstStyle/>
          <a:p>
            <a:r>
              <a:rPr lang="en-US" altLang="en-US" smtClean="0"/>
              <a:t>Transactional Memory</a:t>
            </a:r>
            <a:endParaRPr lang="en-US" smtClean="0"/>
          </a:p>
        </p:txBody>
      </p:sp>
      <p:sp>
        <p:nvSpPr>
          <p:cNvPr id="2055" name="Rectangle 5"/>
          <p:cNvSpPr>
            <a:spLocks noGrp="1" noChangeArrowheads="1"/>
          </p:cNvSpPr>
          <p:nvPr>
            <p:ph type="subTitle" idx="4294967295"/>
          </p:nvPr>
        </p:nvSpPr>
        <p:spPr>
          <a:xfrm>
            <a:off x="1295400" y="4343400"/>
            <a:ext cx="6400800" cy="1752600"/>
          </a:xfrm>
        </p:spPr>
        <p:txBody>
          <a:bodyPr/>
          <a:lstStyle/>
          <a:p>
            <a:pPr marL="0" indent="0" algn="ctr">
              <a:lnSpc>
                <a:spcPct val="80000"/>
              </a:lnSpc>
              <a:buFontTx/>
              <a:buNone/>
            </a:pPr>
            <a:r>
              <a:rPr lang="en-US" sz="2800" smtClean="0">
                <a:solidFill>
                  <a:schemeClr val="accent1"/>
                </a:solidFill>
              </a:rPr>
              <a:t>Companion slides for</a:t>
            </a:r>
          </a:p>
          <a:p>
            <a:pPr marL="0" indent="0" algn="ctr">
              <a:lnSpc>
                <a:spcPct val="80000"/>
              </a:lnSpc>
              <a:buFontTx/>
              <a:buNone/>
            </a:pPr>
            <a:r>
              <a:rPr lang="en-US" sz="2800" smtClean="0">
                <a:solidFill>
                  <a:schemeClr val="tx1"/>
                </a:solidFill>
              </a:rPr>
              <a:t>The Art of Multiprocessor Programming</a:t>
            </a:r>
          </a:p>
          <a:p>
            <a:pPr marL="0" indent="0" algn="ctr">
              <a:lnSpc>
                <a:spcPct val="80000"/>
              </a:lnSpc>
              <a:buFontTx/>
              <a:buNone/>
            </a:pPr>
            <a:r>
              <a:rPr lang="en-US" sz="2800" smtClean="0">
                <a:solidFill>
                  <a:schemeClr val="accent1"/>
                </a:solidFill>
              </a:rPr>
              <a:t>by Maurice Herlihy &amp; Nir Shavit</a:t>
            </a:r>
          </a:p>
        </p:txBody>
      </p:sp>
      <p:sp>
        <p:nvSpPr>
          <p:cNvPr id="2056" name="Rectangle 6"/>
          <p:cNvSpPr>
            <a:spLocks noChangeArrowheads="1"/>
          </p:cNvSpPr>
          <p:nvPr/>
        </p:nvSpPr>
        <p:spPr bwMode="auto">
          <a:xfrm>
            <a:off x="392113" y="5927725"/>
            <a:ext cx="1509712" cy="930275"/>
          </a:xfrm>
          <a:prstGeom prst="rect">
            <a:avLst/>
          </a:prstGeom>
          <a:solidFill>
            <a:schemeClr val="bg1"/>
          </a:solidFill>
          <a:ln w="9525">
            <a:noFill/>
            <a:miter lim="800000"/>
            <a:headEnd/>
            <a:tailEnd/>
          </a:ln>
        </p:spPr>
        <p:txBody>
          <a:bodyPr wrap="none" anchor="ctr"/>
          <a:lstStyle/>
          <a:p>
            <a:pPr algn="r"/>
            <a:endParaRPr lang="en-US" sz="4400" b="1" dirty="0">
              <a:solidFill>
                <a:srgbClr val="0000FF"/>
              </a:solidFill>
              <a:latin typeface="Arial" pitchFamily="34" charset="0"/>
            </a:endParaRPr>
          </a:p>
        </p:txBody>
      </p:sp>
      <p:pic>
        <p:nvPicPr>
          <p:cNvPr id="2057" name="Picture 7"/>
          <p:cNvPicPr>
            <a:picLocks noChangeAspect="1" noChangeArrowheads="1"/>
          </p:cNvPicPr>
          <p:nvPr/>
        </p:nvPicPr>
        <p:blipFill>
          <a:blip r:embed="rId5" cstate="print"/>
          <a:srcRect/>
          <a:stretch>
            <a:fillRect/>
          </a:stretch>
        </p:blipFill>
        <p:spPr bwMode="auto">
          <a:xfrm>
            <a:off x="3279775" y="1677988"/>
            <a:ext cx="2297113" cy="2297112"/>
          </a:xfrm>
          <a:prstGeom prst="rect">
            <a:avLst/>
          </a:prstGeom>
          <a:noFill/>
          <a:ln w="9525">
            <a:noFill/>
            <a:miter lim="800000"/>
            <a:headEnd/>
            <a:tailEnd/>
          </a:ln>
        </p:spPr>
      </p:pic>
      <p:sp>
        <p:nvSpPr>
          <p:cNvPr id="2059" name="Text Box 11"/>
          <p:cNvSpPr txBox="1">
            <a:spLocks noChangeArrowheads="1"/>
          </p:cNvSpPr>
          <p:nvPr>
            <p:custDataLst>
              <p:tags r:id="rId1"/>
            </p:custDataLst>
          </p:nvPr>
        </p:nvSpPr>
        <p:spPr bwMode="auto">
          <a:xfrm>
            <a:off x="0" y="7112000"/>
            <a:ext cx="9144000" cy="1920875"/>
          </a:xfrm>
          <a:prstGeom prst="rect">
            <a:avLst/>
          </a:prstGeom>
          <a:noFill/>
          <a:ln w="38100" algn="ctr">
            <a:noFill/>
            <a:miter lim="800000"/>
            <a:headEnd/>
            <a:tailEnd/>
          </a:ln>
          <a:effectLst/>
        </p:spPr>
        <p:txBody>
          <a:bodyPr>
            <a:spAutoFit/>
          </a:bodyPr>
          <a:lstStyle/>
          <a:p>
            <a:r>
              <a:rPr lang="en-US" dirty="0" err="1">
                <a:latin typeface="Arial" pitchFamily="34" charset="0"/>
              </a:rPr>
              <a:t>TexPoint</a:t>
            </a:r>
            <a:r>
              <a:rPr lang="en-US" dirty="0">
                <a:latin typeface="Arial" pitchFamily="34" charset="0"/>
              </a:rPr>
              <a:t> fonts used in EMF. </a:t>
            </a:r>
          </a:p>
          <a:p>
            <a:r>
              <a:rPr lang="en-US" dirty="0">
                <a:latin typeface="Arial" pitchFamily="34" charset="0"/>
              </a:rPr>
              <a:t>Read the </a:t>
            </a:r>
            <a:r>
              <a:rPr lang="en-US" dirty="0" err="1">
                <a:latin typeface="Arial" pitchFamily="34" charset="0"/>
              </a:rPr>
              <a:t>TexPoint</a:t>
            </a:r>
            <a:r>
              <a:rPr lang="en-US" dirty="0">
                <a:latin typeface="Arial" pitchFamily="34" charset="0"/>
              </a:rPr>
              <a:t> manual before you delete this box.: </a:t>
            </a:r>
            <a:r>
              <a:rPr lang="en-US" dirty="0">
                <a:latin typeface="cmr10" pitchFamily="34" charset="0"/>
              </a:rPr>
              <a:t>A</a:t>
            </a:r>
            <a:r>
              <a:rPr lang="en-US" dirty="0">
                <a:latin typeface="cmex10" pitchFamily="34" charset="0"/>
              </a:rPr>
              <a:t>A</a:t>
            </a:r>
            <a:r>
              <a:rPr lang="en-US" dirty="0">
                <a:latin typeface="cmr7" pitchFamily="34" charset="0"/>
              </a:rPr>
              <a:t>A</a:t>
            </a:r>
            <a:r>
              <a:rPr lang="en-US" dirty="0">
                <a:latin typeface="cmmi7" pitchFamily="34" charset="0"/>
              </a:rPr>
              <a:t>A</a:t>
            </a:r>
            <a:r>
              <a:rPr lang="en-US" dirty="0">
                <a:latin typeface="cmsy7" pitchFamily="34" charset="0"/>
              </a:rPr>
              <a:t>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0992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ED19F48-B6B0-4D99-83C5-C1BA9DCD837A}" type="slidenum">
              <a:rPr lang="x-none" sz="1400">
                <a:solidFill>
                  <a:schemeClr val="tx1"/>
                </a:solidFill>
                <a:latin typeface="Arial" pitchFamily="34" charset="0"/>
                <a:cs typeface="Arial" pitchFamily="34" charset="0"/>
              </a:rPr>
              <a:pPr algn="r"/>
              <a:t>10</a:t>
            </a:fld>
            <a:endParaRPr lang="en-US" sz="1400" dirty="0">
              <a:solidFill>
                <a:schemeClr val="tx1"/>
              </a:solidFill>
              <a:latin typeface="Arial" pitchFamily="34" charset="0"/>
              <a:cs typeface="Arial" pitchFamily="34" charset="0"/>
            </a:endParaRPr>
          </a:p>
        </p:txBody>
      </p:sp>
      <p:sp>
        <p:nvSpPr>
          <p:cNvPr id="209924" name="Rectangle 3"/>
          <p:cNvSpPr>
            <a:spLocks noGrp="1" noChangeArrowheads="1"/>
          </p:cNvSpPr>
          <p:nvPr>
            <p:ph type="title" idx="4294967295"/>
          </p:nvPr>
        </p:nvSpPr>
        <p:spPr/>
        <p:txBody>
          <a:bodyPr/>
          <a:lstStyle/>
          <a:p>
            <a:r>
              <a:rPr lang="en-US" smtClean="0"/>
              <a:t>Locks Not Composable</a:t>
            </a:r>
          </a:p>
        </p:txBody>
      </p:sp>
      <p:grpSp>
        <p:nvGrpSpPr>
          <p:cNvPr id="209925" name="Group 18"/>
          <p:cNvGrpSpPr>
            <a:grpSpLocks/>
          </p:cNvGrpSpPr>
          <p:nvPr/>
        </p:nvGrpSpPr>
        <p:grpSpPr bwMode="auto">
          <a:xfrm flipH="1">
            <a:off x="968375" y="4295775"/>
            <a:ext cx="1447800" cy="1295400"/>
            <a:chOff x="3168" y="1824"/>
            <a:chExt cx="912" cy="816"/>
          </a:xfrm>
        </p:grpSpPr>
        <p:sp>
          <p:nvSpPr>
            <p:cNvPr id="209926"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27"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28"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29"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0"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1"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2"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3"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4"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09935" name="Group 4"/>
          <p:cNvGrpSpPr>
            <a:grpSpLocks/>
          </p:cNvGrpSpPr>
          <p:nvPr/>
        </p:nvGrpSpPr>
        <p:grpSpPr bwMode="auto">
          <a:xfrm>
            <a:off x="4106863" y="4503738"/>
            <a:ext cx="430212" cy="341312"/>
            <a:chOff x="2928" y="1465"/>
            <a:chExt cx="271" cy="215"/>
          </a:xfrm>
        </p:grpSpPr>
        <p:sp>
          <p:nvSpPr>
            <p:cNvPr id="209936"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9937"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9938"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39"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0"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1"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9942"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9943"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4"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5"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6"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9947"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09949"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9950"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09952"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9953"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09955"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9956"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9957" name="Text Box 37"/>
          <p:cNvSpPr txBox="1">
            <a:spLocks noChangeArrowheads="1"/>
          </p:cNvSpPr>
          <p:nvPr/>
        </p:nvSpPr>
        <p:spPr bwMode="auto">
          <a:xfrm>
            <a:off x="496888" y="3049588"/>
            <a:ext cx="4046537"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3366FF"/>
                </a:solidFill>
                <a:latin typeface="Arial" pitchFamily="34" charset="0"/>
                <a:cs typeface="Arial" pitchFamily="34" charset="0"/>
              </a:rPr>
              <a:t>Transfer item from one queue to another</a:t>
            </a:r>
            <a:endParaRPr lang="en-US" sz="2000" dirty="0">
              <a:solidFill>
                <a:srgbClr val="3366FF"/>
              </a:solidFill>
              <a:latin typeface="Arial" pitchFamily="34" charset="0"/>
              <a:cs typeface="Arial" pitchFamily="34" charset="0"/>
            </a:endParaRPr>
          </a:p>
        </p:txBody>
      </p:sp>
      <p:sp>
        <p:nvSpPr>
          <p:cNvPr id="209958" name="Text Box 38"/>
          <p:cNvSpPr txBox="1">
            <a:spLocks noChangeArrowheads="1"/>
          </p:cNvSpPr>
          <p:nvPr/>
        </p:nvSpPr>
        <p:spPr bwMode="auto">
          <a:xfrm>
            <a:off x="2392363" y="3811588"/>
            <a:ext cx="4989512"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3366FF"/>
                </a:solidFill>
                <a:latin typeface="Arial" pitchFamily="34" charset="0"/>
                <a:cs typeface="Arial" pitchFamily="34" charset="0"/>
              </a:rPr>
              <a:t>Must be </a:t>
            </a:r>
            <a:r>
              <a:rPr lang="en-US" sz="2800" dirty="0">
                <a:solidFill>
                  <a:schemeClr val="tx1"/>
                </a:solidFill>
                <a:latin typeface="Arial" pitchFamily="34" charset="0"/>
                <a:cs typeface="Arial" pitchFamily="34" charset="0"/>
              </a:rPr>
              <a:t>atomic</a:t>
            </a:r>
            <a:r>
              <a:rPr lang="en-US" sz="2800" dirty="0">
                <a:solidFill>
                  <a:srgbClr val="3366FF"/>
                </a:solidFill>
                <a:latin typeface="Arial" pitchFamily="34" charset="0"/>
                <a:cs typeface="Arial" pitchFamily="34" charset="0"/>
              </a:rPr>
              <a:t> :</a:t>
            </a:r>
          </a:p>
          <a:p>
            <a:r>
              <a:rPr lang="en-US" sz="2800" dirty="0">
                <a:solidFill>
                  <a:srgbClr val="3366FF"/>
                </a:solidFill>
                <a:latin typeface="Arial" pitchFamily="34" charset="0"/>
                <a:cs typeface="Arial" pitchFamily="34" charset="0"/>
              </a:rPr>
              <a:t>No duplicate or missing items</a:t>
            </a:r>
            <a:endParaRPr lang="en-US" sz="2000" dirty="0">
              <a:solidFill>
                <a:srgbClr val="3366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64162E-6 L 0.09531 0.2437 " pathEditMode="relative" rAng="0" ptsTypes="AA">
                                      <p:cBhvr>
                                        <p:cTn id="6" dur="500" fill="hold"/>
                                        <p:tgtEl>
                                          <p:spTgt spid="5"/>
                                        </p:tgtEl>
                                        <p:attrNameLst>
                                          <p:attrName>ppt_x</p:attrName>
                                          <p:attrName>ppt_y</p:attrName>
                                        </p:attrNameLst>
                                      </p:cBhvr>
                                      <p:rCtr x="4800" y="12200"/>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 0.0 L -0.08837 0.0 " pathEditMode="relative" ptsTypes="AA">
                                      <p:cBhvr>
                                        <p:cTn id="9" dur="500" fill="hold"/>
                                        <p:tgtEl>
                                          <p:spTgt spid="3"/>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 0.0 L -0.08837 0.0 " pathEditMode="relative" ptsTypes="AA">
                                      <p:cBhvr>
                                        <p:cTn id="12" dur="500" fill="hold"/>
                                        <p:tgtEl>
                                          <p:spTgt spid="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957"/>
                                        </p:tgtEl>
                                        <p:attrNameLst>
                                          <p:attrName>style.visibility</p:attrName>
                                        </p:attrNameLst>
                                      </p:cBhvr>
                                      <p:to>
                                        <p:strVal val="visible"/>
                                      </p:to>
                                    </p:set>
                                    <p:animEffect transition="in" filter="blinds(horizontal)">
                                      <p:cBhvr>
                                        <p:cTn id="17" dur="500"/>
                                        <p:tgtEl>
                                          <p:spTgt spid="2099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9958"/>
                                        </p:tgtEl>
                                        <p:attrNameLst>
                                          <p:attrName>style.visibility</p:attrName>
                                        </p:attrNameLst>
                                      </p:cBhvr>
                                      <p:to>
                                        <p:strVal val="visible"/>
                                      </p:to>
                                    </p:set>
                                    <p:animEffect transition="in" filter="blinds(horizontal)">
                                      <p:cBhvr>
                                        <p:cTn id="22" dur="500"/>
                                        <p:tgtEl>
                                          <p:spTgt spid="209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57" grpId="0" animBg="1"/>
      <p:bldP spid="20995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4275" name="Rectangle 6"/>
          <p:cNvSpPr>
            <a:spLocks noGrp="1" noChangeArrowheads="1"/>
          </p:cNvSpPr>
          <p:nvPr>
            <p:ph type="sldNum" sz="quarter" idx="10"/>
          </p:nvPr>
        </p:nvSpPr>
        <p:spPr>
          <a:noFill/>
        </p:spPr>
        <p:txBody>
          <a:bodyPr/>
          <a:lstStyle/>
          <a:p>
            <a:fld id="{6243EBDD-6805-415C-943A-4FEA2AABF742}" type="slidenum">
              <a:rPr lang="x-none" smtClean="0">
                <a:cs typeface="Arial" pitchFamily="34" charset="0"/>
              </a:rPr>
              <a:pPr/>
              <a:t>100</a:t>
            </a:fld>
            <a:endParaRPr lang="en-US" smtClean="0">
              <a:cs typeface="Arial" pitchFamily="34" charset="0"/>
            </a:endParaRPr>
          </a:p>
        </p:txBody>
      </p:sp>
      <p:sp>
        <p:nvSpPr>
          <p:cNvPr id="54276" name="Rectangle 2"/>
          <p:cNvSpPr>
            <a:spLocks noGrp="1" noChangeArrowheads="1"/>
          </p:cNvSpPr>
          <p:nvPr>
            <p:ph type="title"/>
          </p:nvPr>
        </p:nvSpPr>
        <p:spPr/>
        <p:txBody>
          <a:bodyPr/>
          <a:lstStyle/>
          <a:p>
            <a:r>
              <a:rPr lang="en-US" smtClean="0"/>
              <a:t>TM Design Issues</a:t>
            </a:r>
          </a:p>
        </p:txBody>
      </p:sp>
      <p:sp>
        <p:nvSpPr>
          <p:cNvPr id="54277" name="Rectangle 3"/>
          <p:cNvSpPr>
            <a:spLocks noGrp="1" noChangeArrowheads="1"/>
          </p:cNvSpPr>
          <p:nvPr>
            <p:ph type="body" idx="1"/>
          </p:nvPr>
        </p:nvSpPr>
        <p:spPr>
          <a:xfrm>
            <a:off x="685800" y="1981200"/>
            <a:ext cx="4535488" cy="4114800"/>
          </a:xfrm>
        </p:spPr>
        <p:txBody>
          <a:bodyPr/>
          <a:lstStyle/>
          <a:p>
            <a:r>
              <a:rPr lang="en-US" smtClean="0"/>
              <a:t>Implementation choices</a:t>
            </a:r>
          </a:p>
          <a:p>
            <a:r>
              <a:rPr lang="en-US" smtClean="0"/>
              <a:t>Language design issues</a:t>
            </a:r>
          </a:p>
          <a:p>
            <a:r>
              <a:rPr lang="en-US" smtClean="0"/>
              <a:t>Semantic issues</a:t>
            </a:r>
          </a:p>
          <a:p>
            <a:pPr lvl="1"/>
            <a:endParaRPr lang="en-US" smtClean="0"/>
          </a:p>
        </p:txBody>
      </p:sp>
      <p:grpSp>
        <p:nvGrpSpPr>
          <p:cNvPr id="54278" name="Group 4"/>
          <p:cNvGrpSpPr>
            <a:grpSpLocks/>
          </p:cNvGrpSpPr>
          <p:nvPr/>
        </p:nvGrpSpPr>
        <p:grpSpPr bwMode="auto">
          <a:xfrm>
            <a:off x="5387975" y="1947863"/>
            <a:ext cx="3070225" cy="1635125"/>
            <a:chOff x="209" y="768"/>
            <a:chExt cx="5046" cy="2688"/>
          </a:xfrm>
        </p:grpSpPr>
        <p:sp>
          <p:nvSpPr>
            <p:cNvPr id="54289" name="Oval 5"/>
            <p:cNvSpPr>
              <a:spLocks noChangeArrowheads="1"/>
            </p:cNvSpPr>
            <p:nvPr/>
          </p:nvSpPr>
          <p:spPr bwMode="auto">
            <a:xfrm>
              <a:off x="2122" y="2712"/>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90" name="Oval 6"/>
            <p:cNvSpPr>
              <a:spLocks noChangeArrowheads="1"/>
            </p:cNvSpPr>
            <p:nvPr/>
          </p:nvSpPr>
          <p:spPr bwMode="auto">
            <a:xfrm>
              <a:off x="3258" y="3120"/>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91" name="Oval 7"/>
            <p:cNvSpPr>
              <a:spLocks noChangeArrowheads="1"/>
            </p:cNvSpPr>
            <p:nvPr/>
          </p:nvSpPr>
          <p:spPr bwMode="auto">
            <a:xfrm>
              <a:off x="1156" y="2376"/>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92" name="Freeform 8"/>
            <p:cNvSpPr>
              <a:spLocks/>
            </p:cNvSpPr>
            <p:nvPr/>
          </p:nvSpPr>
          <p:spPr bwMode="auto">
            <a:xfrm>
              <a:off x="1387" y="1536"/>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93" name="Freeform 9"/>
            <p:cNvSpPr>
              <a:spLocks/>
            </p:cNvSpPr>
            <p:nvPr/>
          </p:nvSpPr>
          <p:spPr bwMode="auto">
            <a:xfrm>
              <a:off x="2353" y="1900"/>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54294" name="Group 10"/>
            <p:cNvGrpSpPr>
              <a:grpSpLocks/>
            </p:cNvGrpSpPr>
            <p:nvPr/>
          </p:nvGrpSpPr>
          <p:grpSpPr bwMode="auto">
            <a:xfrm flipH="1">
              <a:off x="209" y="768"/>
              <a:ext cx="1475" cy="1304"/>
              <a:chOff x="3552" y="2736"/>
              <a:chExt cx="1475" cy="1304"/>
            </a:xfrm>
          </p:grpSpPr>
          <p:sp>
            <p:nvSpPr>
              <p:cNvPr id="54296" name="Freeform 11"/>
              <p:cNvSpPr>
                <a:spLocks/>
              </p:cNvSpPr>
              <p:nvPr/>
            </p:nvSpPr>
            <p:spPr bwMode="auto">
              <a:xfrm>
                <a:off x="3552" y="2736"/>
                <a:ext cx="1475" cy="1304"/>
              </a:xfrm>
              <a:custGeom>
                <a:avLst/>
                <a:gdLst>
                  <a:gd name="T0" fmla="*/ 70 w 1728"/>
                  <a:gd name="T1" fmla="*/ 708 h 1664"/>
                  <a:gd name="T2" fmla="*/ 420 w 1728"/>
                  <a:gd name="T3" fmla="*/ 266 h 1664"/>
                  <a:gd name="T4" fmla="*/ 350 w 1728"/>
                  <a:gd name="T5" fmla="*/ 0 h 1664"/>
                  <a:gd name="T6" fmla="*/ 630 w 1728"/>
                  <a:gd name="T7" fmla="*/ 206 h 1664"/>
                  <a:gd name="T8" fmla="*/ 1224 w 1728"/>
                  <a:gd name="T9" fmla="*/ 295 h 1664"/>
                  <a:gd name="T10" fmla="*/ 1259 w 1728"/>
                  <a:gd name="T11" fmla="*/ 501 h 1664"/>
                  <a:gd name="T12" fmla="*/ 1119 w 1728"/>
                  <a:gd name="T13" fmla="*/ 413 h 1664"/>
                  <a:gd name="T14" fmla="*/ 979 w 1728"/>
                  <a:gd name="T15" fmla="*/ 501 h 1664"/>
                  <a:gd name="T16" fmla="*/ 769 w 1728"/>
                  <a:gd name="T17" fmla="*/ 383 h 1664"/>
                  <a:gd name="T18" fmla="*/ 699 w 1728"/>
                  <a:gd name="T19" fmla="*/ 442 h 1664"/>
                  <a:gd name="T20" fmla="*/ 586 w 1728"/>
                  <a:gd name="T21" fmla="*/ 380 h 1664"/>
                  <a:gd name="T22" fmla="*/ 699 w 1728"/>
                  <a:gd name="T23" fmla="*/ 531 h 1664"/>
                  <a:gd name="T24" fmla="*/ 769 w 1728"/>
                  <a:gd name="T25" fmla="*/ 442 h 1664"/>
                  <a:gd name="T26" fmla="*/ 979 w 1728"/>
                  <a:gd name="T27" fmla="*/ 560 h 1664"/>
                  <a:gd name="T28" fmla="*/ 1119 w 1728"/>
                  <a:gd name="T29" fmla="*/ 472 h 1664"/>
                  <a:gd name="T30" fmla="*/ 1084 w 1728"/>
                  <a:gd name="T31" fmla="*/ 649 h 1664"/>
                  <a:gd name="T32" fmla="*/ 734 w 1728"/>
                  <a:gd name="T33" fmla="*/ 678 h 1664"/>
                  <a:gd name="T34" fmla="*/ 595 w 1728"/>
                  <a:gd name="T35" fmla="*/ 678 h 1664"/>
                  <a:gd name="T36" fmla="*/ 595 w 1728"/>
                  <a:gd name="T37" fmla="*/ 973 h 1664"/>
                  <a:gd name="T38" fmla="*/ 140 w 1728"/>
                  <a:gd name="T39" fmla="*/ 973 h 1664"/>
                  <a:gd name="T40" fmla="*/ 0 w 1728"/>
                  <a:gd name="T41" fmla="*/ 737 h 1664"/>
                  <a:gd name="T42" fmla="*/ 70 w 1728"/>
                  <a:gd name="T43" fmla="*/ 708 h 16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8"/>
                  <a:gd name="T67" fmla="*/ 0 h 1664"/>
                  <a:gd name="T68" fmla="*/ 1728 w 1728"/>
                  <a:gd name="T69" fmla="*/ 1664 h 16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8" h="1664">
                    <a:moveTo>
                      <a:pt x="96" y="1152"/>
                    </a:moveTo>
                    <a:lnTo>
                      <a:pt x="576" y="432"/>
                    </a:lnTo>
                    <a:lnTo>
                      <a:pt x="480" y="0"/>
                    </a:lnTo>
                    <a:lnTo>
                      <a:pt x="864" y="336"/>
                    </a:lnTo>
                    <a:lnTo>
                      <a:pt x="1680" y="480"/>
                    </a:lnTo>
                    <a:lnTo>
                      <a:pt x="1728" y="816"/>
                    </a:lnTo>
                    <a:lnTo>
                      <a:pt x="1536" y="672"/>
                    </a:lnTo>
                    <a:lnTo>
                      <a:pt x="1344" y="816"/>
                    </a:lnTo>
                    <a:lnTo>
                      <a:pt x="1056" y="624"/>
                    </a:lnTo>
                    <a:lnTo>
                      <a:pt x="960" y="720"/>
                    </a:lnTo>
                    <a:lnTo>
                      <a:pt x="805" y="619"/>
                    </a:lnTo>
                    <a:lnTo>
                      <a:pt x="960" y="864"/>
                    </a:lnTo>
                    <a:lnTo>
                      <a:pt x="1056" y="720"/>
                    </a:lnTo>
                    <a:lnTo>
                      <a:pt x="1344" y="912"/>
                    </a:lnTo>
                    <a:lnTo>
                      <a:pt x="1536" y="768"/>
                    </a:lnTo>
                    <a:lnTo>
                      <a:pt x="1488" y="1056"/>
                    </a:lnTo>
                    <a:lnTo>
                      <a:pt x="1008" y="1104"/>
                    </a:lnTo>
                    <a:lnTo>
                      <a:pt x="816" y="1104"/>
                    </a:lnTo>
                    <a:lnTo>
                      <a:pt x="816" y="1584"/>
                    </a:lnTo>
                    <a:cubicBezTo>
                      <a:pt x="712" y="1664"/>
                      <a:pt x="328" y="1648"/>
                      <a:pt x="192" y="1584"/>
                    </a:cubicBezTo>
                    <a:cubicBezTo>
                      <a:pt x="56" y="1520"/>
                      <a:pt x="16" y="1272"/>
                      <a:pt x="0" y="1200"/>
                    </a:cubicBezTo>
                    <a:lnTo>
                      <a:pt x="96" y="1152"/>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97" name="Oval 12"/>
              <p:cNvSpPr>
                <a:spLocks noChangeArrowheads="1"/>
              </p:cNvSpPr>
              <p:nvPr/>
            </p:nvSpPr>
            <p:spPr bwMode="auto">
              <a:xfrm>
                <a:off x="4080" y="3072"/>
                <a:ext cx="123" cy="113"/>
              </a:xfrm>
              <a:prstGeom prst="ellipse">
                <a:avLst/>
              </a:prstGeom>
              <a:solidFill>
                <a:schemeClr val="bg1"/>
              </a:solidFill>
              <a:ln w="38100" algn="ctr">
                <a:solidFill>
                  <a:schemeClr val="tx1"/>
                </a:solidFill>
                <a:round/>
                <a:headEnd/>
                <a:tailEnd/>
              </a:ln>
            </p:spPr>
            <p:txBody>
              <a:bodyPr wrap="none" anchor="ctr"/>
              <a:lstStyle/>
              <a:p>
                <a:endParaRPr lang="en-US" dirty="0">
                  <a:latin typeface="Arial" pitchFamily="34" charset="0"/>
                </a:endParaRPr>
              </a:p>
            </p:txBody>
          </p:sp>
        </p:grpSp>
        <p:sp>
          <p:nvSpPr>
            <p:cNvPr id="54295" name="Freeform 13"/>
            <p:cNvSpPr>
              <a:spLocks/>
            </p:cNvSpPr>
            <p:nvPr/>
          </p:nvSpPr>
          <p:spPr bwMode="auto">
            <a:xfrm>
              <a:off x="3399" y="2017"/>
              <a:ext cx="1856" cy="1367"/>
            </a:xfrm>
            <a:custGeom>
              <a:avLst/>
              <a:gdLst>
                <a:gd name="T0" fmla="*/ 1809 w 1856"/>
                <a:gd name="T1" fmla="*/ 47 h 1367"/>
                <a:gd name="T2" fmla="*/ 1289 w 1856"/>
                <a:gd name="T3" fmla="*/ 495 h 1367"/>
                <a:gd name="T4" fmla="*/ 625 w 1856"/>
                <a:gd name="T5" fmla="*/ 415 h 1367"/>
                <a:gd name="T6" fmla="*/ 88 w 1856"/>
                <a:gd name="T7" fmla="*/ 862 h 1367"/>
                <a:gd name="T8" fmla="*/ 98 w 1856"/>
                <a:gd name="T9" fmla="*/ 1275 h 1367"/>
                <a:gd name="T10" fmla="*/ 483 w 1856"/>
                <a:gd name="T11" fmla="*/ 1306 h 1367"/>
                <a:gd name="T12" fmla="*/ 753 w 1856"/>
                <a:gd name="T13" fmla="*/ 909 h 1367"/>
                <a:gd name="T14" fmla="*/ 1569 w 1856"/>
                <a:gd name="T15" fmla="*/ 775 h 1367"/>
                <a:gd name="T16" fmla="*/ 1809 w 1856"/>
                <a:gd name="T17" fmla="*/ 47 h 1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56"/>
                <a:gd name="T28" fmla="*/ 0 h 1367"/>
                <a:gd name="T29" fmla="*/ 1856 w 1856"/>
                <a:gd name="T30" fmla="*/ 1367 h 1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56" h="1367">
                  <a:moveTo>
                    <a:pt x="1809" y="47"/>
                  </a:moveTo>
                  <a:cubicBezTo>
                    <a:pt x="1762" y="0"/>
                    <a:pt x="1486" y="434"/>
                    <a:pt x="1289" y="495"/>
                  </a:cubicBezTo>
                  <a:cubicBezTo>
                    <a:pt x="1092" y="556"/>
                    <a:pt x="825" y="354"/>
                    <a:pt x="625" y="415"/>
                  </a:cubicBezTo>
                  <a:cubicBezTo>
                    <a:pt x="425" y="476"/>
                    <a:pt x="176" y="719"/>
                    <a:pt x="88" y="862"/>
                  </a:cubicBezTo>
                  <a:cubicBezTo>
                    <a:pt x="0" y="1006"/>
                    <a:pt x="32" y="1201"/>
                    <a:pt x="98" y="1275"/>
                  </a:cubicBezTo>
                  <a:cubicBezTo>
                    <a:pt x="163" y="1349"/>
                    <a:pt x="374" y="1367"/>
                    <a:pt x="483" y="1306"/>
                  </a:cubicBezTo>
                  <a:cubicBezTo>
                    <a:pt x="593" y="1244"/>
                    <a:pt x="572" y="998"/>
                    <a:pt x="753" y="909"/>
                  </a:cubicBezTo>
                  <a:cubicBezTo>
                    <a:pt x="934" y="820"/>
                    <a:pt x="1393" y="919"/>
                    <a:pt x="1569" y="775"/>
                  </a:cubicBezTo>
                  <a:cubicBezTo>
                    <a:pt x="1745" y="631"/>
                    <a:pt x="1856" y="94"/>
                    <a:pt x="1809" y="47"/>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grpSp>
        <p:nvGrpSpPr>
          <p:cNvPr id="54279" name="Group 14"/>
          <p:cNvGrpSpPr>
            <a:grpSpLocks/>
          </p:cNvGrpSpPr>
          <p:nvPr/>
        </p:nvGrpSpPr>
        <p:grpSpPr bwMode="auto">
          <a:xfrm flipH="1">
            <a:off x="3368675" y="4238625"/>
            <a:ext cx="3070225" cy="1635125"/>
            <a:chOff x="209" y="768"/>
            <a:chExt cx="5046" cy="2688"/>
          </a:xfrm>
        </p:grpSpPr>
        <p:sp>
          <p:nvSpPr>
            <p:cNvPr id="54280" name="Oval 15"/>
            <p:cNvSpPr>
              <a:spLocks noChangeArrowheads="1"/>
            </p:cNvSpPr>
            <p:nvPr/>
          </p:nvSpPr>
          <p:spPr bwMode="auto">
            <a:xfrm>
              <a:off x="2122" y="2712"/>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81" name="Oval 16"/>
            <p:cNvSpPr>
              <a:spLocks noChangeArrowheads="1"/>
            </p:cNvSpPr>
            <p:nvPr/>
          </p:nvSpPr>
          <p:spPr bwMode="auto">
            <a:xfrm>
              <a:off x="3258" y="3120"/>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82" name="Oval 17"/>
            <p:cNvSpPr>
              <a:spLocks noChangeArrowheads="1"/>
            </p:cNvSpPr>
            <p:nvPr/>
          </p:nvSpPr>
          <p:spPr bwMode="auto">
            <a:xfrm>
              <a:off x="1156" y="2376"/>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83" name="Freeform 18"/>
            <p:cNvSpPr>
              <a:spLocks/>
            </p:cNvSpPr>
            <p:nvPr/>
          </p:nvSpPr>
          <p:spPr bwMode="auto">
            <a:xfrm>
              <a:off x="1387" y="1536"/>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84" name="Freeform 19"/>
            <p:cNvSpPr>
              <a:spLocks/>
            </p:cNvSpPr>
            <p:nvPr/>
          </p:nvSpPr>
          <p:spPr bwMode="auto">
            <a:xfrm>
              <a:off x="2353" y="1900"/>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54285" name="Group 20"/>
            <p:cNvGrpSpPr>
              <a:grpSpLocks/>
            </p:cNvGrpSpPr>
            <p:nvPr/>
          </p:nvGrpSpPr>
          <p:grpSpPr bwMode="auto">
            <a:xfrm flipH="1">
              <a:off x="209" y="768"/>
              <a:ext cx="1475" cy="1304"/>
              <a:chOff x="3552" y="2736"/>
              <a:chExt cx="1475" cy="1304"/>
            </a:xfrm>
          </p:grpSpPr>
          <p:sp>
            <p:nvSpPr>
              <p:cNvPr id="54287" name="Freeform 21"/>
              <p:cNvSpPr>
                <a:spLocks/>
              </p:cNvSpPr>
              <p:nvPr/>
            </p:nvSpPr>
            <p:spPr bwMode="auto">
              <a:xfrm>
                <a:off x="3552" y="2736"/>
                <a:ext cx="1475" cy="1304"/>
              </a:xfrm>
              <a:custGeom>
                <a:avLst/>
                <a:gdLst>
                  <a:gd name="T0" fmla="*/ 70 w 1728"/>
                  <a:gd name="T1" fmla="*/ 708 h 1664"/>
                  <a:gd name="T2" fmla="*/ 420 w 1728"/>
                  <a:gd name="T3" fmla="*/ 266 h 1664"/>
                  <a:gd name="T4" fmla="*/ 350 w 1728"/>
                  <a:gd name="T5" fmla="*/ 0 h 1664"/>
                  <a:gd name="T6" fmla="*/ 630 w 1728"/>
                  <a:gd name="T7" fmla="*/ 206 h 1664"/>
                  <a:gd name="T8" fmla="*/ 1224 w 1728"/>
                  <a:gd name="T9" fmla="*/ 295 h 1664"/>
                  <a:gd name="T10" fmla="*/ 1259 w 1728"/>
                  <a:gd name="T11" fmla="*/ 501 h 1664"/>
                  <a:gd name="T12" fmla="*/ 1119 w 1728"/>
                  <a:gd name="T13" fmla="*/ 413 h 1664"/>
                  <a:gd name="T14" fmla="*/ 979 w 1728"/>
                  <a:gd name="T15" fmla="*/ 501 h 1664"/>
                  <a:gd name="T16" fmla="*/ 769 w 1728"/>
                  <a:gd name="T17" fmla="*/ 383 h 1664"/>
                  <a:gd name="T18" fmla="*/ 699 w 1728"/>
                  <a:gd name="T19" fmla="*/ 442 h 1664"/>
                  <a:gd name="T20" fmla="*/ 586 w 1728"/>
                  <a:gd name="T21" fmla="*/ 380 h 1664"/>
                  <a:gd name="T22" fmla="*/ 699 w 1728"/>
                  <a:gd name="T23" fmla="*/ 531 h 1664"/>
                  <a:gd name="T24" fmla="*/ 769 w 1728"/>
                  <a:gd name="T25" fmla="*/ 442 h 1664"/>
                  <a:gd name="T26" fmla="*/ 979 w 1728"/>
                  <a:gd name="T27" fmla="*/ 560 h 1664"/>
                  <a:gd name="T28" fmla="*/ 1119 w 1728"/>
                  <a:gd name="T29" fmla="*/ 472 h 1664"/>
                  <a:gd name="T30" fmla="*/ 1084 w 1728"/>
                  <a:gd name="T31" fmla="*/ 649 h 1664"/>
                  <a:gd name="T32" fmla="*/ 734 w 1728"/>
                  <a:gd name="T33" fmla="*/ 678 h 1664"/>
                  <a:gd name="T34" fmla="*/ 595 w 1728"/>
                  <a:gd name="T35" fmla="*/ 678 h 1664"/>
                  <a:gd name="T36" fmla="*/ 595 w 1728"/>
                  <a:gd name="T37" fmla="*/ 973 h 1664"/>
                  <a:gd name="T38" fmla="*/ 140 w 1728"/>
                  <a:gd name="T39" fmla="*/ 973 h 1664"/>
                  <a:gd name="T40" fmla="*/ 0 w 1728"/>
                  <a:gd name="T41" fmla="*/ 737 h 1664"/>
                  <a:gd name="T42" fmla="*/ 70 w 1728"/>
                  <a:gd name="T43" fmla="*/ 708 h 16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8"/>
                  <a:gd name="T67" fmla="*/ 0 h 1664"/>
                  <a:gd name="T68" fmla="*/ 1728 w 1728"/>
                  <a:gd name="T69" fmla="*/ 1664 h 16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8" h="1664">
                    <a:moveTo>
                      <a:pt x="96" y="1152"/>
                    </a:moveTo>
                    <a:lnTo>
                      <a:pt x="576" y="432"/>
                    </a:lnTo>
                    <a:lnTo>
                      <a:pt x="480" y="0"/>
                    </a:lnTo>
                    <a:lnTo>
                      <a:pt x="864" y="336"/>
                    </a:lnTo>
                    <a:lnTo>
                      <a:pt x="1680" y="480"/>
                    </a:lnTo>
                    <a:lnTo>
                      <a:pt x="1728" y="816"/>
                    </a:lnTo>
                    <a:lnTo>
                      <a:pt x="1536" y="672"/>
                    </a:lnTo>
                    <a:lnTo>
                      <a:pt x="1344" y="816"/>
                    </a:lnTo>
                    <a:lnTo>
                      <a:pt x="1056" y="624"/>
                    </a:lnTo>
                    <a:lnTo>
                      <a:pt x="960" y="720"/>
                    </a:lnTo>
                    <a:lnTo>
                      <a:pt x="805" y="619"/>
                    </a:lnTo>
                    <a:lnTo>
                      <a:pt x="960" y="864"/>
                    </a:lnTo>
                    <a:lnTo>
                      <a:pt x="1056" y="720"/>
                    </a:lnTo>
                    <a:lnTo>
                      <a:pt x="1344" y="912"/>
                    </a:lnTo>
                    <a:lnTo>
                      <a:pt x="1536" y="768"/>
                    </a:lnTo>
                    <a:lnTo>
                      <a:pt x="1488" y="1056"/>
                    </a:lnTo>
                    <a:lnTo>
                      <a:pt x="1008" y="1104"/>
                    </a:lnTo>
                    <a:lnTo>
                      <a:pt x="816" y="1104"/>
                    </a:lnTo>
                    <a:lnTo>
                      <a:pt x="816" y="1584"/>
                    </a:lnTo>
                    <a:cubicBezTo>
                      <a:pt x="712" y="1664"/>
                      <a:pt x="328" y="1648"/>
                      <a:pt x="192" y="1584"/>
                    </a:cubicBezTo>
                    <a:cubicBezTo>
                      <a:pt x="56" y="1520"/>
                      <a:pt x="16" y="1272"/>
                      <a:pt x="0" y="1200"/>
                    </a:cubicBezTo>
                    <a:lnTo>
                      <a:pt x="96" y="1152"/>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88" name="Oval 22"/>
              <p:cNvSpPr>
                <a:spLocks noChangeArrowheads="1"/>
              </p:cNvSpPr>
              <p:nvPr/>
            </p:nvSpPr>
            <p:spPr bwMode="auto">
              <a:xfrm>
                <a:off x="4080" y="3072"/>
                <a:ext cx="123" cy="113"/>
              </a:xfrm>
              <a:prstGeom prst="ellipse">
                <a:avLst/>
              </a:prstGeom>
              <a:solidFill>
                <a:schemeClr val="bg1"/>
              </a:solidFill>
              <a:ln w="38100" algn="ctr">
                <a:solidFill>
                  <a:schemeClr val="tx1"/>
                </a:solidFill>
                <a:round/>
                <a:headEnd/>
                <a:tailEnd/>
              </a:ln>
            </p:spPr>
            <p:txBody>
              <a:bodyPr wrap="none" anchor="ctr"/>
              <a:lstStyle/>
              <a:p>
                <a:endParaRPr lang="en-US" dirty="0">
                  <a:latin typeface="Arial" pitchFamily="34" charset="0"/>
                </a:endParaRPr>
              </a:p>
            </p:txBody>
          </p:sp>
        </p:grpSp>
        <p:sp>
          <p:nvSpPr>
            <p:cNvPr id="54286" name="Freeform 23"/>
            <p:cNvSpPr>
              <a:spLocks/>
            </p:cNvSpPr>
            <p:nvPr/>
          </p:nvSpPr>
          <p:spPr bwMode="auto">
            <a:xfrm>
              <a:off x="3399" y="2017"/>
              <a:ext cx="1856" cy="1367"/>
            </a:xfrm>
            <a:custGeom>
              <a:avLst/>
              <a:gdLst>
                <a:gd name="T0" fmla="*/ 1809 w 1856"/>
                <a:gd name="T1" fmla="*/ 47 h 1367"/>
                <a:gd name="T2" fmla="*/ 1289 w 1856"/>
                <a:gd name="T3" fmla="*/ 495 h 1367"/>
                <a:gd name="T4" fmla="*/ 625 w 1856"/>
                <a:gd name="T5" fmla="*/ 415 h 1367"/>
                <a:gd name="T6" fmla="*/ 88 w 1856"/>
                <a:gd name="T7" fmla="*/ 862 h 1367"/>
                <a:gd name="T8" fmla="*/ 98 w 1856"/>
                <a:gd name="T9" fmla="*/ 1275 h 1367"/>
                <a:gd name="T10" fmla="*/ 483 w 1856"/>
                <a:gd name="T11" fmla="*/ 1306 h 1367"/>
                <a:gd name="T12" fmla="*/ 753 w 1856"/>
                <a:gd name="T13" fmla="*/ 909 h 1367"/>
                <a:gd name="T14" fmla="*/ 1569 w 1856"/>
                <a:gd name="T15" fmla="*/ 775 h 1367"/>
                <a:gd name="T16" fmla="*/ 1809 w 1856"/>
                <a:gd name="T17" fmla="*/ 47 h 1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56"/>
                <a:gd name="T28" fmla="*/ 0 h 1367"/>
                <a:gd name="T29" fmla="*/ 1856 w 1856"/>
                <a:gd name="T30" fmla="*/ 1367 h 1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56" h="1367">
                  <a:moveTo>
                    <a:pt x="1809" y="47"/>
                  </a:moveTo>
                  <a:cubicBezTo>
                    <a:pt x="1762" y="0"/>
                    <a:pt x="1486" y="434"/>
                    <a:pt x="1289" y="495"/>
                  </a:cubicBezTo>
                  <a:cubicBezTo>
                    <a:pt x="1092" y="556"/>
                    <a:pt x="825" y="354"/>
                    <a:pt x="625" y="415"/>
                  </a:cubicBezTo>
                  <a:cubicBezTo>
                    <a:pt x="425" y="476"/>
                    <a:pt x="176" y="719"/>
                    <a:pt x="88" y="862"/>
                  </a:cubicBezTo>
                  <a:cubicBezTo>
                    <a:pt x="0" y="1006"/>
                    <a:pt x="32" y="1201"/>
                    <a:pt x="98" y="1275"/>
                  </a:cubicBezTo>
                  <a:cubicBezTo>
                    <a:pt x="163" y="1349"/>
                    <a:pt x="374" y="1367"/>
                    <a:pt x="483" y="1306"/>
                  </a:cubicBezTo>
                  <a:cubicBezTo>
                    <a:pt x="593" y="1244"/>
                    <a:pt x="572" y="998"/>
                    <a:pt x="753" y="909"/>
                  </a:cubicBezTo>
                  <a:cubicBezTo>
                    <a:pt x="934" y="820"/>
                    <a:pt x="1393" y="919"/>
                    <a:pt x="1569" y="775"/>
                  </a:cubicBezTo>
                  <a:cubicBezTo>
                    <a:pt x="1745" y="631"/>
                    <a:pt x="1856" y="94"/>
                    <a:pt x="1809" y="47"/>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5299" name="Rectangle 6"/>
          <p:cNvSpPr>
            <a:spLocks noGrp="1" noChangeArrowheads="1"/>
          </p:cNvSpPr>
          <p:nvPr>
            <p:ph type="sldNum" sz="quarter" idx="10"/>
          </p:nvPr>
        </p:nvSpPr>
        <p:spPr>
          <a:noFill/>
        </p:spPr>
        <p:txBody>
          <a:bodyPr/>
          <a:lstStyle/>
          <a:p>
            <a:fld id="{5CA6DAEE-2C5B-4F04-94A1-68CD032F5C81}" type="slidenum">
              <a:rPr lang="x-none" smtClean="0">
                <a:cs typeface="Arial" pitchFamily="34" charset="0"/>
              </a:rPr>
              <a:pPr/>
              <a:t>101</a:t>
            </a:fld>
            <a:endParaRPr lang="en-US" smtClean="0">
              <a:cs typeface="Arial" pitchFamily="34" charset="0"/>
            </a:endParaRPr>
          </a:p>
        </p:txBody>
      </p:sp>
      <p:sp>
        <p:nvSpPr>
          <p:cNvPr id="55300" name="Rectangle 2"/>
          <p:cNvSpPr>
            <a:spLocks noGrp="1" noChangeArrowheads="1"/>
          </p:cNvSpPr>
          <p:nvPr>
            <p:ph type="title"/>
          </p:nvPr>
        </p:nvSpPr>
        <p:spPr/>
        <p:txBody>
          <a:bodyPr/>
          <a:lstStyle/>
          <a:p>
            <a:r>
              <a:rPr lang="en-US" smtClean="0"/>
              <a:t>Granularity</a:t>
            </a:r>
          </a:p>
        </p:txBody>
      </p:sp>
      <p:sp>
        <p:nvSpPr>
          <p:cNvPr id="55301" name="Rectangle 3"/>
          <p:cNvSpPr>
            <a:spLocks noGrp="1" noChangeArrowheads="1"/>
          </p:cNvSpPr>
          <p:nvPr>
            <p:ph type="body" idx="1"/>
          </p:nvPr>
        </p:nvSpPr>
        <p:spPr/>
        <p:txBody>
          <a:bodyPr/>
          <a:lstStyle/>
          <a:p>
            <a:r>
              <a:rPr lang="en-US" smtClean="0"/>
              <a:t>Object</a:t>
            </a:r>
          </a:p>
          <a:p>
            <a:pPr lvl="1"/>
            <a:r>
              <a:rPr lang="en-US" smtClean="0"/>
              <a:t>managed languages, Java, C#, …</a:t>
            </a:r>
          </a:p>
          <a:p>
            <a:pPr lvl="1"/>
            <a:r>
              <a:rPr lang="en-US" smtClean="0"/>
              <a:t>Easy to control interactions between transactional &amp; non-trans threads</a:t>
            </a:r>
          </a:p>
          <a:p>
            <a:r>
              <a:rPr lang="en-US" smtClean="0"/>
              <a:t>Word</a:t>
            </a:r>
          </a:p>
          <a:p>
            <a:pPr lvl="1"/>
            <a:r>
              <a:rPr lang="en-US" smtClean="0"/>
              <a:t>C, C++, …</a:t>
            </a:r>
          </a:p>
          <a:p>
            <a:pPr lvl="1"/>
            <a:r>
              <a:rPr lang="en-US" smtClean="0"/>
              <a:t>Hard to control interactions between transactional &amp; non-trans threads</a:t>
            </a:r>
          </a:p>
          <a:p>
            <a:pPr lvl="1"/>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6323" name="Rectangle 6"/>
          <p:cNvSpPr>
            <a:spLocks noGrp="1" noChangeArrowheads="1"/>
          </p:cNvSpPr>
          <p:nvPr>
            <p:ph type="sldNum" sz="quarter" idx="10"/>
          </p:nvPr>
        </p:nvSpPr>
        <p:spPr>
          <a:noFill/>
        </p:spPr>
        <p:txBody>
          <a:bodyPr/>
          <a:lstStyle/>
          <a:p>
            <a:fld id="{326C7F0D-7F89-466A-8633-8BF7D0C7A36C}" type="slidenum">
              <a:rPr lang="x-none" smtClean="0">
                <a:cs typeface="Arial" pitchFamily="34" charset="0"/>
              </a:rPr>
              <a:pPr/>
              <a:t>102</a:t>
            </a:fld>
            <a:endParaRPr lang="en-US" smtClean="0">
              <a:cs typeface="Arial" pitchFamily="34" charset="0"/>
            </a:endParaRPr>
          </a:p>
        </p:txBody>
      </p:sp>
      <p:sp>
        <p:nvSpPr>
          <p:cNvPr id="56324" name="Rectangle 2"/>
          <p:cNvSpPr>
            <a:spLocks noGrp="1" noChangeArrowheads="1"/>
          </p:cNvSpPr>
          <p:nvPr>
            <p:ph type="title"/>
          </p:nvPr>
        </p:nvSpPr>
        <p:spPr/>
        <p:txBody>
          <a:bodyPr/>
          <a:lstStyle/>
          <a:p>
            <a:r>
              <a:rPr lang="en-US" smtClean="0"/>
              <a:t>Direct/Deferred Update</a:t>
            </a:r>
          </a:p>
        </p:txBody>
      </p:sp>
      <p:sp>
        <p:nvSpPr>
          <p:cNvPr id="56325" name="Rectangle 3"/>
          <p:cNvSpPr>
            <a:spLocks noGrp="1" noChangeArrowheads="1"/>
          </p:cNvSpPr>
          <p:nvPr>
            <p:ph type="body" idx="1"/>
          </p:nvPr>
        </p:nvSpPr>
        <p:spPr/>
        <p:txBody>
          <a:bodyPr/>
          <a:lstStyle/>
          <a:p>
            <a:pPr>
              <a:lnSpc>
                <a:spcPct val="90000"/>
              </a:lnSpc>
            </a:pPr>
            <a:r>
              <a:rPr lang="en-US" i="1" smtClean="0"/>
              <a:t>Deferred </a:t>
            </a:r>
          </a:p>
          <a:p>
            <a:pPr lvl="1">
              <a:lnSpc>
                <a:spcPct val="90000"/>
              </a:lnSpc>
            </a:pPr>
            <a:r>
              <a:rPr lang="en-US" smtClean="0"/>
              <a:t>modify private copies &amp; install on commit</a:t>
            </a:r>
          </a:p>
          <a:p>
            <a:pPr lvl="1">
              <a:lnSpc>
                <a:spcPct val="90000"/>
              </a:lnSpc>
            </a:pPr>
            <a:r>
              <a:rPr lang="en-US" smtClean="0"/>
              <a:t>Commit requires work</a:t>
            </a:r>
          </a:p>
          <a:p>
            <a:pPr lvl="1">
              <a:lnSpc>
                <a:spcPct val="90000"/>
              </a:lnSpc>
            </a:pPr>
            <a:r>
              <a:rPr lang="en-US" smtClean="0"/>
              <a:t>Consistency easier</a:t>
            </a:r>
          </a:p>
          <a:p>
            <a:pPr>
              <a:lnSpc>
                <a:spcPct val="90000"/>
              </a:lnSpc>
            </a:pPr>
            <a:r>
              <a:rPr lang="en-US" i="1" smtClean="0"/>
              <a:t>Direct </a:t>
            </a:r>
          </a:p>
          <a:p>
            <a:pPr lvl="1">
              <a:lnSpc>
                <a:spcPct val="90000"/>
              </a:lnSpc>
            </a:pPr>
            <a:r>
              <a:rPr lang="en-US" smtClean="0"/>
              <a:t>Modify in place, roll back on abort</a:t>
            </a:r>
          </a:p>
          <a:p>
            <a:pPr lvl="1">
              <a:lnSpc>
                <a:spcPct val="90000"/>
              </a:lnSpc>
            </a:pPr>
            <a:r>
              <a:rPr lang="en-US" smtClean="0"/>
              <a:t>Makes commit efficient</a:t>
            </a:r>
          </a:p>
          <a:p>
            <a:pPr lvl="1">
              <a:lnSpc>
                <a:spcPct val="90000"/>
              </a:lnSpc>
            </a:pPr>
            <a:r>
              <a:rPr lang="en-US" smtClean="0"/>
              <a:t>Consistency harder</a:t>
            </a: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7347" name="Rectangle 6"/>
          <p:cNvSpPr>
            <a:spLocks noGrp="1" noChangeArrowheads="1"/>
          </p:cNvSpPr>
          <p:nvPr>
            <p:ph type="sldNum" sz="quarter" idx="10"/>
          </p:nvPr>
        </p:nvSpPr>
        <p:spPr>
          <a:noFill/>
        </p:spPr>
        <p:txBody>
          <a:bodyPr/>
          <a:lstStyle/>
          <a:p>
            <a:fld id="{E6101DC0-19BE-42E4-827C-77581DE9DBA9}" type="slidenum">
              <a:rPr lang="x-none" smtClean="0">
                <a:cs typeface="Arial" pitchFamily="34" charset="0"/>
              </a:rPr>
              <a:pPr/>
              <a:t>103</a:t>
            </a:fld>
            <a:endParaRPr lang="en-US" smtClean="0">
              <a:cs typeface="Arial" pitchFamily="34" charset="0"/>
            </a:endParaRPr>
          </a:p>
        </p:txBody>
      </p:sp>
      <p:sp>
        <p:nvSpPr>
          <p:cNvPr id="57348" name="Rectangle 2"/>
          <p:cNvSpPr>
            <a:spLocks noGrp="1" noChangeArrowheads="1"/>
          </p:cNvSpPr>
          <p:nvPr>
            <p:ph type="title"/>
          </p:nvPr>
        </p:nvSpPr>
        <p:spPr/>
        <p:txBody>
          <a:bodyPr/>
          <a:lstStyle/>
          <a:p>
            <a:r>
              <a:rPr lang="en-US" smtClean="0"/>
              <a:t>Conflict Detection</a:t>
            </a:r>
          </a:p>
        </p:txBody>
      </p:sp>
      <p:sp>
        <p:nvSpPr>
          <p:cNvPr id="57349" name="Rectangle 3"/>
          <p:cNvSpPr>
            <a:spLocks noGrp="1" noChangeArrowheads="1"/>
          </p:cNvSpPr>
          <p:nvPr>
            <p:ph type="body" idx="1"/>
          </p:nvPr>
        </p:nvSpPr>
        <p:spPr/>
        <p:txBody>
          <a:bodyPr/>
          <a:lstStyle/>
          <a:p>
            <a:r>
              <a:rPr lang="en-US" smtClean="0"/>
              <a:t>Eager</a:t>
            </a:r>
          </a:p>
          <a:p>
            <a:pPr lvl="1"/>
            <a:r>
              <a:rPr lang="en-US" smtClean="0"/>
              <a:t>Detect before conflict arises</a:t>
            </a:r>
          </a:p>
          <a:p>
            <a:pPr lvl="1"/>
            <a:r>
              <a:rPr lang="en-US" smtClean="0"/>
              <a:t>“Contention manager” module resolves</a:t>
            </a:r>
          </a:p>
          <a:p>
            <a:r>
              <a:rPr lang="en-US" smtClean="0"/>
              <a:t>Lazy</a:t>
            </a:r>
          </a:p>
          <a:p>
            <a:pPr lvl="1"/>
            <a:r>
              <a:rPr lang="en-US" smtClean="0"/>
              <a:t>Detect on commit/abort</a:t>
            </a:r>
          </a:p>
          <a:p>
            <a:r>
              <a:rPr lang="en-US" smtClean="0"/>
              <a:t>Mixed</a:t>
            </a:r>
          </a:p>
          <a:p>
            <a:pPr lvl="1"/>
            <a:r>
              <a:rPr lang="en-US" smtClean="0"/>
              <a:t>Eager write/write, lazy read/write …</a:t>
            </a: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8371" name="Rectangle 6"/>
          <p:cNvSpPr>
            <a:spLocks noGrp="1" noChangeArrowheads="1"/>
          </p:cNvSpPr>
          <p:nvPr>
            <p:ph type="sldNum" sz="quarter" idx="10"/>
          </p:nvPr>
        </p:nvSpPr>
        <p:spPr>
          <a:noFill/>
        </p:spPr>
        <p:txBody>
          <a:bodyPr/>
          <a:lstStyle/>
          <a:p>
            <a:fld id="{1DD90556-414F-4308-9996-7116192AC0D9}" type="slidenum">
              <a:rPr lang="x-none" smtClean="0">
                <a:cs typeface="Arial" pitchFamily="34" charset="0"/>
              </a:rPr>
              <a:pPr/>
              <a:t>104</a:t>
            </a:fld>
            <a:endParaRPr lang="en-US" smtClean="0">
              <a:cs typeface="Arial" pitchFamily="34" charset="0"/>
            </a:endParaRPr>
          </a:p>
        </p:txBody>
      </p:sp>
      <p:sp>
        <p:nvSpPr>
          <p:cNvPr id="58372" name="Rectangle 2"/>
          <p:cNvSpPr>
            <a:spLocks noGrp="1" noChangeArrowheads="1"/>
          </p:cNvSpPr>
          <p:nvPr>
            <p:ph type="title"/>
          </p:nvPr>
        </p:nvSpPr>
        <p:spPr/>
        <p:txBody>
          <a:bodyPr/>
          <a:lstStyle/>
          <a:p>
            <a:r>
              <a:rPr lang="en-US" smtClean="0"/>
              <a:t>Conflict Detection</a:t>
            </a:r>
          </a:p>
        </p:txBody>
      </p:sp>
      <p:sp>
        <p:nvSpPr>
          <p:cNvPr id="58373" name="Rectangle 3"/>
          <p:cNvSpPr>
            <a:spLocks noGrp="1" noChangeArrowheads="1"/>
          </p:cNvSpPr>
          <p:nvPr>
            <p:ph type="body" idx="1"/>
          </p:nvPr>
        </p:nvSpPr>
        <p:spPr/>
        <p:txBody>
          <a:bodyPr/>
          <a:lstStyle/>
          <a:p>
            <a:r>
              <a:rPr lang="en-US" smtClean="0"/>
              <a:t>Eager detection may abort transactions that could have committed.</a:t>
            </a:r>
          </a:p>
          <a:p>
            <a:r>
              <a:rPr lang="en-US" smtClean="0"/>
              <a:t>Lazy detection discards more computation. </a:t>
            </a:r>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9395" name="Rectangle 6"/>
          <p:cNvSpPr>
            <a:spLocks noGrp="1" noChangeArrowheads="1"/>
          </p:cNvSpPr>
          <p:nvPr>
            <p:ph type="sldNum" sz="quarter" idx="10"/>
          </p:nvPr>
        </p:nvSpPr>
        <p:spPr>
          <a:noFill/>
        </p:spPr>
        <p:txBody>
          <a:bodyPr/>
          <a:lstStyle/>
          <a:p>
            <a:fld id="{2C4E3F63-2C11-4EE8-A069-7F312ADCC498}" type="slidenum">
              <a:rPr lang="x-none" smtClean="0">
                <a:cs typeface="Arial" pitchFamily="34" charset="0"/>
              </a:rPr>
              <a:pPr/>
              <a:t>105</a:t>
            </a:fld>
            <a:endParaRPr lang="en-US" smtClean="0">
              <a:cs typeface="Arial" pitchFamily="34" charset="0"/>
            </a:endParaRPr>
          </a:p>
        </p:txBody>
      </p:sp>
      <p:sp>
        <p:nvSpPr>
          <p:cNvPr id="59396" name="Rectangle 2"/>
          <p:cNvSpPr>
            <a:spLocks noGrp="1" noChangeArrowheads="1"/>
          </p:cNvSpPr>
          <p:nvPr>
            <p:ph type="title"/>
          </p:nvPr>
        </p:nvSpPr>
        <p:spPr/>
        <p:txBody>
          <a:bodyPr/>
          <a:lstStyle/>
          <a:p>
            <a:r>
              <a:rPr lang="en-US" sz="4000" smtClean="0"/>
              <a:t>Contention Management &amp; Scheduling</a:t>
            </a:r>
          </a:p>
        </p:txBody>
      </p:sp>
      <p:sp>
        <p:nvSpPr>
          <p:cNvPr id="59397" name="Rectangle 3"/>
          <p:cNvSpPr>
            <a:spLocks noGrp="1" noChangeArrowheads="1"/>
          </p:cNvSpPr>
          <p:nvPr>
            <p:ph type="body" sz="half" idx="1"/>
          </p:nvPr>
        </p:nvSpPr>
        <p:spPr/>
        <p:txBody>
          <a:bodyPr/>
          <a:lstStyle/>
          <a:p>
            <a:r>
              <a:rPr lang="en-US" smtClean="0"/>
              <a:t>How to </a:t>
            </a:r>
            <a:r>
              <a:rPr lang="en-US" smtClean="0">
                <a:solidFill>
                  <a:schemeClr val="tx1"/>
                </a:solidFill>
              </a:rPr>
              <a:t>resolve conflicts</a:t>
            </a:r>
            <a:r>
              <a:rPr lang="en-US" smtClean="0"/>
              <a:t>?</a:t>
            </a:r>
          </a:p>
          <a:p>
            <a:r>
              <a:rPr lang="en-US" smtClean="0"/>
              <a:t>Who moves </a:t>
            </a:r>
            <a:r>
              <a:rPr lang="en-US" smtClean="0">
                <a:solidFill>
                  <a:schemeClr val="tx1"/>
                </a:solidFill>
              </a:rPr>
              <a:t>forward</a:t>
            </a:r>
            <a:r>
              <a:rPr lang="en-US" smtClean="0"/>
              <a:t> and who </a:t>
            </a:r>
            <a:r>
              <a:rPr lang="en-US" smtClean="0">
                <a:solidFill>
                  <a:schemeClr val="tx1"/>
                </a:solidFill>
              </a:rPr>
              <a:t>rolls back</a:t>
            </a:r>
            <a:r>
              <a:rPr lang="en-US" smtClean="0"/>
              <a:t>?</a:t>
            </a:r>
          </a:p>
          <a:p>
            <a:r>
              <a:rPr lang="en-US" smtClean="0"/>
              <a:t>Lots of </a:t>
            </a:r>
            <a:r>
              <a:rPr lang="en-US" smtClean="0">
                <a:solidFill>
                  <a:schemeClr val="tx1"/>
                </a:solidFill>
              </a:rPr>
              <a:t>empirical</a:t>
            </a:r>
            <a:r>
              <a:rPr lang="en-US" smtClean="0"/>
              <a:t> work but </a:t>
            </a:r>
            <a:r>
              <a:rPr lang="en-US" smtClean="0">
                <a:solidFill>
                  <a:schemeClr val="tx1"/>
                </a:solidFill>
              </a:rPr>
              <a:t>formal</a:t>
            </a:r>
            <a:r>
              <a:rPr lang="en-US" smtClean="0"/>
              <a:t> work in infancy</a:t>
            </a:r>
          </a:p>
        </p:txBody>
      </p:sp>
      <p:pic>
        <p:nvPicPr>
          <p:cNvPr id="59398" name="Picture 6"/>
          <p:cNvPicPr>
            <a:picLocks noChangeAspect="1" noChangeArrowheads="1"/>
          </p:cNvPicPr>
          <p:nvPr/>
        </p:nvPicPr>
        <p:blipFill>
          <a:blip r:embed="rId3" cstate="print"/>
          <a:srcRect/>
          <a:stretch>
            <a:fillRect/>
          </a:stretch>
        </p:blipFill>
        <p:spPr bwMode="auto">
          <a:xfrm>
            <a:off x="4908550" y="1887538"/>
            <a:ext cx="2809875" cy="4219575"/>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0419" name="Rectangle 6"/>
          <p:cNvSpPr>
            <a:spLocks noGrp="1" noChangeArrowheads="1"/>
          </p:cNvSpPr>
          <p:nvPr>
            <p:ph type="sldNum" sz="quarter" idx="10"/>
          </p:nvPr>
        </p:nvSpPr>
        <p:spPr>
          <a:noFill/>
        </p:spPr>
        <p:txBody>
          <a:bodyPr/>
          <a:lstStyle/>
          <a:p>
            <a:fld id="{673B850A-C0AE-4BBC-A082-0DFCE24AD8A6}" type="slidenum">
              <a:rPr lang="x-none" smtClean="0">
                <a:cs typeface="Arial" pitchFamily="34" charset="0"/>
              </a:rPr>
              <a:pPr/>
              <a:t>106</a:t>
            </a:fld>
            <a:endParaRPr lang="en-US" smtClean="0">
              <a:cs typeface="Arial" pitchFamily="34" charset="0"/>
            </a:endParaRPr>
          </a:p>
        </p:txBody>
      </p:sp>
      <p:sp>
        <p:nvSpPr>
          <p:cNvPr id="60420" name="Rectangle 2"/>
          <p:cNvSpPr>
            <a:spLocks noGrp="1" noChangeArrowheads="1"/>
          </p:cNvSpPr>
          <p:nvPr>
            <p:ph type="title"/>
          </p:nvPr>
        </p:nvSpPr>
        <p:spPr/>
        <p:txBody>
          <a:bodyPr/>
          <a:lstStyle/>
          <a:p>
            <a:r>
              <a:rPr lang="en-US" sz="4000" smtClean="0"/>
              <a:t>Contention Manager Strategies</a:t>
            </a:r>
          </a:p>
        </p:txBody>
      </p:sp>
      <p:sp>
        <p:nvSpPr>
          <p:cNvPr id="60421" name="Rectangle 3"/>
          <p:cNvSpPr>
            <a:spLocks noGrp="1" noChangeArrowheads="1"/>
          </p:cNvSpPr>
          <p:nvPr>
            <p:ph type="body" idx="1"/>
          </p:nvPr>
        </p:nvSpPr>
        <p:spPr/>
        <p:txBody>
          <a:bodyPr/>
          <a:lstStyle/>
          <a:p>
            <a:r>
              <a:rPr lang="en-US" smtClean="0"/>
              <a:t>Exponential backoff</a:t>
            </a:r>
          </a:p>
          <a:p>
            <a:r>
              <a:rPr lang="en-US" smtClean="0"/>
              <a:t>Priority to</a:t>
            </a:r>
          </a:p>
          <a:p>
            <a:pPr lvl="1"/>
            <a:r>
              <a:rPr lang="en-US" smtClean="0"/>
              <a:t>Oldest?</a:t>
            </a:r>
          </a:p>
          <a:p>
            <a:pPr lvl="1"/>
            <a:r>
              <a:rPr lang="en-US" smtClean="0"/>
              <a:t>Most work?</a:t>
            </a:r>
          </a:p>
          <a:p>
            <a:pPr lvl="1"/>
            <a:r>
              <a:rPr lang="en-US" smtClean="0"/>
              <a:t>Non-waiting?</a:t>
            </a:r>
          </a:p>
          <a:p>
            <a:r>
              <a:rPr lang="en-US" smtClean="0"/>
              <a:t>None Dominates</a:t>
            </a:r>
          </a:p>
          <a:p>
            <a:r>
              <a:rPr lang="en-US" smtClean="0"/>
              <a:t>But needed anyway</a:t>
            </a:r>
          </a:p>
        </p:txBody>
      </p:sp>
      <p:pic>
        <p:nvPicPr>
          <p:cNvPr id="60422" name="Picture 4"/>
          <p:cNvPicPr>
            <a:picLocks noChangeAspect="1" noChangeArrowheads="1"/>
          </p:cNvPicPr>
          <p:nvPr/>
        </p:nvPicPr>
        <p:blipFill>
          <a:blip r:embed="rId3" cstate="print"/>
          <a:srcRect/>
          <a:stretch>
            <a:fillRect/>
          </a:stretch>
        </p:blipFill>
        <p:spPr bwMode="auto">
          <a:xfrm>
            <a:off x="4576763" y="2689225"/>
            <a:ext cx="3736975" cy="2298700"/>
          </a:xfrm>
          <a:prstGeom prst="rect">
            <a:avLst/>
          </a:prstGeom>
          <a:noFill/>
          <a:ln w="38100" algn="ctr">
            <a:noFill/>
            <a:miter lim="800000"/>
            <a:headEnd/>
            <a:tailEnd/>
          </a:ln>
        </p:spPr>
      </p:pic>
      <p:sp>
        <p:nvSpPr>
          <p:cNvPr id="60423" name="Text Box 5"/>
          <p:cNvSpPr txBox="1">
            <a:spLocks noChangeArrowheads="1"/>
          </p:cNvSpPr>
          <p:nvPr/>
        </p:nvSpPr>
        <p:spPr bwMode="auto">
          <a:xfrm>
            <a:off x="5051425" y="5214938"/>
            <a:ext cx="2747963" cy="396875"/>
          </a:xfrm>
          <a:prstGeom prst="rect">
            <a:avLst/>
          </a:prstGeom>
          <a:noFill/>
          <a:ln w="38100" algn="ctr">
            <a:noFill/>
            <a:miter lim="800000"/>
            <a:headEnd/>
            <a:tailEnd/>
          </a:ln>
        </p:spPr>
        <p:txBody>
          <a:bodyPr wrap="none">
            <a:spAutoFit/>
          </a:bodyPr>
          <a:lstStyle/>
          <a:p>
            <a:r>
              <a:rPr lang="en-US" sz="2000" dirty="0">
                <a:latin typeface="Arial" pitchFamily="34" charset="0"/>
              </a:rPr>
              <a:t>Judgment of Solomon</a:t>
            </a: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1443" name="Rectangle 6"/>
          <p:cNvSpPr>
            <a:spLocks noGrp="1" noChangeArrowheads="1"/>
          </p:cNvSpPr>
          <p:nvPr>
            <p:ph type="sldNum" sz="quarter" idx="10"/>
          </p:nvPr>
        </p:nvSpPr>
        <p:spPr>
          <a:noFill/>
        </p:spPr>
        <p:txBody>
          <a:bodyPr/>
          <a:lstStyle/>
          <a:p>
            <a:fld id="{B61C3ACF-112E-4972-9AA2-4E4C86F3C223}" type="slidenum">
              <a:rPr lang="x-none" smtClean="0">
                <a:cs typeface="Arial" pitchFamily="34" charset="0"/>
              </a:rPr>
              <a:pPr/>
              <a:t>107</a:t>
            </a:fld>
            <a:endParaRPr lang="en-US" smtClean="0">
              <a:cs typeface="Arial" pitchFamily="34" charset="0"/>
            </a:endParaRPr>
          </a:p>
        </p:txBody>
      </p:sp>
      <p:sp>
        <p:nvSpPr>
          <p:cNvPr id="61444" name="Rectangle 2"/>
          <p:cNvSpPr>
            <a:spLocks noGrp="1" noChangeArrowheads="1"/>
          </p:cNvSpPr>
          <p:nvPr>
            <p:ph type="title"/>
          </p:nvPr>
        </p:nvSpPr>
        <p:spPr/>
        <p:txBody>
          <a:bodyPr/>
          <a:lstStyle/>
          <a:p>
            <a:r>
              <a:rPr lang="en-US" smtClean="0"/>
              <a:t>I/O &amp; System Calls?</a:t>
            </a:r>
          </a:p>
        </p:txBody>
      </p:sp>
      <p:sp>
        <p:nvSpPr>
          <p:cNvPr id="61445" name="Rectangle 3"/>
          <p:cNvSpPr>
            <a:spLocks noGrp="1" noChangeArrowheads="1"/>
          </p:cNvSpPr>
          <p:nvPr>
            <p:ph type="body" sz="half" idx="1"/>
          </p:nvPr>
        </p:nvSpPr>
        <p:spPr/>
        <p:txBody>
          <a:bodyPr/>
          <a:lstStyle/>
          <a:p>
            <a:r>
              <a:rPr lang="en-US" smtClean="0"/>
              <a:t>Some I/O revocable</a:t>
            </a:r>
          </a:p>
          <a:p>
            <a:pPr lvl="1"/>
            <a:r>
              <a:rPr lang="en-US" smtClean="0"/>
              <a:t>Provide transaction-safe libraries</a:t>
            </a:r>
          </a:p>
          <a:p>
            <a:pPr lvl="1"/>
            <a:r>
              <a:rPr lang="en-US" smtClean="0"/>
              <a:t>Undoable file system/DB calls</a:t>
            </a:r>
          </a:p>
          <a:p>
            <a:r>
              <a:rPr lang="en-US" smtClean="0"/>
              <a:t>Some not</a:t>
            </a:r>
          </a:p>
          <a:p>
            <a:pPr lvl="1"/>
            <a:r>
              <a:rPr lang="en-US" smtClean="0"/>
              <a:t>Opening cash drawer</a:t>
            </a:r>
          </a:p>
          <a:p>
            <a:pPr lvl="1"/>
            <a:r>
              <a:rPr lang="en-US" smtClean="0"/>
              <a:t>Firing missile</a:t>
            </a:r>
          </a:p>
        </p:txBody>
      </p:sp>
      <p:pic>
        <p:nvPicPr>
          <p:cNvPr id="61446" name="Picture 4"/>
          <p:cNvPicPr>
            <a:picLocks noChangeAspect="1" noChangeArrowheads="1"/>
          </p:cNvPicPr>
          <p:nvPr/>
        </p:nvPicPr>
        <p:blipFill>
          <a:blip r:embed="rId3" cstate="print"/>
          <a:srcRect/>
          <a:stretch>
            <a:fillRect/>
          </a:stretch>
        </p:blipFill>
        <p:spPr bwMode="auto">
          <a:xfrm>
            <a:off x="4594225" y="2335213"/>
            <a:ext cx="3854450" cy="2890837"/>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2467" name="Rectangle 6"/>
          <p:cNvSpPr>
            <a:spLocks noGrp="1" noChangeArrowheads="1"/>
          </p:cNvSpPr>
          <p:nvPr>
            <p:ph type="sldNum" sz="quarter" idx="10"/>
          </p:nvPr>
        </p:nvSpPr>
        <p:spPr>
          <a:noFill/>
        </p:spPr>
        <p:txBody>
          <a:bodyPr/>
          <a:lstStyle/>
          <a:p>
            <a:fld id="{BCD63D24-0FAB-4CED-941C-79CF11608771}" type="slidenum">
              <a:rPr lang="x-none" smtClean="0">
                <a:cs typeface="Arial" pitchFamily="34" charset="0"/>
              </a:rPr>
              <a:pPr/>
              <a:t>108</a:t>
            </a:fld>
            <a:endParaRPr lang="en-US" smtClean="0">
              <a:cs typeface="Arial" pitchFamily="34" charset="0"/>
            </a:endParaRPr>
          </a:p>
        </p:txBody>
      </p:sp>
      <p:sp>
        <p:nvSpPr>
          <p:cNvPr id="62468" name="Rectangle 2"/>
          <p:cNvSpPr>
            <a:spLocks noGrp="1" noChangeArrowheads="1"/>
          </p:cNvSpPr>
          <p:nvPr>
            <p:ph type="title"/>
          </p:nvPr>
        </p:nvSpPr>
        <p:spPr/>
        <p:txBody>
          <a:bodyPr/>
          <a:lstStyle/>
          <a:p>
            <a:r>
              <a:rPr lang="en-US" smtClean="0"/>
              <a:t>I/O &amp; System Calls</a:t>
            </a:r>
          </a:p>
        </p:txBody>
      </p:sp>
      <p:sp>
        <p:nvSpPr>
          <p:cNvPr id="62469" name="Rectangle 3"/>
          <p:cNvSpPr>
            <a:spLocks noGrp="1" noChangeArrowheads="1"/>
          </p:cNvSpPr>
          <p:nvPr>
            <p:ph type="body" idx="1"/>
          </p:nvPr>
        </p:nvSpPr>
        <p:spPr/>
        <p:txBody>
          <a:bodyPr/>
          <a:lstStyle/>
          <a:p>
            <a:pPr>
              <a:lnSpc>
                <a:spcPct val="90000"/>
              </a:lnSpc>
            </a:pPr>
            <a:r>
              <a:rPr lang="en-US" smtClean="0"/>
              <a:t>One solution: make transaction </a:t>
            </a:r>
            <a:r>
              <a:rPr lang="en-US" smtClean="0">
                <a:solidFill>
                  <a:schemeClr val="tx1"/>
                </a:solidFill>
              </a:rPr>
              <a:t>irrevocable</a:t>
            </a:r>
          </a:p>
          <a:p>
            <a:pPr lvl="1">
              <a:lnSpc>
                <a:spcPct val="90000"/>
              </a:lnSpc>
            </a:pPr>
            <a:r>
              <a:rPr lang="en-US" smtClean="0"/>
              <a:t>If transaction tries I/O, switch to irrevocable mode.</a:t>
            </a:r>
            <a:endParaRPr lang="en-US" smtClean="0">
              <a:solidFill>
                <a:schemeClr val="tx1"/>
              </a:solidFill>
            </a:endParaRPr>
          </a:p>
          <a:p>
            <a:pPr>
              <a:lnSpc>
                <a:spcPct val="90000"/>
              </a:lnSpc>
            </a:pPr>
            <a:r>
              <a:rPr lang="en-US" smtClean="0">
                <a:solidFill>
                  <a:schemeClr val="tx1"/>
                </a:solidFill>
              </a:rPr>
              <a:t>There can be only one …</a:t>
            </a:r>
          </a:p>
          <a:p>
            <a:pPr lvl="1">
              <a:lnSpc>
                <a:spcPct val="90000"/>
              </a:lnSpc>
            </a:pPr>
            <a:r>
              <a:rPr lang="en-US" smtClean="0"/>
              <a:t>Requires serial execution</a:t>
            </a:r>
          </a:p>
          <a:p>
            <a:pPr>
              <a:lnSpc>
                <a:spcPct val="90000"/>
              </a:lnSpc>
            </a:pPr>
            <a:r>
              <a:rPr lang="en-US" smtClean="0"/>
              <a:t>No explicit aborts</a:t>
            </a:r>
          </a:p>
          <a:p>
            <a:pPr lvl="1">
              <a:lnSpc>
                <a:spcPct val="90000"/>
              </a:lnSpc>
            </a:pPr>
            <a:r>
              <a:rPr lang="en-US" smtClean="0"/>
              <a:t>In irrevocable transactions</a:t>
            </a:r>
          </a:p>
        </p:txBody>
      </p:sp>
      <p:pic>
        <p:nvPicPr>
          <p:cNvPr id="62470" name="Picture 4"/>
          <p:cNvPicPr>
            <a:picLocks noChangeAspect="1" noChangeArrowheads="1"/>
          </p:cNvPicPr>
          <p:nvPr/>
        </p:nvPicPr>
        <p:blipFill>
          <a:blip r:embed="rId3" cstate="print"/>
          <a:srcRect/>
          <a:stretch>
            <a:fillRect/>
          </a:stretch>
        </p:blipFill>
        <p:spPr bwMode="auto">
          <a:xfrm>
            <a:off x="5843588" y="3525838"/>
            <a:ext cx="1095375" cy="1857375"/>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3491" name="Rectangle 6"/>
          <p:cNvSpPr>
            <a:spLocks noGrp="1" noChangeArrowheads="1"/>
          </p:cNvSpPr>
          <p:nvPr>
            <p:ph type="sldNum" sz="quarter" idx="10"/>
          </p:nvPr>
        </p:nvSpPr>
        <p:spPr>
          <a:noFill/>
        </p:spPr>
        <p:txBody>
          <a:bodyPr/>
          <a:lstStyle/>
          <a:p>
            <a:fld id="{9114E119-F97D-4E15-81BD-B2AAD37C6B73}" type="slidenum">
              <a:rPr lang="x-none" smtClean="0">
                <a:cs typeface="Arial" pitchFamily="34" charset="0"/>
              </a:rPr>
              <a:pPr/>
              <a:t>109</a:t>
            </a:fld>
            <a:endParaRPr lang="en-US" smtClean="0">
              <a:cs typeface="Arial" pitchFamily="34" charset="0"/>
            </a:endParaRPr>
          </a:p>
        </p:txBody>
      </p:sp>
      <p:sp>
        <p:nvSpPr>
          <p:cNvPr id="63492" name="Rectangle 2"/>
          <p:cNvSpPr>
            <a:spLocks noGrp="1" noChangeArrowheads="1"/>
          </p:cNvSpPr>
          <p:nvPr>
            <p:ph type="title"/>
          </p:nvPr>
        </p:nvSpPr>
        <p:spPr/>
        <p:txBody>
          <a:bodyPr/>
          <a:lstStyle/>
          <a:p>
            <a:r>
              <a:rPr lang="en-US" smtClean="0"/>
              <a:t>Exceptions</a:t>
            </a:r>
          </a:p>
        </p:txBody>
      </p:sp>
      <p:sp>
        <p:nvSpPr>
          <p:cNvPr id="216067" name="Rectangle 3"/>
          <p:cNvSpPr>
            <a:spLocks noChangeArrowheads="1"/>
          </p:cNvSpPr>
          <p:nvPr/>
        </p:nvSpPr>
        <p:spPr bwMode="auto">
          <a:xfrm>
            <a:off x="2322513" y="2405063"/>
            <a:ext cx="4516437" cy="3416320"/>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dirty="0" err="1">
                <a:solidFill>
                  <a:schemeClr val="tx1"/>
                </a:solidFill>
                <a:latin typeface="Arial" pitchFamily="34" charset="0"/>
                <a:cs typeface="Arial" pitchFamily="34" charset="0"/>
              </a:rPr>
              <a:t>int</a:t>
            </a:r>
            <a:r>
              <a:rPr lang="en-US" sz="2400" b="1" dirty="0">
                <a:solidFill>
                  <a:srgbClr val="0000FF"/>
                </a:solidFill>
                <a:latin typeface="Arial" pitchFamily="34" charset="0"/>
                <a:cs typeface="Arial" pitchFamily="34" charset="0"/>
              </a:rPr>
              <a:t> </a:t>
            </a:r>
            <a:r>
              <a:rPr lang="en-US" sz="2400" b="1" dirty="0" err="1">
                <a:solidFill>
                  <a:srgbClr val="0000FF"/>
                </a:solidFill>
                <a:latin typeface="Arial" pitchFamily="34" charset="0"/>
                <a:cs typeface="Arial" pitchFamily="34" charset="0"/>
              </a:rPr>
              <a:t>i</a:t>
            </a:r>
            <a:r>
              <a:rPr lang="en-US" sz="2400" b="1" dirty="0">
                <a:solidFill>
                  <a:srgbClr val="0000FF"/>
                </a:solidFill>
                <a:latin typeface="Arial" pitchFamily="34" charset="0"/>
                <a:cs typeface="Arial" pitchFamily="34" charset="0"/>
              </a:rPr>
              <a:t> = 0;</a:t>
            </a:r>
          </a:p>
          <a:p>
            <a:pPr algn="l"/>
            <a:r>
              <a:rPr lang="en-US" sz="2400" b="1" dirty="0">
                <a:solidFill>
                  <a:schemeClr val="tx1"/>
                </a:solidFill>
                <a:latin typeface="Arial" pitchFamily="34" charset="0"/>
                <a:cs typeface="Arial" pitchFamily="34" charset="0"/>
              </a:rPr>
              <a:t>try</a:t>
            </a:r>
            <a:r>
              <a:rPr lang="en-US" sz="2400" b="1" dirty="0">
                <a:solidFill>
                  <a:schemeClr val="folHlink"/>
                </a:solidFill>
                <a:latin typeface="Arial" pitchFamily="34" charset="0"/>
                <a:cs typeface="Arial" pitchFamily="34" charset="0"/>
              </a:rPr>
              <a:t> </a:t>
            </a:r>
            <a:r>
              <a:rPr lang="en-US" sz="2400" b="1" dirty="0">
                <a:solidFill>
                  <a:srgbClr val="0000FF"/>
                </a:solidFill>
                <a:latin typeface="Arial" pitchFamily="34" charset="0"/>
                <a:cs typeface="Arial" pitchFamily="34" charset="0"/>
              </a:rPr>
              <a:t>{</a:t>
            </a:r>
          </a:p>
          <a:p>
            <a:pPr algn="l"/>
            <a:r>
              <a:rPr lang="en-US" sz="2400" b="1" dirty="0">
                <a:solidFill>
                  <a:schemeClr val="folHlink"/>
                </a:solidFill>
                <a:latin typeface="Arial" pitchFamily="34" charset="0"/>
                <a:cs typeface="Arial" pitchFamily="34" charset="0"/>
              </a:rPr>
              <a:t>  </a:t>
            </a:r>
            <a:r>
              <a:rPr lang="en-US" sz="2400" b="1" dirty="0">
                <a:solidFill>
                  <a:schemeClr val="tx1"/>
                </a:solidFill>
                <a:latin typeface="Arial" pitchFamily="34" charset="0"/>
                <a:cs typeface="Arial" pitchFamily="34" charset="0"/>
              </a:rPr>
              <a:t>atomic</a:t>
            </a:r>
            <a:r>
              <a:rPr lang="en-US" sz="2400" b="1" dirty="0">
                <a:solidFill>
                  <a:srgbClr val="FF9900"/>
                </a:solidFill>
                <a:latin typeface="Arial" pitchFamily="34" charset="0"/>
                <a:cs typeface="Arial" pitchFamily="34" charset="0"/>
              </a:rPr>
              <a:t> </a:t>
            </a:r>
            <a:r>
              <a:rPr lang="en-US" sz="2400" b="1" dirty="0">
                <a:solidFill>
                  <a:srgbClr val="0000FF"/>
                </a:solidFill>
                <a:latin typeface="Arial" pitchFamily="34" charset="0"/>
                <a:cs typeface="Arial" pitchFamily="34" charset="0"/>
              </a:rPr>
              <a:t>{</a:t>
            </a:r>
          </a:p>
          <a:p>
            <a:pPr algn="l"/>
            <a:r>
              <a:rPr lang="en-US" sz="2400" b="1" dirty="0">
                <a:solidFill>
                  <a:schemeClr val="folHlink"/>
                </a:solidFill>
                <a:latin typeface="Arial" pitchFamily="34" charset="0"/>
                <a:cs typeface="Arial" pitchFamily="34" charset="0"/>
              </a:rPr>
              <a:t>    </a:t>
            </a:r>
            <a:r>
              <a:rPr lang="en-US" sz="2400" b="1" dirty="0" err="1">
                <a:solidFill>
                  <a:srgbClr val="0000FF"/>
                </a:solidFill>
                <a:latin typeface="Arial" pitchFamily="34" charset="0"/>
                <a:cs typeface="Arial" pitchFamily="34" charset="0"/>
              </a:rPr>
              <a:t>i</a:t>
            </a:r>
            <a:r>
              <a:rPr lang="en-US" sz="2400" b="1" dirty="0">
                <a:solidFill>
                  <a:srgbClr val="0000FF"/>
                </a:solidFill>
                <a:latin typeface="Arial" pitchFamily="34" charset="0"/>
                <a:cs typeface="Arial" pitchFamily="34" charset="0"/>
              </a:rPr>
              <a:t>++;</a:t>
            </a:r>
          </a:p>
          <a:p>
            <a:pPr algn="l"/>
            <a:r>
              <a:rPr lang="en-US" sz="2400" b="1" dirty="0">
                <a:solidFill>
                  <a:srgbClr val="0000FF"/>
                </a:solidFill>
                <a:latin typeface="Arial" pitchFamily="34" charset="0"/>
                <a:cs typeface="Arial" pitchFamily="34" charset="0"/>
              </a:rPr>
              <a:t>    node =</a:t>
            </a:r>
            <a:r>
              <a:rPr lang="en-US" sz="2400" b="1" dirty="0">
                <a:solidFill>
                  <a:schemeClr val="tx1"/>
                </a:solidFill>
                <a:latin typeface="Arial" pitchFamily="34" charset="0"/>
                <a:cs typeface="Arial" pitchFamily="34" charset="0"/>
              </a:rPr>
              <a:t> new </a:t>
            </a:r>
            <a:r>
              <a:rPr lang="en-US" sz="2400" b="1" dirty="0">
                <a:solidFill>
                  <a:srgbClr val="0000FF"/>
                </a:solidFill>
                <a:latin typeface="Arial" pitchFamily="34" charset="0"/>
                <a:cs typeface="Arial" pitchFamily="34" charset="0"/>
              </a:rPr>
              <a:t>Node();</a:t>
            </a:r>
          </a:p>
          <a:p>
            <a:pPr algn="l"/>
            <a:r>
              <a:rPr lang="en-US" sz="2400" b="1" dirty="0">
                <a:solidFill>
                  <a:srgbClr val="FF8000"/>
                </a:solidFill>
                <a:latin typeface="Arial" pitchFamily="34" charset="0"/>
                <a:cs typeface="Arial" pitchFamily="34" charset="0"/>
              </a:rPr>
              <a:t>  </a:t>
            </a:r>
            <a:r>
              <a:rPr lang="en-US" sz="2400" b="1" dirty="0">
                <a:solidFill>
                  <a:srgbClr val="0000FF"/>
                </a:solidFill>
                <a:latin typeface="Arial" pitchFamily="34" charset="0"/>
                <a:cs typeface="Arial" pitchFamily="34" charset="0"/>
              </a:rPr>
              <a:t>}</a:t>
            </a:r>
          </a:p>
          <a:p>
            <a:pPr algn="l"/>
            <a:r>
              <a:rPr lang="en-US" sz="2400" b="1" dirty="0">
                <a:solidFill>
                  <a:srgbClr val="0000FF"/>
                </a:solidFill>
                <a:latin typeface="Arial" pitchFamily="34" charset="0"/>
                <a:cs typeface="Arial" pitchFamily="34" charset="0"/>
              </a:rPr>
              <a:t>}</a:t>
            </a:r>
            <a:r>
              <a:rPr lang="en-US" sz="2400" b="1" dirty="0">
                <a:solidFill>
                  <a:schemeClr val="folHlink"/>
                </a:solidFill>
                <a:latin typeface="Arial" pitchFamily="34" charset="0"/>
                <a:cs typeface="Arial" pitchFamily="34" charset="0"/>
              </a:rPr>
              <a:t> </a:t>
            </a:r>
            <a:r>
              <a:rPr lang="en-US" sz="2400" b="1" dirty="0">
                <a:solidFill>
                  <a:schemeClr val="tx1"/>
                </a:solidFill>
                <a:latin typeface="Arial" pitchFamily="34" charset="0"/>
                <a:cs typeface="Arial" pitchFamily="34" charset="0"/>
              </a:rPr>
              <a:t>catch</a:t>
            </a:r>
            <a:r>
              <a:rPr lang="en-US" sz="2400" b="1" dirty="0">
                <a:solidFill>
                  <a:schemeClr val="folHlink"/>
                </a:solidFill>
                <a:latin typeface="Arial" pitchFamily="34" charset="0"/>
                <a:cs typeface="Arial" pitchFamily="34" charset="0"/>
              </a:rPr>
              <a:t> </a:t>
            </a:r>
            <a:r>
              <a:rPr lang="en-US" sz="2400" b="1" dirty="0">
                <a:solidFill>
                  <a:srgbClr val="0000FF"/>
                </a:solidFill>
                <a:latin typeface="Arial" pitchFamily="34" charset="0"/>
                <a:cs typeface="Arial" pitchFamily="34" charset="0"/>
              </a:rPr>
              <a:t>(Exception e) {</a:t>
            </a:r>
          </a:p>
          <a:p>
            <a:pPr algn="l"/>
            <a:r>
              <a:rPr lang="en-US" sz="2400" b="1" dirty="0">
                <a:solidFill>
                  <a:schemeClr val="folHlink"/>
                </a:solidFill>
                <a:latin typeface="Arial" pitchFamily="34" charset="0"/>
                <a:cs typeface="Arial" pitchFamily="34" charset="0"/>
              </a:rPr>
              <a:t>  </a:t>
            </a:r>
            <a:r>
              <a:rPr lang="en-US" sz="2400" b="1" dirty="0">
                <a:solidFill>
                  <a:srgbClr val="0000FF"/>
                </a:solidFill>
                <a:latin typeface="Arial" pitchFamily="34" charset="0"/>
                <a:cs typeface="Arial" pitchFamily="34" charset="0"/>
              </a:rPr>
              <a:t>print(</a:t>
            </a:r>
            <a:r>
              <a:rPr lang="en-US" sz="2400" b="1" dirty="0" err="1">
                <a:solidFill>
                  <a:srgbClr val="0000FF"/>
                </a:solidFill>
                <a:latin typeface="Arial" pitchFamily="34" charset="0"/>
                <a:cs typeface="Arial" pitchFamily="34" charset="0"/>
              </a:rPr>
              <a:t>i</a:t>
            </a:r>
            <a:r>
              <a:rPr lang="en-US" sz="2400" b="1" dirty="0">
                <a:solidFill>
                  <a:srgbClr val="0000FF"/>
                </a:solidFill>
                <a:latin typeface="Arial" pitchFamily="34" charset="0"/>
                <a:cs typeface="Arial" pitchFamily="34" charset="0"/>
              </a:rPr>
              <a:t>);</a:t>
            </a:r>
          </a:p>
          <a:p>
            <a:pPr algn="l"/>
            <a:r>
              <a:rPr lang="en-US" sz="2400" b="1" dirty="0">
                <a:solidFill>
                  <a:srgbClr val="0000FF"/>
                </a:solidFill>
                <a:latin typeface="Arial" pitchFamily="34" charset="0"/>
                <a:cs typeface="Arial" pitchFamily="34" charset="0"/>
              </a:rPr>
              <a:t>}</a:t>
            </a:r>
            <a:endParaRPr lang="en-US" sz="2400" b="1" dirty="0">
              <a:solidFill>
                <a:schemeClr val="folHlink"/>
              </a:solidFill>
              <a:latin typeface="Arial" pitchFamily="34" charset="0"/>
              <a:cs typeface="Arial" pitchFamily="34" charset="0"/>
            </a:endParaRPr>
          </a:p>
        </p:txBody>
      </p:sp>
      <p:pic>
        <p:nvPicPr>
          <p:cNvPr id="63494" name="Picture 6"/>
          <p:cNvPicPr>
            <a:picLocks noChangeAspect="1" noChangeArrowheads="1"/>
          </p:cNvPicPr>
          <p:nvPr/>
        </p:nvPicPr>
        <p:blipFill>
          <a:blip r:embed="rId3" cstate="print"/>
          <a:srcRect/>
          <a:stretch>
            <a:fillRect/>
          </a:stretch>
        </p:blipFill>
        <p:spPr bwMode="auto">
          <a:xfrm>
            <a:off x="6281738" y="1127125"/>
            <a:ext cx="1712912" cy="1708150"/>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0787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83A072-DB73-4F3A-B25E-555A39F0BBB1}" type="slidenum">
              <a:rPr lang="x-none" sz="1400">
                <a:solidFill>
                  <a:schemeClr val="tx1"/>
                </a:solidFill>
                <a:latin typeface="Arial" pitchFamily="34" charset="0"/>
                <a:cs typeface="Arial" pitchFamily="34" charset="0"/>
              </a:rPr>
              <a:pPr algn="r"/>
              <a:t>11</a:t>
            </a:fld>
            <a:endParaRPr lang="en-US" sz="1400" dirty="0">
              <a:solidFill>
                <a:schemeClr val="tx1"/>
              </a:solidFill>
              <a:latin typeface="Arial" pitchFamily="34" charset="0"/>
              <a:cs typeface="Arial" pitchFamily="34" charset="0"/>
            </a:endParaRPr>
          </a:p>
        </p:txBody>
      </p:sp>
      <p:sp>
        <p:nvSpPr>
          <p:cNvPr id="207876" name="Rectangle 3"/>
          <p:cNvSpPr>
            <a:spLocks noGrp="1" noChangeArrowheads="1"/>
          </p:cNvSpPr>
          <p:nvPr>
            <p:ph type="title" idx="4294967295"/>
          </p:nvPr>
        </p:nvSpPr>
        <p:spPr/>
        <p:txBody>
          <a:bodyPr/>
          <a:lstStyle/>
          <a:p>
            <a:r>
              <a:rPr lang="en-US" smtClean="0"/>
              <a:t>Locks Not Composable</a:t>
            </a:r>
          </a:p>
        </p:txBody>
      </p:sp>
      <p:grpSp>
        <p:nvGrpSpPr>
          <p:cNvPr id="207891" name="Group 18"/>
          <p:cNvGrpSpPr>
            <a:grpSpLocks/>
          </p:cNvGrpSpPr>
          <p:nvPr/>
        </p:nvGrpSpPr>
        <p:grpSpPr bwMode="auto">
          <a:xfrm flipH="1">
            <a:off x="968375" y="4295775"/>
            <a:ext cx="1447800" cy="1295400"/>
            <a:chOff x="3168" y="1824"/>
            <a:chExt cx="912" cy="816"/>
          </a:xfrm>
        </p:grpSpPr>
        <p:sp>
          <p:nvSpPr>
            <p:cNvPr id="207892"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3"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4"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5"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6"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7"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8"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9"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900"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07906" name="Group 4"/>
          <p:cNvGrpSpPr>
            <a:grpSpLocks/>
          </p:cNvGrpSpPr>
          <p:nvPr/>
        </p:nvGrpSpPr>
        <p:grpSpPr bwMode="auto">
          <a:xfrm>
            <a:off x="4106863" y="4503738"/>
            <a:ext cx="430212" cy="341312"/>
            <a:chOff x="2928" y="1465"/>
            <a:chExt cx="271" cy="215"/>
          </a:xfrm>
        </p:grpSpPr>
        <p:sp>
          <p:nvSpPr>
            <p:cNvPr id="207907"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7908"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7909"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10"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11"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12"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7913"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792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2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2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2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792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07927"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7928"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07930"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7931"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07933"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7934"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7935" name="Text Box 63"/>
          <p:cNvSpPr txBox="1">
            <a:spLocks noChangeArrowheads="1"/>
          </p:cNvSpPr>
          <p:nvPr/>
        </p:nvSpPr>
        <p:spPr bwMode="auto">
          <a:xfrm>
            <a:off x="395288" y="2222500"/>
            <a:ext cx="229076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3366FF"/>
                </a:solidFill>
                <a:latin typeface="Arial" pitchFamily="34" charset="0"/>
                <a:cs typeface="Arial" pitchFamily="34" charset="0"/>
              </a:rPr>
              <a:t>Lock source</a:t>
            </a:r>
            <a:endParaRPr lang="en-US" sz="2000" dirty="0">
              <a:solidFill>
                <a:srgbClr val="3366FF"/>
              </a:solidFill>
              <a:latin typeface="Arial" pitchFamily="34" charset="0"/>
              <a:cs typeface="Arial" pitchFamily="34" charset="0"/>
            </a:endParaRPr>
          </a:p>
        </p:txBody>
      </p:sp>
      <p:grpSp>
        <p:nvGrpSpPr>
          <p:cNvPr id="207937" name="Group 49"/>
          <p:cNvGrpSpPr>
            <a:grpSpLocks/>
          </p:cNvGrpSpPr>
          <p:nvPr/>
        </p:nvGrpSpPr>
        <p:grpSpPr bwMode="auto">
          <a:xfrm>
            <a:off x="2814638" y="1819275"/>
            <a:ext cx="692150" cy="1009650"/>
            <a:chOff x="2208" y="1920"/>
            <a:chExt cx="1152" cy="1680"/>
          </a:xfrm>
        </p:grpSpPr>
        <p:sp>
          <p:nvSpPr>
            <p:cNvPr id="2079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079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079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079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07942" name="Text Box 70"/>
          <p:cNvSpPr txBox="1">
            <a:spLocks noChangeArrowheads="1"/>
          </p:cNvSpPr>
          <p:nvPr/>
        </p:nvSpPr>
        <p:spPr bwMode="auto">
          <a:xfrm>
            <a:off x="488950" y="3594100"/>
            <a:ext cx="229076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Lock target</a:t>
            </a:r>
            <a:endParaRPr lang="en-US" sz="2000">
              <a:solidFill>
                <a:srgbClr val="3366FF"/>
              </a:solidFill>
              <a:latin typeface="Arial" pitchFamily="34" charset="0"/>
              <a:cs typeface="Arial" pitchFamily="34" charset="0"/>
            </a:endParaRPr>
          </a:p>
        </p:txBody>
      </p:sp>
      <p:grpSp>
        <p:nvGrpSpPr>
          <p:cNvPr id="207943" name="Group 49"/>
          <p:cNvGrpSpPr>
            <a:grpSpLocks/>
          </p:cNvGrpSpPr>
          <p:nvPr/>
        </p:nvGrpSpPr>
        <p:grpSpPr bwMode="auto">
          <a:xfrm>
            <a:off x="2908300" y="3190875"/>
            <a:ext cx="692150" cy="1009650"/>
            <a:chOff x="2208" y="1920"/>
            <a:chExt cx="1152" cy="1680"/>
          </a:xfrm>
        </p:grpSpPr>
        <p:sp>
          <p:nvSpPr>
            <p:cNvPr id="20794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0794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0794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0794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07948" name="Text Box 76"/>
          <p:cNvSpPr txBox="1">
            <a:spLocks noChangeArrowheads="1"/>
          </p:cNvSpPr>
          <p:nvPr/>
        </p:nvSpPr>
        <p:spPr bwMode="auto">
          <a:xfrm>
            <a:off x="925513" y="2651125"/>
            <a:ext cx="2493962"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Unlock source &amp; target</a:t>
            </a:r>
            <a:endParaRPr lang="en-US" sz="2000">
              <a:solidFill>
                <a:srgbClr val="3366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7937"/>
                                        </p:tgtEl>
                                        <p:attrNameLst>
                                          <p:attrName>style.visibility</p:attrName>
                                        </p:attrNameLst>
                                      </p:cBhvr>
                                      <p:to>
                                        <p:strVal val="visible"/>
                                      </p:to>
                                    </p:set>
                                    <p:animEffect transition="in" filter="blinds(horizontal)">
                                      <p:cBhvr>
                                        <p:cTn id="7" dur="500"/>
                                        <p:tgtEl>
                                          <p:spTgt spid="207937"/>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07935"/>
                                        </p:tgtEl>
                                        <p:attrNameLst>
                                          <p:attrName>style.visibility</p:attrName>
                                        </p:attrNameLst>
                                      </p:cBhvr>
                                      <p:to>
                                        <p:strVal val="visible"/>
                                      </p:to>
                                    </p:set>
                                    <p:animEffect transition="in" filter="blinds(horizontal)">
                                      <p:cBhvr>
                                        <p:cTn id="10" dur="500"/>
                                        <p:tgtEl>
                                          <p:spTgt spid="2079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7943"/>
                                        </p:tgtEl>
                                        <p:attrNameLst>
                                          <p:attrName>style.visibility</p:attrName>
                                        </p:attrNameLst>
                                      </p:cBhvr>
                                      <p:to>
                                        <p:strVal val="visible"/>
                                      </p:to>
                                    </p:set>
                                    <p:animEffect transition="in" filter="blinds(horizontal)">
                                      <p:cBhvr>
                                        <p:cTn id="15" dur="500"/>
                                        <p:tgtEl>
                                          <p:spTgt spid="2079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7942"/>
                                        </p:tgtEl>
                                        <p:attrNameLst>
                                          <p:attrName>style.visibility</p:attrName>
                                        </p:attrNameLst>
                                      </p:cBhvr>
                                      <p:to>
                                        <p:strVal val="visible"/>
                                      </p:to>
                                    </p:set>
                                    <p:animEffect transition="in" filter="blinds(horizontal)">
                                      <p:cBhvr>
                                        <p:cTn id="18" dur="500"/>
                                        <p:tgtEl>
                                          <p:spTgt spid="207942"/>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38889E-6 3.64162E-6 L 0.09531 0.2437 " pathEditMode="relative" rAng="0" ptsTypes="AA">
                                      <p:cBhvr>
                                        <p:cTn id="22" dur="500" fill="hold"/>
                                        <p:tgtEl>
                                          <p:spTgt spid="5"/>
                                        </p:tgtEl>
                                        <p:attrNameLst>
                                          <p:attrName>ppt_x</p:attrName>
                                          <p:attrName>ppt_y</p:attrName>
                                        </p:attrNameLst>
                                      </p:cBhvr>
                                      <p:rCtr x="4800" y="12200"/>
                                    </p:animMotion>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0.0 0.0 L -0.08837 0.0 " pathEditMode="relative" ptsTypes="AA">
                                      <p:cBhvr>
                                        <p:cTn id="25" dur="500" fill="hold"/>
                                        <p:tgtEl>
                                          <p:spTgt spid="3"/>
                                        </p:tgtEl>
                                        <p:attrNameLst>
                                          <p:attrName>ppt_x</p:attrName>
                                          <p:attrName>ppt_y</p:attrName>
                                        </p:attrNameLst>
                                      </p:cBhvr>
                                    </p:animMotion>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0 0.0 L -0.08837 0.0 " pathEditMode="relative" ptsTypes="AA">
                                      <p:cBhvr>
                                        <p:cTn id="28" dur="500" fill="hold"/>
                                        <p:tgtEl>
                                          <p:spTgt spid="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7948"/>
                                        </p:tgtEl>
                                        <p:attrNameLst>
                                          <p:attrName>style.visibility</p:attrName>
                                        </p:attrNameLst>
                                      </p:cBhvr>
                                      <p:to>
                                        <p:strVal val="visible"/>
                                      </p:to>
                                    </p:set>
                                    <p:animEffect transition="in" filter="blinds(horizontal)">
                                      <p:cBhvr>
                                        <p:cTn id="33" dur="500"/>
                                        <p:tgtEl>
                                          <p:spTgt spid="207948"/>
                                        </p:tgtEl>
                                      </p:cBhvr>
                                    </p:animEffect>
                                  </p:childTnLst>
                                </p:cTn>
                              </p:par>
                              <p:par>
                                <p:cTn id="34" presetID="3" presetClass="exit" presetSubtype="10" fill="hold" nodeType="withEffect">
                                  <p:stCondLst>
                                    <p:cond delay="0"/>
                                  </p:stCondLst>
                                  <p:childTnLst>
                                    <p:animEffect transition="out" filter="blinds(horizontal)">
                                      <p:cBhvr>
                                        <p:cTn id="35" dur="500"/>
                                        <p:tgtEl>
                                          <p:spTgt spid="207937"/>
                                        </p:tgtEl>
                                      </p:cBhvr>
                                    </p:animEffect>
                                    <p:set>
                                      <p:cBhvr>
                                        <p:cTn id="36" dur="1" fill="hold">
                                          <p:stCondLst>
                                            <p:cond delay="499"/>
                                          </p:stCondLst>
                                        </p:cTn>
                                        <p:tgtEl>
                                          <p:spTgt spid="207937"/>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207943"/>
                                        </p:tgtEl>
                                      </p:cBhvr>
                                    </p:animEffect>
                                    <p:set>
                                      <p:cBhvr>
                                        <p:cTn id="39" dur="1" fill="hold">
                                          <p:stCondLst>
                                            <p:cond delay="499"/>
                                          </p:stCondLst>
                                        </p:cTn>
                                        <p:tgtEl>
                                          <p:spTgt spid="2079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5" grpId="1" animBg="1"/>
      <p:bldP spid="207942" grpId="0" animBg="1"/>
      <p:bldP spid="20794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4515" name="Rectangle 6"/>
          <p:cNvSpPr>
            <a:spLocks noGrp="1" noChangeArrowheads="1"/>
          </p:cNvSpPr>
          <p:nvPr>
            <p:ph type="sldNum" sz="quarter" idx="10"/>
          </p:nvPr>
        </p:nvSpPr>
        <p:spPr>
          <a:noFill/>
        </p:spPr>
        <p:txBody>
          <a:bodyPr/>
          <a:lstStyle/>
          <a:p>
            <a:fld id="{387D3484-A7E4-4020-BFB0-2005642F9567}" type="slidenum">
              <a:rPr lang="x-none" smtClean="0">
                <a:cs typeface="Arial" pitchFamily="34" charset="0"/>
              </a:rPr>
              <a:pPr/>
              <a:t>110</a:t>
            </a:fld>
            <a:endParaRPr lang="en-US" smtClean="0">
              <a:cs typeface="Arial" pitchFamily="34" charset="0"/>
            </a:endParaRPr>
          </a:p>
        </p:txBody>
      </p:sp>
      <p:sp>
        <p:nvSpPr>
          <p:cNvPr id="64516" name="Rectangle 2"/>
          <p:cNvSpPr>
            <a:spLocks noGrp="1" noChangeArrowheads="1"/>
          </p:cNvSpPr>
          <p:nvPr>
            <p:ph type="title"/>
          </p:nvPr>
        </p:nvSpPr>
        <p:spPr/>
        <p:txBody>
          <a:bodyPr/>
          <a:lstStyle/>
          <a:p>
            <a:r>
              <a:rPr lang="en-US" smtClean="0"/>
              <a:t>Exceptions</a:t>
            </a:r>
          </a:p>
        </p:txBody>
      </p:sp>
      <p:sp>
        <p:nvSpPr>
          <p:cNvPr id="164867" name="Rectangle 3"/>
          <p:cNvSpPr>
            <a:spLocks noChangeArrowheads="1"/>
          </p:cNvSpPr>
          <p:nvPr/>
        </p:nvSpPr>
        <p:spPr bwMode="auto">
          <a:xfrm>
            <a:off x="2322513" y="2405063"/>
            <a:ext cx="4516437" cy="3416320"/>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dirty="0" err="1">
                <a:solidFill>
                  <a:schemeClr val="folHlink"/>
                </a:solidFill>
                <a:latin typeface="Courier New" pitchFamily="49" charset="0"/>
              </a:rPr>
              <a:t>int</a:t>
            </a:r>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i</a:t>
            </a:r>
            <a:r>
              <a:rPr lang="en-US" sz="2400" b="1" dirty="0">
                <a:solidFill>
                  <a:schemeClr val="folHlink"/>
                </a:solidFill>
                <a:latin typeface="Courier New" pitchFamily="49" charset="0"/>
              </a:rPr>
              <a:t> = 0;</a:t>
            </a:r>
          </a:p>
          <a:p>
            <a:pPr algn="l"/>
            <a:r>
              <a:rPr lang="en-US" sz="2400" b="1" dirty="0">
                <a:solidFill>
                  <a:schemeClr val="folHlink"/>
                </a:solidFill>
                <a:latin typeface="Courier New" pitchFamily="49" charset="0"/>
              </a:rPr>
              <a:t>try {</a:t>
            </a:r>
          </a:p>
          <a:p>
            <a:pPr algn="l"/>
            <a:r>
              <a:rPr lang="en-US" sz="2400" b="1" dirty="0">
                <a:solidFill>
                  <a:schemeClr val="folHlink"/>
                </a:solidFill>
                <a:latin typeface="Courier New" pitchFamily="49" charset="0"/>
              </a:rPr>
              <a:t>  atomic {</a:t>
            </a:r>
          </a:p>
          <a:p>
            <a:pPr algn="l"/>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i</a:t>
            </a:r>
            <a:r>
              <a:rPr lang="en-US" sz="2400" b="1" dirty="0">
                <a:solidFill>
                  <a:schemeClr val="folHlink"/>
                </a:solidFill>
                <a:latin typeface="Courier New" pitchFamily="49" charset="0"/>
              </a:rPr>
              <a:t>++;</a:t>
            </a:r>
          </a:p>
          <a:p>
            <a:pPr algn="l"/>
            <a:r>
              <a:rPr lang="en-US" sz="2400" b="1" dirty="0">
                <a:solidFill>
                  <a:srgbClr val="0000FF"/>
                </a:solidFill>
                <a:latin typeface="Courier New" pitchFamily="49" charset="0"/>
              </a:rPr>
              <a:t>    node =</a:t>
            </a:r>
            <a:r>
              <a:rPr lang="en-US" sz="2400" b="1" dirty="0">
                <a:solidFill>
                  <a:schemeClr val="tx1"/>
                </a:solidFill>
                <a:latin typeface="Courier New" pitchFamily="49" charset="0"/>
              </a:rPr>
              <a:t> new </a:t>
            </a:r>
            <a:r>
              <a:rPr lang="en-US" sz="2400" b="1" dirty="0">
                <a:solidFill>
                  <a:srgbClr val="0000FF"/>
                </a:solidFill>
                <a:latin typeface="Courier New" pitchFamily="49" charset="0"/>
              </a:rPr>
              <a:t>Node();</a:t>
            </a:r>
          </a:p>
          <a:p>
            <a:pPr algn="l"/>
            <a:r>
              <a:rPr lang="en-US" sz="2400" b="1" dirty="0">
                <a:solidFill>
                  <a:srgbClr val="FF8000"/>
                </a:solidFill>
                <a:latin typeface="Courier New" pitchFamily="49" charset="0"/>
              </a:rPr>
              <a:t>  </a:t>
            </a:r>
            <a:r>
              <a:rPr lang="en-US" sz="2400" b="1" dirty="0">
                <a:solidFill>
                  <a:schemeClr val="folHlink"/>
                </a:solidFill>
                <a:latin typeface="Courier New" pitchFamily="49" charset="0"/>
              </a:rPr>
              <a:t>}</a:t>
            </a:r>
          </a:p>
          <a:p>
            <a:pPr algn="l"/>
            <a:r>
              <a:rPr lang="en-US" sz="2400" b="1" dirty="0">
                <a:solidFill>
                  <a:schemeClr val="folHlink"/>
                </a:solidFill>
                <a:latin typeface="Courier New" pitchFamily="49" charset="0"/>
              </a:rPr>
              <a:t>} catch (Exception e) {</a:t>
            </a:r>
          </a:p>
          <a:p>
            <a:pPr algn="l"/>
            <a:r>
              <a:rPr lang="en-US" sz="2400" b="1" dirty="0">
                <a:solidFill>
                  <a:schemeClr val="folHlink"/>
                </a:solidFill>
                <a:latin typeface="Courier New" pitchFamily="49" charset="0"/>
              </a:rPr>
              <a:t>  print(</a:t>
            </a:r>
            <a:r>
              <a:rPr lang="en-US" sz="2400" b="1" dirty="0" err="1">
                <a:solidFill>
                  <a:schemeClr val="folHlink"/>
                </a:solidFill>
                <a:latin typeface="Courier New" pitchFamily="49" charset="0"/>
              </a:rPr>
              <a:t>i</a:t>
            </a:r>
            <a:r>
              <a:rPr lang="en-US" sz="2400" b="1" dirty="0">
                <a:solidFill>
                  <a:schemeClr val="folHlink"/>
                </a:solidFill>
                <a:latin typeface="Courier New" pitchFamily="49" charset="0"/>
              </a:rPr>
              <a:t>);</a:t>
            </a:r>
          </a:p>
          <a:p>
            <a:pPr algn="l"/>
            <a:r>
              <a:rPr lang="en-US" sz="2400" b="1" dirty="0">
                <a:solidFill>
                  <a:schemeClr val="folHlink"/>
                </a:solidFill>
                <a:latin typeface="Courier New" pitchFamily="49" charset="0"/>
              </a:rPr>
              <a:t>}</a:t>
            </a:r>
          </a:p>
        </p:txBody>
      </p:sp>
      <p:sp>
        <p:nvSpPr>
          <p:cNvPr id="64518" name="AutoShape 4"/>
          <p:cNvSpPr>
            <a:spLocks noChangeArrowheads="1"/>
          </p:cNvSpPr>
          <p:nvPr/>
        </p:nvSpPr>
        <p:spPr bwMode="auto">
          <a:xfrm>
            <a:off x="3005138" y="3802063"/>
            <a:ext cx="3641725" cy="538162"/>
          </a:xfrm>
          <a:prstGeom prst="wedgeRoundRectCallout">
            <a:avLst>
              <a:gd name="adj1" fmla="val 51005"/>
              <a:gd name="adj2" fmla="val -384514"/>
              <a:gd name="adj3" fmla="val 16667"/>
            </a:avLst>
          </a:prstGeom>
          <a:noFill/>
          <a:ln w="38100" algn="ctr">
            <a:solidFill>
              <a:srgbClr val="FF0000"/>
            </a:solidFill>
            <a:miter lim="800000"/>
            <a:headEnd/>
            <a:tailEnd/>
          </a:ln>
        </p:spPr>
        <p:txBody>
          <a:bodyPr anchor="ctr"/>
          <a:lstStyle/>
          <a:p>
            <a:endParaRPr lang="en-US" dirty="0">
              <a:latin typeface="Arial" pitchFamily="34" charset="0"/>
            </a:endParaRPr>
          </a:p>
        </p:txBody>
      </p:sp>
      <p:sp>
        <p:nvSpPr>
          <p:cNvPr id="64519" name="Text Box 5"/>
          <p:cNvSpPr txBox="1">
            <a:spLocks noChangeArrowheads="1"/>
          </p:cNvSpPr>
          <p:nvPr/>
        </p:nvSpPr>
        <p:spPr bwMode="auto">
          <a:xfrm>
            <a:off x="4059617" y="1392238"/>
            <a:ext cx="4649029" cy="461665"/>
          </a:xfrm>
          <a:prstGeom prst="rect">
            <a:avLst/>
          </a:prstGeom>
          <a:noFill/>
          <a:ln w="38100" algn="ctr">
            <a:noFill/>
            <a:miter lim="800000"/>
            <a:headEnd/>
            <a:tailEnd/>
          </a:ln>
        </p:spPr>
        <p:txBody>
          <a:bodyPr wrap="none">
            <a:spAutoFit/>
          </a:bodyPr>
          <a:lstStyle/>
          <a:p>
            <a:r>
              <a:rPr lang="en-US" sz="2400" dirty="0">
                <a:solidFill>
                  <a:srgbClr val="FF0000"/>
                </a:solidFill>
                <a:latin typeface="Arial" pitchFamily="34" charset="0"/>
                <a:cs typeface="Arial" pitchFamily="34" charset="0"/>
              </a:rPr>
              <a:t>Throws </a:t>
            </a:r>
            <a:r>
              <a:rPr lang="en-US" sz="2400" dirty="0" err="1">
                <a:solidFill>
                  <a:srgbClr val="FF0000"/>
                </a:solidFill>
                <a:latin typeface="Arial" pitchFamily="34" charset="0"/>
                <a:cs typeface="Arial" pitchFamily="34" charset="0"/>
              </a:rPr>
              <a:t>OutOfMemoryException</a:t>
            </a:r>
            <a:r>
              <a:rPr lang="en-US" sz="2400" dirty="0">
                <a:solidFill>
                  <a:srgbClr val="FF0000"/>
                </a:solidFill>
                <a:latin typeface="Arial" pitchFamily="34" charset="0"/>
                <a:cs typeface="Arial" pitchFamily="34" charset="0"/>
              </a:rPr>
              <a:t>!</a:t>
            </a:r>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5539" name="Rectangle 6"/>
          <p:cNvSpPr>
            <a:spLocks noGrp="1" noChangeArrowheads="1"/>
          </p:cNvSpPr>
          <p:nvPr>
            <p:ph type="sldNum" sz="quarter" idx="10"/>
          </p:nvPr>
        </p:nvSpPr>
        <p:spPr>
          <a:noFill/>
        </p:spPr>
        <p:txBody>
          <a:bodyPr/>
          <a:lstStyle/>
          <a:p>
            <a:fld id="{7C655A96-EDD0-4DFC-B64A-71B2E13B8042}" type="slidenum">
              <a:rPr lang="x-none" smtClean="0">
                <a:cs typeface="Arial" pitchFamily="34" charset="0"/>
              </a:rPr>
              <a:pPr/>
              <a:t>111</a:t>
            </a:fld>
            <a:endParaRPr lang="en-US" smtClean="0">
              <a:cs typeface="Arial" pitchFamily="34" charset="0"/>
            </a:endParaRPr>
          </a:p>
        </p:txBody>
      </p:sp>
      <p:sp>
        <p:nvSpPr>
          <p:cNvPr id="65540" name="Rectangle 2"/>
          <p:cNvSpPr>
            <a:spLocks noGrp="1" noChangeArrowheads="1"/>
          </p:cNvSpPr>
          <p:nvPr>
            <p:ph type="title"/>
          </p:nvPr>
        </p:nvSpPr>
        <p:spPr/>
        <p:txBody>
          <a:bodyPr/>
          <a:lstStyle/>
          <a:p>
            <a:r>
              <a:rPr lang="en-US" smtClean="0"/>
              <a:t>Exceptions</a:t>
            </a:r>
          </a:p>
        </p:txBody>
      </p:sp>
      <p:sp>
        <p:nvSpPr>
          <p:cNvPr id="166915" name="Rectangle 3"/>
          <p:cNvSpPr>
            <a:spLocks noChangeArrowheads="1"/>
          </p:cNvSpPr>
          <p:nvPr/>
        </p:nvSpPr>
        <p:spPr bwMode="auto">
          <a:xfrm>
            <a:off x="2322513" y="2405063"/>
            <a:ext cx="4516437" cy="3416320"/>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a:solidFill>
                  <a:schemeClr val="folHlink"/>
                </a:solidFill>
                <a:latin typeface="Arial" pitchFamily="34" charset="0"/>
                <a:cs typeface="Arial" pitchFamily="34" charset="0"/>
              </a:rPr>
              <a:t>int i = 0;</a:t>
            </a:r>
          </a:p>
          <a:p>
            <a:pPr algn="l"/>
            <a:r>
              <a:rPr lang="en-US" sz="2400" b="1">
                <a:solidFill>
                  <a:schemeClr val="folHlink"/>
                </a:solidFill>
                <a:latin typeface="Arial" pitchFamily="34" charset="0"/>
                <a:cs typeface="Arial" pitchFamily="34" charset="0"/>
              </a:rPr>
              <a:t>try {</a:t>
            </a:r>
          </a:p>
          <a:p>
            <a:pPr algn="l"/>
            <a:r>
              <a:rPr lang="en-US" sz="2400" b="1">
                <a:solidFill>
                  <a:schemeClr val="folHlink"/>
                </a:solidFill>
                <a:latin typeface="Arial" pitchFamily="34" charset="0"/>
                <a:cs typeface="Arial" pitchFamily="34" charset="0"/>
              </a:rPr>
              <a:t>  atomic {</a:t>
            </a:r>
          </a:p>
          <a:p>
            <a:pPr algn="l"/>
            <a:r>
              <a:rPr lang="en-US" sz="2400" b="1">
                <a:solidFill>
                  <a:schemeClr val="folHlink"/>
                </a:solidFill>
                <a:latin typeface="Arial" pitchFamily="34" charset="0"/>
                <a:cs typeface="Arial" pitchFamily="34" charset="0"/>
              </a:rPr>
              <a:t>    i++;</a:t>
            </a:r>
          </a:p>
          <a:p>
            <a:pPr algn="l"/>
            <a:r>
              <a:rPr lang="en-US" sz="2400" b="1">
                <a:solidFill>
                  <a:srgbClr val="0000FF"/>
                </a:solidFill>
                <a:latin typeface="Arial" pitchFamily="34" charset="0"/>
                <a:cs typeface="Arial" pitchFamily="34" charset="0"/>
              </a:rPr>
              <a:t>    node =</a:t>
            </a:r>
            <a:r>
              <a:rPr lang="en-US" sz="2400" b="1">
                <a:solidFill>
                  <a:schemeClr val="tx1"/>
                </a:solidFill>
                <a:latin typeface="Arial" pitchFamily="34" charset="0"/>
                <a:cs typeface="Arial" pitchFamily="34" charset="0"/>
              </a:rPr>
              <a:t> new </a:t>
            </a:r>
            <a:r>
              <a:rPr lang="en-US" sz="2400" b="1">
                <a:solidFill>
                  <a:srgbClr val="0000FF"/>
                </a:solidFill>
                <a:latin typeface="Arial" pitchFamily="34" charset="0"/>
                <a:cs typeface="Arial" pitchFamily="34" charset="0"/>
              </a:rPr>
              <a:t>Node();</a:t>
            </a:r>
          </a:p>
          <a:p>
            <a:pPr algn="l"/>
            <a:r>
              <a:rPr lang="en-US" sz="2400" b="1">
                <a:solidFill>
                  <a:srgbClr val="FF8000"/>
                </a:solidFill>
                <a:latin typeface="Arial" pitchFamily="34" charset="0"/>
                <a:cs typeface="Arial" pitchFamily="34" charset="0"/>
              </a:rPr>
              <a:t>  </a:t>
            </a:r>
            <a:r>
              <a:rPr lang="en-US" sz="2400" b="1">
                <a:solidFill>
                  <a:schemeClr val="folHlink"/>
                </a:solidFill>
                <a:latin typeface="Arial" pitchFamily="34" charset="0"/>
                <a:cs typeface="Arial" pitchFamily="34" charset="0"/>
              </a:rPr>
              <a:t>}</a:t>
            </a:r>
          </a:p>
          <a:p>
            <a:pPr algn="l"/>
            <a:r>
              <a:rPr lang="en-US" sz="2400" b="1">
                <a:solidFill>
                  <a:schemeClr val="folHlink"/>
                </a:solidFill>
                <a:latin typeface="Arial" pitchFamily="34" charset="0"/>
                <a:cs typeface="Arial" pitchFamily="34" charset="0"/>
              </a:rPr>
              <a:t>} catch (Exception e) {</a:t>
            </a:r>
          </a:p>
          <a:p>
            <a:pPr algn="l"/>
            <a:r>
              <a:rPr lang="en-US" sz="2400" b="1">
                <a:solidFill>
                  <a:srgbClr val="0000FF"/>
                </a:solidFill>
                <a:latin typeface="Arial" pitchFamily="34" charset="0"/>
                <a:cs typeface="Arial" pitchFamily="34" charset="0"/>
              </a:rPr>
              <a:t>  print(i);</a:t>
            </a:r>
          </a:p>
          <a:p>
            <a:pPr algn="l"/>
            <a:r>
              <a:rPr lang="en-US" sz="2400" b="1">
                <a:solidFill>
                  <a:schemeClr val="folHlink"/>
                </a:solidFill>
                <a:latin typeface="Arial" pitchFamily="34" charset="0"/>
                <a:cs typeface="Arial" pitchFamily="34" charset="0"/>
              </a:rPr>
              <a:t>}</a:t>
            </a:r>
            <a:endParaRPr lang="en-US" sz="2400" b="1">
              <a:solidFill>
                <a:schemeClr val="tx1"/>
              </a:solidFill>
              <a:latin typeface="Arial" pitchFamily="34" charset="0"/>
              <a:cs typeface="Arial" pitchFamily="34" charset="0"/>
            </a:endParaRPr>
          </a:p>
        </p:txBody>
      </p:sp>
      <p:sp>
        <p:nvSpPr>
          <p:cNvPr id="65542" name="AutoShape 4"/>
          <p:cNvSpPr>
            <a:spLocks noChangeArrowheads="1"/>
          </p:cNvSpPr>
          <p:nvPr/>
        </p:nvSpPr>
        <p:spPr bwMode="auto">
          <a:xfrm>
            <a:off x="2568575" y="5006975"/>
            <a:ext cx="2032000" cy="538163"/>
          </a:xfrm>
          <a:prstGeom prst="wedgeRoundRectCallout">
            <a:avLst>
              <a:gd name="adj1" fmla="val 178125"/>
              <a:gd name="adj2" fmla="val 71241"/>
              <a:gd name="adj3" fmla="val 16667"/>
            </a:avLst>
          </a:prstGeom>
          <a:noFill/>
          <a:ln w="38100" algn="ctr">
            <a:solidFill>
              <a:srgbClr val="FF0000"/>
            </a:solidFill>
            <a:miter lim="800000"/>
            <a:headEnd/>
            <a:tailEnd/>
          </a:ln>
        </p:spPr>
        <p:txBody>
          <a:bodyPr anchor="ctr"/>
          <a:lstStyle/>
          <a:p>
            <a:endParaRPr lang="en-US" dirty="0">
              <a:latin typeface="Arial" pitchFamily="34" charset="0"/>
            </a:endParaRPr>
          </a:p>
        </p:txBody>
      </p:sp>
      <p:sp>
        <p:nvSpPr>
          <p:cNvPr id="65543" name="Text Box 5"/>
          <p:cNvSpPr txBox="1">
            <a:spLocks noChangeArrowheads="1"/>
          </p:cNvSpPr>
          <p:nvPr/>
        </p:nvSpPr>
        <p:spPr bwMode="auto">
          <a:xfrm>
            <a:off x="4059617" y="1392238"/>
            <a:ext cx="4649029" cy="461665"/>
          </a:xfrm>
          <a:prstGeom prst="rect">
            <a:avLst/>
          </a:prstGeom>
          <a:noFill/>
          <a:ln w="38100" algn="ctr">
            <a:noFill/>
            <a:miter lim="800000"/>
            <a:headEnd/>
            <a:tailEnd/>
          </a:ln>
        </p:spPr>
        <p:txBody>
          <a:bodyPr wrap="none">
            <a:spAutoFit/>
          </a:bodyPr>
          <a:lstStyle/>
          <a:p>
            <a:r>
              <a:rPr lang="en-US" sz="2400" dirty="0">
                <a:solidFill>
                  <a:srgbClr val="FF0000"/>
                </a:solidFill>
                <a:latin typeface="Arial" pitchFamily="34" charset="0"/>
                <a:cs typeface="Arial" pitchFamily="34" charset="0"/>
              </a:rPr>
              <a:t>Throws </a:t>
            </a:r>
            <a:r>
              <a:rPr lang="en-US" sz="2400" dirty="0" err="1">
                <a:solidFill>
                  <a:srgbClr val="FF0000"/>
                </a:solidFill>
                <a:latin typeface="Arial" pitchFamily="34" charset="0"/>
                <a:cs typeface="Arial" pitchFamily="34" charset="0"/>
              </a:rPr>
              <a:t>OutOfMemoryException</a:t>
            </a:r>
            <a:r>
              <a:rPr lang="en-US" sz="2400" dirty="0">
                <a:solidFill>
                  <a:srgbClr val="FF0000"/>
                </a:solidFill>
                <a:latin typeface="Arial" pitchFamily="34" charset="0"/>
                <a:cs typeface="Arial" pitchFamily="34" charset="0"/>
              </a:rPr>
              <a:t>!</a:t>
            </a:r>
          </a:p>
        </p:txBody>
      </p:sp>
      <p:sp>
        <p:nvSpPr>
          <p:cNvPr id="65544" name="AutoShape 6"/>
          <p:cNvSpPr>
            <a:spLocks noChangeArrowheads="1"/>
          </p:cNvSpPr>
          <p:nvPr/>
        </p:nvSpPr>
        <p:spPr bwMode="auto">
          <a:xfrm>
            <a:off x="2724150" y="3883025"/>
            <a:ext cx="3641725" cy="538163"/>
          </a:xfrm>
          <a:prstGeom prst="wedgeRoundRectCallout">
            <a:avLst>
              <a:gd name="adj1" fmla="val 51005"/>
              <a:gd name="adj2" fmla="val -384514"/>
              <a:gd name="adj3" fmla="val 16667"/>
            </a:avLst>
          </a:prstGeom>
          <a:noFill/>
          <a:ln w="38100" algn="ctr">
            <a:solidFill>
              <a:srgbClr val="FF0000"/>
            </a:solidFill>
            <a:miter lim="800000"/>
            <a:headEnd/>
            <a:tailEnd/>
          </a:ln>
        </p:spPr>
        <p:txBody>
          <a:bodyPr anchor="ctr"/>
          <a:lstStyle/>
          <a:p>
            <a:endParaRPr lang="en-US" dirty="0">
              <a:latin typeface="Arial" pitchFamily="34" charset="0"/>
            </a:endParaRPr>
          </a:p>
        </p:txBody>
      </p:sp>
      <p:sp>
        <p:nvSpPr>
          <p:cNvPr id="65545" name="Text Box 7"/>
          <p:cNvSpPr txBox="1">
            <a:spLocks noChangeArrowheads="1"/>
          </p:cNvSpPr>
          <p:nvPr/>
        </p:nvSpPr>
        <p:spPr bwMode="auto">
          <a:xfrm>
            <a:off x="7245350" y="5273675"/>
            <a:ext cx="1709738" cy="830997"/>
          </a:xfrm>
          <a:prstGeom prst="rect">
            <a:avLst/>
          </a:prstGeom>
          <a:noFill/>
          <a:ln w="38100" algn="ctr">
            <a:noFill/>
            <a:miter lim="800000"/>
            <a:headEnd/>
            <a:tailEnd/>
          </a:ln>
        </p:spPr>
        <p:txBody>
          <a:bodyPr>
            <a:spAutoFit/>
          </a:bodyPr>
          <a:lstStyle/>
          <a:p>
            <a:r>
              <a:rPr lang="en-US" sz="2400" dirty="0">
                <a:solidFill>
                  <a:srgbClr val="FF0000"/>
                </a:solidFill>
                <a:latin typeface="Arial" pitchFamily="34" charset="0"/>
                <a:cs typeface="Arial" pitchFamily="34" charset="0"/>
              </a:rPr>
              <a:t>What is printed?</a:t>
            </a: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6563" name="Rectangle 6"/>
          <p:cNvSpPr>
            <a:spLocks noGrp="1" noChangeArrowheads="1"/>
          </p:cNvSpPr>
          <p:nvPr>
            <p:ph type="sldNum" sz="quarter" idx="10"/>
          </p:nvPr>
        </p:nvSpPr>
        <p:spPr>
          <a:noFill/>
        </p:spPr>
        <p:txBody>
          <a:bodyPr/>
          <a:lstStyle/>
          <a:p>
            <a:fld id="{5B92978A-1AEE-4AA4-B420-EA8837B3E7DB}" type="slidenum">
              <a:rPr lang="x-none" smtClean="0">
                <a:cs typeface="Arial" pitchFamily="34" charset="0"/>
              </a:rPr>
              <a:pPr/>
              <a:t>112</a:t>
            </a:fld>
            <a:endParaRPr lang="en-US" smtClean="0">
              <a:cs typeface="Arial" pitchFamily="34" charset="0"/>
            </a:endParaRPr>
          </a:p>
        </p:txBody>
      </p:sp>
      <p:sp>
        <p:nvSpPr>
          <p:cNvPr id="66564" name="Rectangle 2"/>
          <p:cNvSpPr>
            <a:spLocks noGrp="1" noChangeArrowheads="1"/>
          </p:cNvSpPr>
          <p:nvPr>
            <p:ph type="title"/>
          </p:nvPr>
        </p:nvSpPr>
        <p:spPr/>
        <p:txBody>
          <a:bodyPr/>
          <a:lstStyle/>
          <a:p>
            <a:r>
              <a:rPr lang="en-US" smtClean="0"/>
              <a:t>Unhandled Exceptions</a:t>
            </a:r>
          </a:p>
        </p:txBody>
      </p:sp>
      <p:sp>
        <p:nvSpPr>
          <p:cNvPr id="66565" name="Rectangle 3"/>
          <p:cNvSpPr>
            <a:spLocks noGrp="1" noChangeArrowheads="1"/>
          </p:cNvSpPr>
          <p:nvPr>
            <p:ph type="body" idx="1"/>
          </p:nvPr>
        </p:nvSpPr>
        <p:spPr/>
        <p:txBody>
          <a:bodyPr/>
          <a:lstStyle/>
          <a:p>
            <a:r>
              <a:rPr lang="en-US" smtClean="0"/>
              <a:t>Aborts transaction</a:t>
            </a:r>
          </a:p>
          <a:p>
            <a:pPr lvl="1"/>
            <a:r>
              <a:rPr lang="en-US" smtClean="0"/>
              <a:t>Preserves invariants</a:t>
            </a:r>
          </a:p>
          <a:p>
            <a:pPr lvl="1"/>
            <a:r>
              <a:rPr lang="en-US" smtClean="0"/>
              <a:t>Safer</a:t>
            </a:r>
          </a:p>
          <a:p>
            <a:r>
              <a:rPr lang="en-US" smtClean="0"/>
              <a:t>Commits transaction</a:t>
            </a:r>
          </a:p>
          <a:p>
            <a:pPr lvl="1"/>
            <a:r>
              <a:rPr lang="en-US" smtClean="0"/>
              <a:t>Like locking semantics</a:t>
            </a:r>
          </a:p>
          <a:p>
            <a:pPr lvl="1"/>
            <a:r>
              <a:rPr lang="en-US" smtClean="0"/>
              <a:t>What if exception object refers to values modified in transaction?</a:t>
            </a:r>
          </a:p>
        </p:txBody>
      </p:sp>
      <p:pic>
        <p:nvPicPr>
          <p:cNvPr id="66566" name="Picture 5"/>
          <p:cNvPicPr>
            <a:picLocks noChangeAspect="1" noChangeArrowheads="1"/>
          </p:cNvPicPr>
          <p:nvPr/>
        </p:nvPicPr>
        <p:blipFill>
          <a:blip r:embed="rId3" cstate="print"/>
          <a:srcRect/>
          <a:stretch>
            <a:fillRect/>
          </a:stretch>
        </p:blipFill>
        <p:spPr bwMode="auto">
          <a:xfrm>
            <a:off x="5511800" y="1916113"/>
            <a:ext cx="2838450" cy="2244725"/>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7587" name="Rectangle 6"/>
          <p:cNvSpPr>
            <a:spLocks noGrp="1" noChangeArrowheads="1"/>
          </p:cNvSpPr>
          <p:nvPr>
            <p:ph type="sldNum" sz="quarter" idx="10"/>
          </p:nvPr>
        </p:nvSpPr>
        <p:spPr>
          <a:noFill/>
        </p:spPr>
        <p:txBody>
          <a:bodyPr/>
          <a:lstStyle/>
          <a:p>
            <a:fld id="{4060A08D-52A7-4B1A-A703-7F6CDB187CE7}" type="slidenum">
              <a:rPr lang="x-none" smtClean="0">
                <a:cs typeface="Arial" pitchFamily="34" charset="0"/>
              </a:rPr>
              <a:pPr/>
              <a:t>113</a:t>
            </a:fld>
            <a:endParaRPr lang="en-US" smtClean="0">
              <a:cs typeface="Arial" pitchFamily="34" charset="0"/>
            </a:endParaRPr>
          </a:p>
        </p:txBody>
      </p:sp>
      <p:sp>
        <p:nvSpPr>
          <p:cNvPr id="67588" name="Rectangle 2"/>
          <p:cNvSpPr>
            <a:spLocks noGrp="1" noChangeArrowheads="1"/>
          </p:cNvSpPr>
          <p:nvPr>
            <p:ph type="title"/>
          </p:nvPr>
        </p:nvSpPr>
        <p:spPr/>
        <p:txBody>
          <a:bodyPr/>
          <a:lstStyle/>
          <a:p>
            <a:r>
              <a:rPr lang="en-US" smtClean="0"/>
              <a:t>Nested Transactions</a:t>
            </a:r>
          </a:p>
        </p:txBody>
      </p:sp>
      <p:sp>
        <p:nvSpPr>
          <p:cNvPr id="220163" name="Rectangle 3"/>
          <p:cNvSpPr>
            <a:spLocks noChangeArrowheads="1"/>
          </p:cNvSpPr>
          <p:nvPr/>
        </p:nvSpPr>
        <p:spPr bwMode="auto">
          <a:xfrm>
            <a:off x="2119313" y="1998663"/>
            <a:ext cx="4516437" cy="3046988"/>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dirty="0">
                <a:solidFill>
                  <a:schemeClr val="tx1"/>
                </a:solidFill>
                <a:latin typeface="Courier New" pitchFamily="49" charset="0"/>
                <a:cs typeface="Courier New" pitchFamily="49" charset="0"/>
              </a:rPr>
              <a:t>atomic void</a:t>
            </a:r>
            <a:r>
              <a:rPr lang="en-US" sz="2400" b="1" dirty="0">
                <a:solidFill>
                  <a:srgbClr val="FF9900"/>
                </a:solidFill>
                <a:latin typeface="Courier New" pitchFamily="49" charset="0"/>
                <a:cs typeface="Courier New" pitchFamily="49" charset="0"/>
              </a:rPr>
              <a:t> </a:t>
            </a:r>
            <a:r>
              <a:rPr lang="en-US" sz="2400" b="1" dirty="0" err="1">
                <a:solidFill>
                  <a:srgbClr val="0000FF"/>
                </a:solidFill>
                <a:latin typeface="Courier New" pitchFamily="49" charset="0"/>
                <a:cs typeface="Courier New" pitchFamily="49" charset="0"/>
              </a:rPr>
              <a:t>foo</a:t>
            </a:r>
            <a:r>
              <a:rPr lang="en-US" sz="2400" b="1" dirty="0">
                <a:solidFill>
                  <a:srgbClr val="0000FF"/>
                </a:solidFill>
                <a:latin typeface="Courier New" pitchFamily="49" charset="0"/>
                <a:cs typeface="Courier New" pitchFamily="49" charset="0"/>
              </a:rPr>
              <a:t>() {</a:t>
            </a:r>
          </a:p>
          <a:p>
            <a:pPr algn="l"/>
            <a:r>
              <a:rPr lang="en-US" sz="2400" b="1" dirty="0">
                <a:solidFill>
                  <a:srgbClr val="0000FF"/>
                </a:solidFill>
                <a:latin typeface="Courier New" pitchFamily="49" charset="0"/>
                <a:cs typeface="Courier New" pitchFamily="49" charset="0"/>
              </a:rPr>
              <a:t>  bar();</a:t>
            </a:r>
          </a:p>
          <a:p>
            <a:pPr algn="l"/>
            <a:r>
              <a:rPr lang="en-US" sz="2400" b="1" dirty="0">
                <a:solidFill>
                  <a:srgbClr val="0000FF"/>
                </a:solidFill>
                <a:latin typeface="Courier New" pitchFamily="49" charset="0"/>
                <a:cs typeface="Courier New" pitchFamily="49" charset="0"/>
              </a:rPr>
              <a:t>}</a:t>
            </a:r>
          </a:p>
          <a:p>
            <a:pPr algn="l"/>
            <a:endParaRPr lang="en-US" sz="2400" b="1" dirty="0">
              <a:solidFill>
                <a:srgbClr val="0000FF"/>
              </a:solidFill>
              <a:latin typeface="Courier New" pitchFamily="49" charset="0"/>
              <a:cs typeface="Courier New" pitchFamily="49" charset="0"/>
            </a:endParaRPr>
          </a:p>
          <a:p>
            <a:pPr algn="l"/>
            <a:r>
              <a:rPr lang="en-US" sz="2400" b="1" dirty="0">
                <a:solidFill>
                  <a:schemeClr val="tx1"/>
                </a:solidFill>
                <a:latin typeface="Courier New" pitchFamily="49" charset="0"/>
                <a:cs typeface="Courier New" pitchFamily="49" charset="0"/>
              </a:rPr>
              <a:t>atomic void</a:t>
            </a:r>
            <a:r>
              <a:rPr lang="en-US" sz="2400" b="1" dirty="0">
                <a:solidFill>
                  <a:srgbClr val="0000FF"/>
                </a:solidFill>
                <a:latin typeface="Courier New" pitchFamily="49" charset="0"/>
                <a:cs typeface="Courier New" pitchFamily="49" charset="0"/>
              </a:rPr>
              <a:t> bar() {</a:t>
            </a:r>
          </a:p>
          <a:p>
            <a:pPr algn="l"/>
            <a:r>
              <a:rPr lang="en-US" sz="2400" b="1" dirty="0">
                <a:solidFill>
                  <a:srgbClr val="0000FF"/>
                </a:solidFill>
                <a:latin typeface="Courier New" pitchFamily="49" charset="0"/>
                <a:cs typeface="Courier New" pitchFamily="49" charset="0"/>
              </a:rPr>
              <a:t> …</a:t>
            </a:r>
          </a:p>
          <a:p>
            <a:pPr algn="l"/>
            <a:r>
              <a:rPr lang="en-US" sz="2400" b="1" dirty="0">
                <a:solidFill>
                  <a:srgbClr val="0000FF"/>
                </a:solidFill>
                <a:latin typeface="Courier New" pitchFamily="49" charset="0"/>
                <a:cs typeface="Courier New" pitchFamily="49" charset="0"/>
              </a:rPr>
              <a:t>}</a:t>
            </a:r>
          </a:p>
          <a:p>
            <a:pPr algn="l"/>
            <a:r>
              <a:rPr lang="en-US" sz="2400" b="1" dirty="0">
                <a:solidFill>
                  <a:schemeClr val="folHlink"/>
                </a:solidFill>
                <a:latin typeface="Courier New" pitchFamily="49" charset="0"/>
                <a:cs typeface="Courier New" pitchFamily="49" charset="0"/>
              </a:rPr>
              <a:t>    </a:t>
            </a:r>
          </a:p>
        </p:txBody>
      </p:sp>
      <p:pic>
        <p:nvPicPr>
          <p:cNvPr id="67590" name="Picture 4"/>
          <p:cNvPicPr>
            <a:picLocks noChangeAspect="1" noChangeArrowheads="1"/>
          </p:cNvPicPr>
          <p:nvPr/>
        </p:nvPicPr>
        <p:blipFill>
          <a:blip r:embed="rId3" cstate="print"/>
          <a:srcRect/>
          <a:stretch>
            <a:fillRect/>
          </a:stretch>
        </p:blipFill>
        <p:spPr bwMode="auto">
          <a:xfrm>
            <a:off x="6054725" y="3648075"/>
            <a:ext cx="1414463" cy="2454275"/>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8611" name="Rectangle 6"/>
          <p:cNvSpPr>
            <a:spLocks noGrp="1" noChangeArrowheads="1"/>
          </p:cNvSpPr>
          <p:nvPr>
            <p:ph type="sldNum" sz="quarter" idx="10"/>
          </p:nvPr>
        </p:nvSpPr>
        <p:spPr>
          <a:noFill/>
        </p:spPr>
        <p:txBody>
          <a:bodyPr/>
          <a:lstStyle/>
          <a:p>
            <a:fld id="{DBB3D5D3-7A7B-4AF4-B26C-7348DD876ED7}" type="slidenum">
              <a:rPr lang="x-none" smtClean="0">
                <a:cs typeface="Arial" pitchFamily="34" charset="0"/>
              </a:rPr>
              <a:pPr/>
              <a:t>114</a:t>
            </a:fld>
            <a:endParaRPr lang="en-US" smtClean="0">
              <a:cs typeface="Arial" pitchFamily="34" charset="0"/>
            </a:endParaRPr>
          </a:p>
        </p:txBody>
      </p:sp>
      <p:sp>
        <p:nvSpPr>
          <p:cNvPr id="68612" name="Rectangle 2"/>
          <p:cNvSpPr>
            <a:spLocks noGrp="1" noChangeArrowheads="1"/>
          </p:cNvSpPr>
          <p:nvPr>
            <p:ph type="title"/>
          </p:nvPr>
        </p:nvSpPr>
        <p:spPr/>
        <p:txBody>
          <a:bodyPr/>
          <a:lstStyle/>
          <a:p>
            <a:r>
              <a:rPr lang="en-US" smtClean="0"/>
              <a:t>Nested Transactions</a:t>
            </a:r>
          </a:p>
        </p:txBody>
      </p:sp>
      <p:sp>
        <p:nvSpPr>
          <p:cNvPr id="68613" name="Rectangle 3"/>
          <p:cNvSpPr>
            <a:spLocks noGrp="1" noChangeArrowheads="1"/>
          </p:cNvSpPr>
          <p:nvPr>
            <p:ph type="body" idx="1"/>
          </p:nvPr>
        </p:nvSpPr>
        <p:spPr/>
        <p:txBody>
          <a:bodyPr/>
          <a:lstStyle/>
          <a:p>
            <a:pPr>
              <a:lnSpc>
                <a:spcPct val="90000"/>
              </a:lnSpc>
            </a:pPr>
            <a:r>
              <a:rPr lang="en-US" dirty="0" smtClean="0"/>
              <a:t>Needed for modularity</a:t>
            </a:r>
          </a:p>
          <a:p>
            <a:pPr lvl="1">
              <a:lnSpc>
                <a:spcPct val="90000"/>
              </a:lnSpc>
            </a:pPr>
            <a:r>
              <a:rPr lang="en-US" dirty="0" smtClean="0"/>
              <a:t>Who knew that </a:t>
            </a:r>
            <a:r>
              <a:rPr lang="en-US" dirty="0" smtClean="0">
                <a:solidFill>
                  <a:schemeClr val="tx1"/>
                </a:solidFill>
              </a:rPr>
              <a:t>cosine() </a:t>
            </a:r>
            <a:r>
              <a:rPr lang="en-US" dirty="0" smtClean="0"/>
              <a:t>contained a transaction?</a:t>
            </a:r>
          </a:p>
          <a:p>
            <a:pPr>
              <a:lnSpc>
                <a:spcPct val="90000"/>
              </a:lnSpc>
            </a:pPr>
            <a:r>
              <a:rPr lang="en-US" dirty="0" smtClean="0"/>
              <a:t>Flat nesting</a:t>
            </a:r>
          </a:p>
          <a:p>
            <a:pPr lvl="1">
              <a:lnSpc>
                <a:spcPct val="90000"/>
              </a:lnSpc>
            </a:pPr>
            <a:r>
              <a:rPr lang="en-US" dirty="0" smtClean="0"/>
              <a:t>If child aborts, so does parent</a:t>
            </a:r>
          </a:p>
          <a:p>
            <a:pPr>
              <a:lnSpc>
                <a:spcPct val="90000"/>
              </a:lnSpc>
            </a:pPr>
            <a:r>
              <a:rPr lang="en-US" dirty="0" smtClean="0"/>
              <a:t>First-class nesting</a:t>
            </a:r>
          </a:p>
          <a:p>
            <a:pPr lvl="1">
              <a:lnSpc>
                <a:spcPct val="90000"/>
              </a:lnSpc>
            </a:pPr>
            <a:r>
              <a:rPr lang="en-US" dirty="0" smtClean="0"/>
              <a:t>If child aborts, partial rollback of child only</a:t>
            </a:r>
          </a:p>
        </p:txBody>
      </p:sp>
      <p:sp>
        <p:nvSpPr>
          <p:cNvPr id="2" name="AutoShape 2" descr="data:image/jpeg;base64,/9j/4AAQSkZJRgABAQAAAQABAAD/2wCEAAkGBxQSEhQUExQTFhUVGBcWFRcXFRgUGBUYFxQYGBUYGRYZHCghGBolHBYYITEhJSkuLi4uGB8zODMsNygwLisBCgoKDg0OGxAQGy8mICU0Ly80LTcsLywwMjQsNCw0LCw0LDQ0LywvLCwsLC80LCwsLCwsLCwsNCwsLCwsLCwsLP/AABEIALIBGgMBIgACEQEDEQH/xAAcAAABBQEBAQAAAAAAAAAAAAAAAgQFBgcBAwj/xAA/EAACAQMDAgQEAwcCBAYDAAABAhEAAyEEEjEFQQYTIlEyYXGBB5GhFCNCUrHB0XKSM2KC8BU0orKz4VNzdP/EABoBAQACAwEAAAAAAAAAAAAAAAADBAECBQb/xAAyEQACAgEDAQUGBgIDAAAAAAAAAQIRAwQSITETIkFRYQUycYGhwRQVkbHw8dHhIzNC/9oADAMBAAIRAxEAPwDUopQWugV0CtGAApQFEUz1nUNqkqNxHzAnE49/pzkVHPJGCuTJYxcnSH4FKqpabxSThz5bZgG2x3RExG6AJHf7V7N168GAVCwJgN5ZKticCQ0fb86g/GY7olennGO5/ctIFdqP0fUtw/eLsbuDwPrIBAxzEfOpIVPDLCfusjlBxdMIroFdApQFSGgiK6BSqCKATFAFKooAik7aXFEUAmK7XYoigORXCKVFEUB5xRFLooBFBFLoigEUkivQik0AiilRXIoDlJIpUVwihqxNcIpRFcoYEGuRSttcoBBFJilkURQBFdilRTPrGp8q2SBLcKv8x7D86ZJbYuRtFW6Irq/WQrbB2++e5+fsB7gk8AFek16AZ2l2g7ZA54Ls2FH1+wPFedvw1YgF97vyz+bcQse5O1gI+VS/T7Nm0Jt27YnllAlvqw5P1NefyVknumzotxjjUYLnzPC70hHSXZfNYh0YLuVCvwhR3XJB7tuPGAE6m6q2yrr5bdwQdhxyrEQw+ufcVLjXCg65WMSJ9pz+VSSeKUKZXXaJ2UrS9bVbgUsrqJEg7mtg8xGSuBK/IRxBsHRtXG5ZlVPozPoPwn8wwHyAp1q7KXBtZVcezAMPyNQtm2NPcKD/AIbwVnlCxI2yTldw+xuKBg4gi3je6HUtTlCa92i2iugUz6XekEe1Pwtd7DkWSCmihOO2VHKKVFdipTQ84rtKiuxQCKIpcUUAiil12gPOil0EUAiuEUvbRFAIiuRXptoIoDzIrkV6RSYoBBWubaXFEUMM8yK4RSyKTQ1EVwilxXCKARSSK9IpJFZYPMiilmk7aUD1C1CeJTHlf6lI+vmIv9GNWHZVR/Eewxs2WQwyXrZGYEl1ABI7SRPyqPUK8bJMXvor3j/q121bBVV8oKWYuhdS+4BVYDAABZvVgkAAE4qv/h/1u87u4cXGa4qPaS0i2yP4rgZFVbbKpB3NO+NuYBFs611by7SMoDb+J4grOR9O1enROpC7bLBQhU7SMRMCIjsZFcZZNuJpxOt+EyOKzeA68SXrws/uJksAzAbmRP4mVJG9u0Ag5JEkAHK9T1G+t6EMgMxg2UFwwxhh+78zcRENMz3mtRt6piqg3LPmgqHiSsgguqjdIMTE8YkGm/iDqZsqu0AlyRngAcz781pgybO7VmHpp5ZKMXTH/hzV3nt/vge2xmG12Ecumdp+8nuFNI69qFUjcwWbd0AkwA260VP2Kg018PdTa7uDAArBkTBmex+lQ/jch3tgtGx1SfncBNzE8hVtn/qHvWtPeSTwdnLZIv3Qr25gR/EJ/MTU+BVT8IXJ8of8g/RKt8V1fZ6/4fmzmarifyExXIpcVFdZ6qLIIkbomTwo7Y7k9h9fareSUYRtleKcnSH926qiWIUe5IA/M03PUrX/AORfzqoaxf2hS7XGUL3mPzI98DaPsTXj0zp13fsuGJG9VaCSpHOZlgZkdp+lUfxtq4ouR0yT77ovVjUo+FZSfYEE/lXvFZtfsrp7k7rjAcMTuKflBYfLBxiTVp6R1k+kOQQwJDA7hjkT3Hcd8GeK2x62EnTNMmlnFKS8SwxRXRXav9SoJiiKVRSgIiiKVFEUozYmK5FLiiKxQsRFcpcUEVmhZ5laTFepFcIpQPKKTXsRSStZoweMVwrXqVpJFYB5kUmvTbRtrNA8iKTXqRSaAebagPG1ofszErugzt5nB4+Y5n5VY4qH8SH0qvuSfyH/AN1DqXWKTJMSuaKTe0K3F8pycnzLbD3Ilh9QSTHscfDTrpvSEs2ynxBjLbs7vqOIxXlZVm22LltgADtu7h6mTYEZIMqYJOQOCMjJcC9etnayeaBHqtlQ8Zy9tiB25U5Mworz87fFnYhmkobL4GNvwrZW6bo3CTu2Awu4iCcZ+01I6vplu4gRlG1fhjG36e1A6qnBS/P/APPeP6hI/WvXz3cei2QcZuEIAD3gS3bggT71ptmbvPJtO+g0tWU0yQgJZiABMs7dhPtySeAJNMeoadrZWALj3QVbHDmT5meLY3bTyQAntUlpvLt3CLlwG9s3S0LCTnYOAsrnJPEk4NK0OkkeYzM7HcFLxITedsAAASApJiTieABs3xbIpSc5W3yK8Nt5WpW2eD8PzBBAH2yPtV9rP7V427jkchrbj/SYX/3K351frbyARwRNdnQSTx0UNZzJCNTd2KzHsCaz99F+1u103XTJCgbSCqkiSCOSd3fAI+dXPxH/AOWvR/IazzqFy5+ykWpkEhgFDkgbpAUnPqiRmRIg8GD2hJ74xJNGqTkupZOmdM08Kwd7pQmGFwwp4OLZCg9uJqXveU67XBIH/M0j5zMz8+ayXw7qdW95nY3i4KhZ04tKybsrdYIuAue8E+kGpnxudWYNnc1vHpRUchvVJdHnfB2EbePV8jVa5Rkopoy4b05Oy063olm56lu3fs4efu4Ymom5pf2R7fqZrRZ2YtE222GSIAG3aWY+2wnuahfB1nVm6ty55qZIub1t2luJsx+7VAzPv4JiB3yRVr6tcE2AczdP/wAN2f0n860mu9TZLGU9lW6LJ0PUblKn+H+lSdVnwecR7Lt+u1ts/pVmrsaOTeFWUNQksjoKKK4TVkhO0U0fqdkGDdtyORvEj65xXrZ1aP8AC6n6MDWu5XVmdrq6PaiiitjAUUUUByKIrtFAJIrhWl0UB5xSStesVwigPErXIr2K1zbQHgVpEU420nbQxY4qpeKdVeF0G3bF1FEMm4I88yhb0t7QSv1q21g34g+L7i6lrdtzsvWnXaMbWZnRWB5mUP2qrqk5RUF4k2FpStls1fX9ORtvftFlkYNJs3P3bQQJuIrIJBYZJByM15XdTpgwu29SbVwgB2cEi6uSodXHALEjbtiSOCRWV+exS5bDOQCrEFGdtxBDElQcSvcjsR3pNu5qUW5tdx56C20MxIXB9ShCw+ELCickSMzV/BxiuJHXeCbg5LmvJGoJ1fS7jcTqVnzWgHc6G0wHwr5QKxBJIIIbOSRiva5dssTdOpc3o2h9MjnaomEFoC4HHqJ9QbJkRiMJ0mncXVVlYy6rEMskkenIkSD9c1cfG/Ub+ivrYs6nUbLaJANwmGMyswNwAj+mIgaz0yTST5+X+DmLUyV3Hoaj091gt5WpvFiCXu21tkkfD6bvl7QMwFUck8kkv7z32GFt2x7sTcI+qLA/9VY/4d8Xahg9o3Hm6wdn3SyKqkMATO0t6BPaDHOJS74l1CbrVq5cMj+JvMKD3V3kgniCT8uKqZMTUtrOnp8U82PtV0uvUtSi8rPcdpIbYhJmBvgq9oAKFI9QIMwFk++g+Gtd5luCZK9+JHaM1gGi6/dS6VZrhn0ur3HdWBGQSSQD8xkfPitb8AdRLtn+IYPdpUMCREA5zFW9K3CaRHq9Ptg75LX4iE6W9/8Arb+lZF0zVP8AszKGMhmaRzt8yHzzIOT7BxWt+JGjS3p/kYfmI/vWa9I6f6X2/u3VxsPYQoHwzG1iWwIkEcECNte0pq/5yQ6GTir9Rx0HVvscMzkQArAFyCQeMGYxzin+j6hbulFV7hZYLemNxgr6wBj37Cix1dU9N/8Act/zH92Z/kumFOexhuJAp0uosoGfdaUHLNuVR9S3+a50227ovzyY5tuq+ZX9c1432ALgydgE/DPpI+396beN9W5tyrEeQQrwYD3HQkqCONqwfb1xyKsDa97xK2AQpwbzLCqPe2GH71s4MbPmY2lh1Tp1s+XZVFuCGV1O1ym8/wDGbd/FLNJ5O4ntUql0TRjLqN+2kuPqWXwC3pKkklQQSeSQ5yfrVvqn+EV2X7kRtaYXgggjd9RyfvVwrr6SuyVHH1P/AGHGaBJqn9b61ce5stJcKI0My2nuKxHxD0AzBwfYgjJ4mPFmsNrTXGXmDH5SY+cVW9R4m0+hCWWYkqAsLBIMCJyBuYZjk5qvrMstyhEzhhxuZ4XulNdAuW99vZDHzd1trnq+ELCqk/zNmYBUchlr71pCGS+0jDWyFtsDmCohfV/WPiAzVy/8cQWheDAoQGDAiDMAQSe5IGY+cVHWfFdq6/leZZZjwLd1bufYxkH7R2mSBVFyW3i7RPjnNPvdB74f60HhdxZSoZH7MBAaO+CwBByDI7SbHVFKi3qmYcXEXHYMdwZgO0i1bB9zHzq6aR5RT8qvaHO5XB/FFfPjrvHtRRRXRK4UUUUAUUUUAUUUUAVyK7RQHIrlKooBLnBr5t8Q2LepZbe0peteZuuHIa0zswCgEEsGuT7D5zj6TIr59142alkaAC+SRncquoE9h6z9TFQ5V0ZPpowlmjGfRumQWq6kyvcSE8y7cLyvpVtyiWjJUAg4ptoNEC14XT+8EQVG0rE7XU9wQeOKNdbA1QyR6cQPd8/0qW1FoeZbduAhQMP5mI+L5ERHafqKqR+rR7DFGHu/+Yuq9PP4q+v9jfpXUtSjttvMjAKh2Kp3AZVjvBnk4HzpPiq/f1oVnFlriDaGRGVnE8MS5GJJwPf3ppqNOfOPliZXOYA9WM/nThbzJyAxHZDvIPsRAio05blJKzGXT6TIpLKndvnn5foR/QLBt+o7f3iNgGSDbfaZ9pmfyr10usYM0KzHd6u2OFiecU9fTLdKui7LhViOBviCQCMOxEgKT7/KvCwsEsvr3QTEAzEflEUyRTbk/EpYmsSWGLfd8fR+Nf6Gdu+Ll+V3cliMwCI9xg8ce1a1+Gqst1AS0FLUA9v3QB/WfyismJUOHunbLquJ9K7hu45xNad+GnVRf1CxMjcIg8B22j/aVH2NZgnvjXTgq+0HtW2XV2/Lr6eBe/HWu2WQkTuO5hIHoSC3JA5I5NVS1e098+i6nnCCFLlDKkMm63I3LMHg4OOa8/xc6goF5Dz5SACY/jUlvsbi1lfQer3LKOFIi46KwIDYUPmCCI9X6UzY3lyN+XBz8Eq2wXibO+udWXdYuBMhyIuRPwlRbJZlnB9IOQY5jpueoNb0+62PiOzy3k8MqvtkCMzE7hEwRWWaPxAdKl4hVupu2WnJK+vtgENt2hjHuRxmZXwV4lvalnF1C6BZLr5kWiQdpZQ2VkRxiDJqvLTOKsmy5FjnsZoSvf3FgiKkRtuPtYGZLkoGHeNs9pkSRSf2+zaRy11HbL3CnqggAE7EkqoAAz7ZJOapPQvG+k2s2psW1uIu5WVN/mEDIBIJRifcxnmnWr8Y3nUJ5dlQ5BEBmCAeoKRuG+YGccHFQPHXDVfz5m+FSzLdj5osHRutp54YC4o34DoyEqyQfScqCVJBaJEx8JrS1M1gWn6vdN5Lly95m1mkFVQLvEQColVmBmY57Z3TpdzdaQ+6iupoZKnFFbXYJYmt/UrP4n3GXRkoYO6JicFSDj6GqXrrdvUam0LtpsiCVuXFO7CufQwEqV2zE+kZ4q+ePbbPZVEjcSxAOBgR+hIP2qAsOQTcsRc3ZuWtwDSABuUn4XxBVoBgZUgzBq5Vl4JdI4rH3la5PW9asXLYsAqArBk23IZSBvFwGPincczOSZkiqh07oVjT6sLuvXBuVfUbYlpBBO1AxjHcSJHBINtbqWn37mtXluARnTXSfzVCD9QTSnRr7Sls2pEG86Bbke1tDkHtuaI9jVSEpQteBMuxu2r/AMkdrOr7tYbSqSCLQ3TgeXf9ZAjI3HYc8rWldOH7tfpWca3SorlkWNiBF5MrauW2MT33bh7kitF6SZs2+3pHIjt7GrmgS3NryKeq9xDuq54h8ReR8O3mJOSW9lH9/wBDU5rbuy2zewP/ANVmT2BqHN65d8pbLbbZ9MZglm3gj1ArERg96s6rNKDUYkWnxKXLJK94m1VsB3VlVmCruW2ZxJJAYEAe5j6Cp3pHiNjc8q+mwzCt2PtI/LIxkcTULoG3BnXUC6hBWSLbqARBjaIH94zTf/wsOPRqGIGVjy22nsAQvHy9sVVjqZLo/wByZ4U+H9jR6KZ9H1BuWLbnllBP17/rTyuqnasoBRRRWQFFFFAFcrtFAFY54r06WNZfe6pZDuC21MG4X9QEjgCZn3C1sdZ1+JKi1et3Tbt3FZYKuobK8wYwYj5fKo8quJlOnZk3U7S70LQGYj1Bg2CTtKsvpJnBH1EVzUaxlR7bqfUrBGGd2OPkf8VN9WVb5uOgAUkDaABACLjHfH5moSSQgkB0O5d3wuIIzAwYP51T4vk9PheTs1O+ZLqvHw/b4ciunbnDsCoZ4AE5AAjB4n5V7acNbB/dwIJJJEKe+ZJI7nHNdSz5gJA8t0O1hIIOAe3IgzPNdW47jaeJyvsRxLHkZBgRWOnVFqKpLrfn+/w9UcS61mxJiZUrjhwwZT9iJ+1Mz1Brrs0AORJAUxdbEzGEMd+MfOnWu0Tur+tT5QDFdpBMqxJhQeABkwMnNMtOi2hLEbj7fOMD/NJVXqc3LunqUovaoLlkL1cXIlsKWwMDj3rV/wAE9PlG7AN9znP0wP1rMrlwsQGUhSeZEz244ravwhUMGcTEH35LCcH6mt8LtpUV/aUGp77btVz1+3BT/wAZmjqEPlNiGJIjcsFse0A/9NVxNGLVoqGRtxG7cu4YaAywQykBiMHIJ+UXD8b9ETrLRAnfZH5q7g/oRVQ0FokgThDtn3gDOKxk4kzX2fCMoyuNvhJjV+mhyxdRG8j92SotHgABicEQeTzXt1ay9vTgWtiqzL5mxAjnarBdzA+oZOD3Ij5vrx2pcWCASIX2mZP/AFe3GPeuJdf4doLYlSQSZHzx/wB8Vhvk6U8GGUHCS5rr4+P6/Mp9qwxMniQSOzQeD3zFWoMbjS52oDwcEmJM/SYrx8pVuK6K07p2NtAB3RCz8WZ4GMTFOFZd7lgAS0wwnEe3+K0zK2VNDF4VKN+K+HR+P2PJdSFvkKAu2ZMYgLiQOc19GeHv/L2v9IH5V88dJ0n75W2k+onbONonB5A+nyFfRXRRGntdvQD+k1JpErdeRD7Vlyk16lI8Y+J1ta21bKswPox7lgJBJgndgj5c9qc6dlveu1cAK+lhtyJg7XQwysPYwcn3rLup6k6i/auGQyO5ck+n/jvcBAg+4HzxTjXdXv2X063Ht3LtxQ9y4XKME3uSq3vT5alYnbGVjtmpmx9pNtPkxihkjDlccGmJb1C7wvluCSUd2KlZHBRUggHiCJGDnJVba842m2bRxuYuhj3KRO75bgPmO1VTwj4o8+2XuajySbjJbS5tdW2orE+ob5G8DL5p70Dxc2p1N2whstsBK3AjqrgEBjt3t3bGcj2qtLFJNqlx8f6MOaTqyZ1OgW0kiT6lZmPP/EDMT2AmWMQOcVa+ianfb7+nGfzH0qn6zU396rvsbSDvIRty4kYLwRgzIxjmpD8Pbo2vbWISBgAdzyAIBzx2zVrQtrJz4keop4/gTXivVeXpbjd4EfMyIFZz0PqbN5yJbUlLsJPDLaRbZIk8jan+8VafxB1c+XZUEuJugSMsoOwQTDNMsAf5ZxFQPSdFb/Z/Sdh81m3DDLc3lFmeXjaCDMz3mpdXkj2g03dinQ7S1YtRaVLSBx8GwwWnccxBXJ+9dtKmmNwpaVLYBeQBLu5Bj5yxj6xSFv6lWAe1auAYFxXKH5k22B2/ZzSddYd7bteKgBW2opO0SpG5mIBZoOMACe5giqmkTNrwRevDqkaazPOwE/fP96kaj+gXQ2ntEcbBH2x/amPiDxOmmISN7nO3cFgHjP8A2B3PE9vfFRTfQ5e1ylSJ6iqlpPGgYwbRMclGDCYkqDwzRmAeKs2i1a3UDoZB/T5H50jkjLhMxKDj1PeiiitzUKKKKAKq34i6HzNIWHNsg/Y4P9qtNNuo6cXLTof4lI/xWH0BhtuxtsC9sIty1u7ExIjbd+hkoTwCo96itWq3SCqsBJBJUqu6F2Qfcg8/6R/EJtnUrL29K622K7LqO+drWgVhhkj+JQ3z31XBqhsunzCzK1wDes+ct0IpVuYIFlSM4xHFUlDcm15nc02oyRwxxqn6Edd0byzB2BIHw4BIEAsPy4iuXLrWybrLAgDaDMt9Yxj9K9tZrGtA7gwZQpKmHBkDhgQQM8+o570jS3RrT5RDK8EptG/cyg4zEDbu57xkdzi11fBbzavDji9ral1S9Rvpta10vMQQpKjvsZgoHePUSfcx2xXlZUBWYgY3TgGAvAjtgVK3egvpgp9DPs/eKGM2yWJzAIiNuT3B7UyvaQhodLlslYgqylj7D+aP71BKVt10INPNOCc2nJt3ZA6cyVtrBIiRyZ5/KvoT8M7QFp44Xag+cAyfzrFtD0jy7gRVHmnsCW8kHu7cBhkACY5nit18DWRa0wA4LGPoIH9QanwtOfBU12RzgkVr8a9KxXTOjBWl7ck7Z3BWC7uBO084rLumo6E7hmZIPpM4nOYIj+tbL+LVjzOnue9t0f8AXaf/AHVjnRPVumYkBT7MRx8pjE8waZvfMez5Ldtb/tHpcJuNJHcYBEgCYGeOfzr2QRyzTO4CBukcZ4+9e8MDnJWYxgg9uZHFduudoJtsCCCSIgCc5niK1tvk7Kglbd2NupptspPxbuR7wSc/UzSOk3Lly5shrhMwMEyBP5c096lq0DeXdtltjfCrhVbBE+ZtM89gODz2nPDfh9GtWryOFuAXN0sLgJIhQyqcCORgwY+mMkko945OfUP8ReF8KvoeXSulPafbddZYr8AgW2HCyZ3T5n6cQa27TpCKPZQP0rM9F04m7ZDNubfLECAxaB8PYCFgeyitQrfRcxbKernKU7kfOz6Yi6449dwCcCFZpMntg13qegs3rkXCSoCKhQQwCr6o3H4SzMYj247ueuae7b1WoksbQe4vxwqnfMEEH3GBEzMxNR+ssEZIOf1+lVmnHI+Ts4pRzYIpp931+pBazQBWIAdRJKg8xMCZ/wC8VOeFAbAuOjFdy7NxiYmWC4kcDI9qcWrNsojNcQXdxnc4BgAKs7lZRH27U6TUWwoi2WI7vcLz8/RtFb5Jd2qKOi08XqHfNfzkhurXiqwkl7h2CJJafiHzniPnWv8A4WaM27DbsMNoOZE5Jg98k1mqWTqLgJZ0W1DKLbFVVi6qMcAmT+Va1+Hlll0xLmSWI4jCqF/se5rbTpb0vI017k5Sb+BUvE3WbD6x7VzLPeFrmCm1AFYEGV9UAERlie1RA6rZLOHCXADG918q4yrwd6Ah2BEgwhGDyKp/ia+R1O67A41BaOOLk/2NTeptANJghjg9jOR+lRZoNSbXiWfZ2OGbdGfhRZW11tXtuz6lbjylsnbdDr8RULb3A/DMkbsc9qdah7aqXIvEGC/mDykYjCl1ubRiBwMgDBgVTNRowl61dYybaqQsnBDFl3H78DP0p34s6jc1WmtCBu8wmBPEQGI9hJz9K0jHlGubT5IKTS4T482bB4RvFtMCduGYekyBB4BgTVGTVruval7TXnLyAqqzhdgZVVWInDHAzk1L+CWOm6NJOR5gX/UzlV+241AaW2CUba5NsIXQAqy8hWAIhvhIIHIAiYg2M7W2ESphilOW4mup9Xs+Sr3rTbTEA6dmdCSAJ2KSrSRmpbwbbCXLioX2Oq3AHmVO5gR6s5+fefeqzcYMHi83qiAtoi4MyQQIMk/KrR4LJLXd3xQmJmFyAJHJxJ+bH5VppuZoznSWPhlqopvrtdbsruuuFXiT3J4AHJPyFePTurWb8+U4YiZEFWEGD6WAODj611LV0c+h9RRRWQcmvN3pRqO6nqNlt3/lVj9wMVh8GUrKR4w6ONQ7mzcCkylz2I9jE5H09iOKznXpcs2WsFGncG9QwAFjngEtkNJBBI7mnC9duW77lXOWO6cg/arBY8VEiHtgzj0nBnn0n/NcaeeUJOlaPQ/ls9qfXj4P+fqVjoaWFQtqAHPqU22LJCxghyAhPP8AEIgGZxUjpuj6G0/m/tT7RJ2qTuE8jzLeYyRgD61N27VgEMNEQeRFu2Y+g3Y/Kmx6daDhl0t/BnbuVUkZGC8RgY4+VZeac3ypEMtK5PveHw/0M7XWPL3WdNbN5GLsCwZGBaWYNIl4Ew3MQPqWtHqNQ374FF9W4gFCdwAKickQAOAIGSTy987yyXTS20Y8mVB5k/Ap/rUV1bxFdghCqnvAkj7n/FR/8nhGvVmY6V9PuPbentaRfi5MmYknsAAKt/g3ru8eWcDJX+pH96xi5fZzLEsfckmrf4FvsbtteYP6RVnSRcG75bMazBUbbNX61bF/T3bR4dGX7xj9YrGOhdNdLlw2ocNauK6NjYykFVYTk8FTic8VsLNVVvdIUXHuW/3d08OM49ipwR/gHtUmplt5OfhjZRdBrS0h2AgYJQsSeyxuHzz8q9dTqFYT6d5xsZZ9PYoTImZng/DHE1J3NAyEDyryurF2uqDdDceokxERxJOTMUjT+V5Ty1s3CdylkaOwIgrB9Jc+07PbBZItWjoLJl7NJysedH0aEt5iMdOE3AXFHxNtHpb+EkmA2MCpq5o7art8oW1Mq6222tceENtVYQzqQxx78jFMbHWQLKo1xbkgqy+SzDHYMSqn0lZHz5ivLp2mF0sthBaUCGczcuNPYtPonnasce2KrZZW25EU4ucrS48ye8Hrvv2xO5dOoUtJO+4EAJk8gTz7mtDF4VTfDmmWyu1e2J7nuTVgFwxVzSusZSz05mV+PrLJr7qrOy+UaPdtuPqZnH+KhtJrrlp5U45I5Uj5jvV+8X6dmuW7iKC6kQCJmCSMd+ftn61T/EYBWVttauT+8TkEHIKn+HieBz3qGaTyUdHSZNuLa+fEhOq6S21275C3CEBuHAhcgtzBCrMd+Pan9jplphba1eUecCPKZpZGIO2CMn1ADI78nNR15F2XJWdrLDKwBK5BBAJBnBxwe+Yp7oehzcG5wyQCfIm6+e0ICEM4JbAqWaUY1ZQnHa7iufmOdF0Z7NxXvMGtkYCtIuF8RBGQOT9ua27w/phb09pQAIWYHac/3rMtLaN6/bDqLaWiBbtYLL6RDN7HaRA+f1nS7WrAFY0rbk5M1zQpJefJi/iHS2z1G6jBF9dwkvcSS5J2kBjCrmeJNej6BgFRgwYNKyAfhGGWWAb5Z7mDmlfiZ0Zm1nnW1LbzBCgmSRK4HfJH2HOYieitqWtNtk2bMkmQPLJEGJMxjIHEdq0nHq7LGlypPspcKVc9P4h0tg3ZO+0sTJZ9gj39U/1pfVZ2LZsuHJ2hjbPEQ35ZmTFI0Nh7i3GtHNtHYwwBG0ZETuBPGB+VR/QOjX72pssSyhfL2SD6luMZ2/8ALtDGa0jC07Ohq9b2c1GPeVef3NB8W9RTRdL0SXAx37CVUwxhC7GSeQWBnmQKaNqrZXzPOt3FX07luG02c7S1uQ57xAjBr0/HDTh7WmAiE8z5Y/drzwOeTiqhpdAwtKignvxkkxH2wK31EVf0KGgxvNNxfTqWzehRmU3PKI9cXLTLG2G9TOWWRE5HvgmasX4e3gz3CslWUMGZgzGDtztxEADmcZzWW6jomoFqSAiH4y7C2ABkbgxEieAJ4+lX78FrVvy77W2Z/UA7EFQWiYUHO0CPzpp4JSTRFq2oTcF0FeO9XOsEpcueSEFu3bcIxZpNxhLCSFZBjOTXn03UIdTaNsXFKgPuUp5ZAAlWhjuJBiQM8ziaY9bcPqL1xvSDe3K5nAVRbBBmCCqrKyDgxJil9OuDzLbYO1gFO8kusg/xMSomRtgsRHApJ7pt+ptFxUKfkawK7QKK6RzzhFMep6TzLbr/ADAj8xT+uEUMp0fPHiToz2bxDqVbsSMEe/z+tQrF1zn9GH5GvpfXdOt3l23ERx7MoP8AWqtrvw20lySvm25/keR+Tho+1Usmkt3E72l9s7I7ciMNOrfEApA7bhJ7nJwT8oHsBXqmsuR8b/ataf8ACi3/AA6i590U/wBIrq/hTb76i59kUf1JqP8ACzst/nOCuhkram638Vz8yKVtJ5rY9L+F+lX4nvv9WVR/6VB/Wpzp/hDSWYKWEkcM03G/3OSaljpmurKWb2pCXuoxXo/hS9qTNu2208sfSv8AuP8Aaa1Xwv4OXTLJhn7mIA+QFW9LIFLC1YjjUehy8uplk6ka+hmoXX9FcHcgn3H+KtsVwrWuXCpxpkcMri7RmfUrTpmXX3B9MR3GM9+9Men6FLlxmZd4bO8rGYAIxx9Pz961hrQNeX7Db/kT/aP8VS/L2l3ZFta7hJxKQNNbChNqBey7RH5ff9a97GgdoFu3A7Y2KPpjP2FXS3YVeFUfQAV6RWsPZtPvSI5atvoiG6b0jYPUZPJqROlFOaK6MccYqkVnNt2QHVOil4KnKmRUB1TpKv8A8a2QRw2RH/WuI+Rq/VzbVfNpFkdp0ybHqZQ4MzHRtMQALaYxIJBP1YGSfmTTjSaO1akW1Ck+2WPtk5MTWgPp1PKqfqAaUloDgAfQRVX8um+syR6zjoZ74d6NcLG4yFJJIDYYz3Ik5j3NW5NAQKlttEV0MeFQVIrzzObtlJ61oIaXUREBioYc5Vp5U4x/QwRC2tQW8yzvd/iUhkDrBwRtLbyMwDuOOfc6eyA81Gv4fsFi3lhWPJQlCfrtImq2TSzcm4v5E2PNDbUkZZ0XoH7KRcJbd5bKw8sGZ2k+rzCoiIkgcnmpjw85dkuNlgvtGeJifSPYADirwfDtk8hz9bj/ANjTnTdLt2xCKqj5CKQ0+Xdc6MdpjUWopmefiHpX1FpAkhkJYEGP5ZzOMA5+f3Fd8O6K/cQ7mRiJ9G6LgKnuIhgRB3Tn51sWu6SlwQZBHBGCP7VCa7wqz/xW2/1CMexBDBvuO+Ipmx5L4Vo20+ZY5KcXT+jMx1PRbly6ylSq53Ow2qg75wCa0nwBoE0eiW2knLvLfE0kwT9gKaWvBdzeSTaUY2ldwYfP0hRVktdJ2ptB7R+kVtp4TTtm+u1CzyT4MDu9UvPftuNrG3GxWJiY+IjEkkzj5VY+g9X1T6lAxBJYAqqgLHJ+fHepzr3g0NcRzacNuEsgDoYyC69xiOxp70PprrdXZaQGQGdbbA7Qc8n0jHue1Vt64VU/gbYnHHGTfN+N/Y0cV2krSq6xzgooooAooooAooooAooooAooooAooooAooooAooooAooooAooooAooooAooooAooooAooooArldooDkV2iigORRXaKAKKK5QHaKKKAKKKKAKKKKAKKKKAKKKKAKKKKAKKKKAKKKKAKKKKAKKKKAKKKKAKKKKAKKKKAKKKKAKKKKAKKKKAKDRRQHBXKKKA//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ExQTFhUVGBcWFRcXFRgUGBUYFxQYGBUYGRYZHCghGBolHBYYITEhJSkuLi4uGB8zODMsNygwLisBCgoKDg0OGxAQGy8mICU0Ly80LTcsLywwMjQsNCw0LCw0LDQ0LywvLCwsLC80LCwsLCwsLCwsNCwsLCwsLCwsLP/AABEIALIBGgMBIgACEQEDEQH/xAAcAAABBQEBAQAAAAAAAAAAAAAAAgQFBgcBAwj/xAA/EAACAQMDAgQEAwcCBAYDAAABAhEAAyEEEjEFQQYTIlEyYXGBB5GhFCNCUrHB0XKSM2KC8BU0orKz4VNzdP/EABoBAQACAwEAAAAAAAAAAAAAAAADBAECBQb/xAAyEQACAgEDAQUGBgIDAAAAAAAAAQIRAwQSITETIkFRYQUycYGhwRQVkbHw8dHhIzNC/9oADAMBAAIRAxEAPwDUopQWugV0CtGAApQFEUz1nUNqkqNxHzAnE49/pzkVHPJGCuTJYxcnSH4FKqpabxSThz5bZgG2x3RExG6AJHf7V7N168GAVCwJgN5ZKticCQ0fb86g/GY7olennGO5/ctIFdqP0fUtw/eLsbuDwPrIBAxzEfOpIVPDLCfusjlBxdMIroFdApQFSGgiK6BSqCKATFAFKooAik7aXFEUAmK7XYoigORXCKVFEUB5xRFLooBFBFLoigEUkivQik0AiilRXIoDlJIpUVwihqxNcIpRFcoYEGuRSttcoBBFJilkURQBFdilRTPrGp8q2SBLcKv8x7D86ZJbYuRtFW6Irq/WQrbB2++e5+fsB7gk8AFek16AZ2l2g7ZA54Ls2FH1+wPFedvw1YgF97vyz+bcQse5O1gI+VS/T7Nm0Jt27YnllAlvqw5P1NefyVknumzotxjjUYLnzPC70hHSXZfNYh0YLuVCvwhR3XJB7tuPGAE6m6q2yrr5bdwQdhxyrEQw+ufcVLjXCg65WMSJ9pz+VSSeKUKZXXaJ2UrS9bVbgUsrqJEg7mtg8xGSuBK/IRxBsHRtXG5ZlVPozPoPwn8wwHyAp1q7KXBtZVcezAMPyNQtm2NPcKD/AIbwVnlCxI2yTldw+xuKBg4gi3je6HUtTlCa92i2iugUz6XekEe1Pwtd7DkWSCmihOO2VHKKVFdipTQ84rtKiuxQCKIpcUUAiil12gPOil0EUAiuEUvbRFAIiuRXptoIoDzIrkV6RSYoBBWubaXFEUMM8yK4RSyKTQ1EVwilxXCKARSSK9IpJFZYPMiilmk7aUD1C1CeJTHlf6lI+vmIv9GNWHZVR/Eewxs2WQwyXrZGYEl1ABI7SRPyqPUK8bJMXvor3j/q121bBVV8oKWYuhdS+4BVYDAABZvVgkAAE4qv/h/1u87u4cXGa4qPaS0i2yP4rgZFVbbKpB3NO+NuYBFs611by7SMoDb+J4grOR9O1enROpC7bLBQhU7SMRMCIjsZFcZZNuJpxOt+EyOKzeA68SXrws/uJksAzAbmRP4mVJG9u0Ag5JEkAHK9T1G+t6EMgMxg2UFwwxhh+78zcRENMz3mtRt6piqg3LPmgqHiSsgguqjdIMTE8YkGm/iDqZsqu0AlyRngAcz781pgybO7VmHpp5ZKMXTH/hzV3nt/vge2xmG12Ecumdp+8nuFNI69qFUjcwWbd0AkwA260VP2Kg018PdTa7uDAArBkTBmex+lQ/jch3tgtGx1SfncBNzE8hVtn/qHvWtPeSTwdnLZIv3Qr25gR/EJ/MTU+BVT8IXJ8of8g/RKt8V1fZ6/4fmzmarifyExXIpcVFdZ6qLIIkbomTwo7Y7k9h9fareSUYRtleKcnSH926qiWIUe5IA/M03PUrX/AORfzqoaxf2hS7XGUL3mPzI98DaPsTXj0zp13fsuGJG9VaCSpHOZlgZkdp+lUfxtq4ouR0yT77ovVjUo+FZSfYEE/lXvFZtfsrp7k7rjAcMTuKflBYfLBxiTVp6R1k+kOQQwJDA7hjkT3Hcd8GeK2x62EnTNMmlnFKS8SwxRXRXav9SoJiiKVRSgIiiKVFEUozYmK5FLiiKxQsRFcpcUEVmhZ5laTFepFcIpQPKKTXsRSStZoweMVwrXqVpJFYB5kUmvTbRtrNA8iKTXqRSaAebagPG1ofszErugzt5nB4+Y5n5VY4qH8SH0qvuSfyH/AN1DqXWKTJMSuaKTe0K3F8pycnzLbD3Ilh9QSTHscfDTrpvSEs2ynxBjLbs7vqOIxXlZVm22LltgADtu7h6mTYEZIMqYJOQOCMjJcC9etnayeaBHqtlQ8Zy9tiB25U5Mworz87fFnYhmkobL4GNvwrZW6bo3CTu2Awu4iCcZ+01I6vplu4gRlG1fhjG36e1A6qnBS/P/APPeP6hI/WvXz3cei2QcZuEIAD3gS3bggT71ptmbvPJtO+g0tWU0yQgJZiABMs7dhPtySeAJNMeoadrZWALj3QVbHDmT5meLY3bTyQAntUlpvLt3CLlwG9s3S0LCTnYOAsrnJPEk4NK0OkkeYzM7HcFLxITedsAAASApJiTieABs3xbIpSc5W3yK8Nt5WpW2eD8PzBBAH2yPtV9rP7V427jkchrbj/SYX/3K351frbyARwRNdnQSTx0UNZzJCNTd2KzHsCaz99F+1u103XTJCgbSCqkiSCOSd3fAI+dXPxH/AOWvR/IazzqFy5+ykWpkEhgFDkgbpAUnPqiRmRIg8GD2hJ74xJNGqTkupZOmdM08Kwd7pQmGFwwp4OLZCg9uJqXveU67XBIH/M0j5zMz8+ayXw7qdW95nY3i4KhZ04tKybsrdYIuAue8E+kGpnxudWYNnc1vHpRUchvVJdHnfB2EbePV8jVa5Rkopoy4b05Oy063olm56lu3fs4efu4Ymom5pf2R7fqZrRZ2YtE222GSIAG3aWY+2wnuahfB1nVm6ty55qZIub1t2luJsx+7VAzPv4JiB3yRVr6tcE2AczdP/wAN2f0n860mu9TZLGU9lW6LJ0PUblKn+H+lSdVnwecR7Lt+u1ts/pVmrsaOTeFWUNQksjoKKK4TVkhO0U0fqdkGDdtyORvEj65xXrZ1aP8AC6n6MDWu5XVmdrq6PaiiitjAUUUUByKIrtFAJIrhWl0UB5xSStesVwigPErXIr2K1zbQHgVpEU420nbQxY4qpeKdVeF0G3bF1FEMm4I88yhb0t7QSv1q21g34g+L7i6lrdtzsvWnXaMbWZnRWB5mUP2qrqk5RUF4k2FpStls1fX9ORtvftFlkYNJs3P3bQQJuIrIJBYZJByM15XdTpgwu29SbVwgB2cEi6uSodXHALEjbtiSOCRWV+exS5bDOQCrEFGdtxBDElQcSvcjsR3pNu5qUW5tdx56C20MxIXB9ShCw+ELCickSMzV/BxiuJHXeCbg5LmvJGoJ1fS7jcTqVnzWgHc6G0wHwr5QKxBJIIIbOSRiva5dssTdOpc3o2h9MjnaomEFoC4HHqJ9QbJkRiMJ0mncXVVlYy6rEMskkenIkSD9c1cfG/Ub+ivrYs6nUbLaJANwmGMyswNwAj+mIgaz0yTST5+X+DmLUyV3Hoaj091gt5WpvFiCXu21tkkfD6bvl7QMwFUck8kkv7z32GFt2x7sTcI+qLA/9VY/4d8Xahg9o3Hm6wdn3SyKqkMATO0t6BPaDHOJS74l1CbrVq5cMj+JvMKD3V3kgniCT8uKqZMTUtrOnp8U82PtV0uvUtSi8rPcdpIbYhJmBvgq9oAKFI9QIMwFk++g+Gtd5luCZK9+JHaM1gGi6/dS6VZrhn0ur3HdWBGQSSQD8xkfPitb8AdRLtn+IYPdpUMCREA5zFW9K3CaRHq9Ptg75LX4iE6W9/8Arb+lZF0zVP8AszKGMhmaRzt8yHzzIOT7BxWt+JGjS3p/kYfmI/vWa9I6f6X2/u3VxsPYQoHwzG1iWwIkEcECNte0pq/5yQ6GTir9Rx0HVvscMzkQArAFyCQeMGYxzin+j6hbulFV7hZYLemNxgr6wBj37Cix1dU9N/8Act/zH92Z/kumFOexhuJAp0uosoGfdaUHLNuVR9S3+a50227ovzyY5tuq+ZX9c1432ALgydgE/DPpI+396beN9W5tyrEeQQrwYD3HQkqCONqwfb1xyKsDa97xK2AQpwbzLCqPe2GH71s4MbPmY2lh1Tp1s+XZVFuCGV1O1ym8/wDGbd/FLNJ5O4ntUql0TRjLqN+2kuPqWXwC3pKkklQQSeSQ5yfrVvqn+EV2X7kRtaYXgggjd9RyfvVwrr6SuyVHH1P/AGHGaBJqn9b61ce5stJcKI0My2nuKxHxD0AzBwfYgjJ4mPFmsNrTXGXmDH5SY+cVW9R4m0+hCWWYkqAsLBIMCJyBuYZjk5qvrMstyhEzhhxuZ4XulNdAuW99vZDHzd1trnq+ELCqk/zNmYBUchlr71pCGS+0jDWyFtsDmCohfV/WPiAzVy/8cQWheDAoQGDAiDMAQSe5IGY+cVHWfFdq6/leZZZjwLd1bufYxkH7R2mSBVFyW3i7RPjnNPvdB74f60HhdxZSoZH7MBAaO+CwBByDI7SbHVFKi3qmYcXEXHYMdwZgO0i1bB9zHzq6aR5RT8qvaHO5XB/FFfPjrvHtRRRXRK4UUUUAUUUUAUUUUAVyK7RQHIrlKooBLnBr5t8Q2LepZbe0peteZuuHIa0zswCgEEsGuT7D5zj6TIr59142alkaAC+SRncquoE9h6z9TFQ5V0ZPpowlmjGfRumQWq6kyvcSE8y7cLyvpVtyiWjJUAg4ptoNEC14XT+8EQVG0rE7XU9wQeOKNdbA1QyR6cQPd8/0qW1FoeZbduAhQMP5mI+L5ERHafqKqR+rR7DFGHu/+Yuq9PP4q+v9jfpXUtSjttvMjAKh2Kp3AZVjvBnk4HzpPiq/f1oVnFlriDaGRGVnE8MS5GJJwPf3ppqNOfOPliZXOYA9WM/nThbzJyAxHZDvIPsRAio05blJKzGXT6TIpLKndvnn5foR/QLBt+o7f3iNgGSDbfaZ9pmfyr10usYM0KzHd6u2OFiecU9fTLdKui7LhViOBviCQCMOxEgKT7/KvCwsEsvr3QTEAzEflEUyRTbk/EpYmsSWGLfd8fR+Nf6Gdu+Ll+V3cliMwCI9xg8ce1a1+Gqst1AS0FLUA9v3QB/WfyismJUOHunbLquJ9K7hu45xNad+GnVRf1CxMjcIg8B22j/aVH2NZgnvjXTgq+0HtW2XV2/Lr6eBe/HWu2WQkTuO5hIHoSC3JA5I5NVS1e098+i6nnCCFLlDKkMm63I3LMHg4OOa8/xc6goF5Dz5SACY/jUlvsbi1lfQer3LKOFIi46KwIDYUPmCCI9X6UzY3lyN+XBz8Eq2wXibO+udWXdYuBMhyIuRPwlRbJZlnB9IOQY5jpueoNb0+62PiOzy3k8MqvtkCMzE7hEwRWWaPxAdKl4hVupu2WnJK+vtgENt2hjHuRxmZXwV4lvalnF1C6BZLr5kWiQdpZQ2VkRxiDJqvLTOKsmy5FjnsZoSvf3FgiKkRtuPtYGZLkoGHeNs9pkSRSf2+zaRy11HbL3CnqggAE7EkqoAAz7ZJOapPQvG+k2s2psW1uIu5WVN/mEDIBIJRifcxnmnWr8Y3nUJ5dlQ5BEBmCAeoKRuG+YGccHFQPHXDVfz5m+FSzLdj5osHRutp54YC4o34DoyEqyQfScqCVJBaJEx8JrS1M1gWn6vdN5Lly95m1mkFVQLvEQColVmBmY57Z3TpdzdaQ+6iupoZKnFFbXYJYmt/UrP4n3GXRkoYO6JicFSDj6GqXrrdvUam0LtpsiCVuXFO7CufQwEqV2zE+kZ4q+ePbbPZVEjcSxAOBgR+hIP2qAsOQTcsRc3ZuWtwDSABuUn4XxBVoBgZUgzBq5Vl4JdI4rH3la5PW9asXLYsAqArBk23IZSBvFwGPincczOSZkiqh07oVjT6sLuvXBuVfUbYlpBBO1AxjHcSJHBINtbqWn37mtXluARnTXSfzVCD9QTSnRr7Sls2pEG86Bbke1tDkHtuaI9jVSEpQteBMuxu2r/AMkdrOr7tYbSqSCLQ3TgeXf9ZAjI3HYc8rWldOH7tfpWca3SorlkWNiBF5MrauW2MT33bh7kitF6SZs2+3pHIjt7GrmgS3NryKeq9xDuq54h8ReR8O3mJOSW9lH9/wBDU5rbuy2zewP/ANVmT2BqHN65d8pbLbbZ9MZglm3gj1ArERg96s6rNKDUYkWnxKXLJK94m1VsB3VlVmCruW2ZxJJAYEAe5j6Cp3pHiNjc8q+mwzCt2PtI/LIxkcTULoG3BnXUC6hBWSLbqARBjaIH94zTf/wsOPRqGIGVjy22nsAQvHy9sVVjqZLo/wByZ4U+H9jR6KZ9H1BuWLbnllBP17/rTyuqnasoBRRRWQFFFFAFcrtFAFY54r06WNZfe6pZDuC21MG4X9QEjgCZn3C1sdZ1+JKi1et3Tbt3FZYKuobK8wYwYj5fKo8quJlOnZk3U7S70LQGYj1Bg2CTtKsvpJnBH1EVzUaxlR7bqfUrBGGd2OPkf8VN9WVb5uOgAUkDaABACLjHfH5moSSQgkB0O5d3wuIIzAwYP51T4vk9PheTs1O+ZLqvHw/b4ciunbnDsCoZ4AE5AAjB4n5V7acNbB/dwIJJJEKe+ZJI7nHNdSz5gJA8t0O1hIIOAe3IgzPNdW47jaeJyvsRxLHkZBgRWOnVFqKpLrfn+/w9UcS61mxJiZUrjhwwZT9iJ+1Mz1Brrs0AORJAUxdbEzGEMd+MfOnWu0Tur+tT5QDFdpBMqxJhQeABkwMnNMtOi2hLEbj7fOMD/NJVXqc3LunqUovaoLlkL1cXIlsKWwMDj3rV/wAE9PlG7AN9znP0wP1rMrlwsQGUhSeZEz244ravwhUMGcTEH35LCcH6mt8LtpUV/aUGp77btVz1+3BT/wAZmjqEPlNiGJIjcsFse0A/9NVxNGLVoqGRtxG7cu4YaAywQykBiMHIJ+UXD8b9ETrLRAnfZH5q7g/oRVQ0FokgThDtn3gDOKxk4kzX2fCMoyuNvhJjV+mhyxdRG8j92SotHgABicEQeTzXt1ay9vTgWtiqzL5mxAjnarBdzA+oZOD3Ij5vrx2pcWCASIX2mZP/AFe3GPeuJdf4doLYlSQSZHzx/wB8Vhvk6U8GGUHCS5rr4+P6/Mp9qwxMniQSOzQeD3zFWoMbjS52oDwcEmJM/SYrx8pVuK6K07p2NtAB3RCz8WZ4GMTFOFZd7lgAS0wwnEe3+K0zK2VNDF4VKN+K+HR+P2PJdSFvkKAu2ZMYgLiQOc19GeHv/L2v9IH5V88dJ0n75W2k+onbONonB5A+nyFfRXRRGntdvQD+k1JpErdeRD7Vlyk16lI8Y+J1ta21bKswPox7lgJBJgndgj5c9qc6dlveu1cAK+lhtyJg7XQwysPYwcn3rLup6k6i/auGQyO5ck+n/jvcBAg+4HzxTjXdXv2X063Ht3LtxQ9y4XKME3uSq3vT5alYnbGVjtmpmx9pNtPkxihkjDlccGmJb1C7wvluCSUd2KlZHBRUggHiCJGDnJVba842m2bRxuYuhj3KRO75bgPmO1VTwj4o8+2XuajySbjJbS5tdW2orE+ob5G8DL5p70Dxc2p1N2whstsBK3AjqrgEBjt3t3bGcj2qtLFJNqlx8f6MOaTqyZ1OgW0kiT6lZmPP/EDMT2AmWMQOcVa+ianfb7+nGfzH0qn6zU396rvsbSDvIRty4kYLwRgzIxjmpD8Pbo2vbWISBgAdzyAIBzx2zVrQtrJz4keop4/gTXivVeXpbjd4EfMyIFZz0PqbN5yJbUlLsJPDLaRbZIk8jan+8VafxB1c+XZUEuJugSMsoOwQTDNMsAf5ZxFQPSdFb/Z/Sdh81m3DDLc3lFmeXjaCDMz3mpdXkj2g03dinQ7S1YtRaVLSBx8GwwWnccxBXJ+9dtKmmNwpaVLYBeQBLu5Bj5yxj6xSFv6lWAe1auAYFxXKH5k22B2/ZzSddYd7bteKgBW2opO0SpG5mIBZoOMACe5giqmkTNrwRevDqkaazPOwE/fP96kaj+gXQ2ntEcbBH2x/amPiDxOmmISN7nO3cFgHjP8A2B3PE9vfFRTfQ5e1ylSJ6iqlpPGgYwbRMclGDCYkqDwzRmAeKs2i1a3UDoZB/T5H50jkjLhMxKDj1PeiiitzUKKKKAKq34i6HzNIWHNsg/Y4P9qtNNuo6cXLTof4lI/xWH0BhtuxtsC9sIty1u7ExIjbd+hkoTwCo96itWq3SCqsBJBJUqu6F2Qfcg8/6R/EJtnUrL29K622K7LqO+drWgVhhkj+JQ3z31XBqhsunzCzK1wDes+ct0IpVuYIFlSM4xHFUlDcm15nc02oyRwxxqn6Edd0byzB2BIHw4BIEAsPy4iuXLrWybrLAgDaDMt9Yxj9K9tZrGtA7gwZQpKmHBkDhgQQM8+o570jS3RrT5RDK8EptG/cyg4zEDbu57xkdzi11fBbzavDji9ral1S9Rvpta10vMQQpKjvsZgoHePUSfcx2xXlZUBWYgY3TgGAvAjtgVK3egvpgp9DPs/eKGM2yWJzAIiNuT3B7UyvaQhodLlslYgqylj7D+aP71BKVt10INPNOCc2nJt3ZA6cyVtrBIiRyZ5/KvoT8M7QFp44Xag+cAyfzrFtD0jy7gRVHmnsCW8kHu7cBhkACY5nit18DWRa0wA4LGPoIH9QanwtOfBU12RzgkVr8a9KxXTOjBWl7ck7Z3BWC7uBO084rLumo6E7hmZIPpM4nOYIj+tbL+LVjzOnue9t0f8AXaf/AHVjnRPVumYkBT7MRx8pjE8waZvfMez5Ldtb/tHpcJuNJHcYBEgCYGeOfzr2QRyzTO4CBukcZ4+9e8MDnJWYxgg9uZHFduudoJtsCCCSIgCc5niK1tvk7Kglbd2NupptspPxbuR7wSc/UzSOk3Lly5shrhMwMEyBP5c096lq0DeXdtltjfCrhVbBE+ZtM89gODz2nPDfh9GtWryOFuAXN0sLgJIhQyqcCORgwY+mMkko945OfUP8ReF8KvoeXSulPafbddZYr8AgW2HCyZ3T5n6cQa27TpCKPZQP0rM9F04m7ZDNubfLECAxaB8PYCFgeyitQrfRcxbKernKU7kfOz6Yi6449dwCcCFZpMntg13qegs3rkXCSoCKhQQwCr6o3H4SzMYj247ueuae7b1WoksbQe4vxwqnfMEEH3GBEzMxNR+ssEZIOf1+lVmnHI+Ts4pRzYIpp931+pBazQBWIAdRJKg8xMCZ/wC8VOeFAbAuOjFdy7NxiYmWC4kcDI9qcWrNsojNcQXdxnc4BgAKs7lZRH27U6TUWwoi2WI7vcLz8/RtFb5Jd2qKOi08XqHfNfzkhurXiqwkl7h2CJJafiHzniPnWv8A4WaM27DbsMNoOZE5Jg98k1mqWTqLgJZ0W1DKLbFVVi6qMcAmT+Va1+Hlll0xLmSWI4jCqF/se5rbTpb0vI017k5Sb+BUvE3WbD6x7VzLPeFrmCm1AFYEGV9UAERlie1RA6rZLOHCXADG918q4yrwd6Ah2BEgwhGDyKp/ia+R1O67A41BaOOLk/2NTeptANJghjg9jOR+lRZoNSbXiWfZ2OGbdGfhRZW11tXtuz6lbjylsnbdDr8RULb3A/DMkbsc9qdah7aqXIvEGC/mDykYjCl1ubRiBwMgDBgVTNRowl61dYybaqQsnBDFl3H78DP0p34s6jc1WmtCBu8wmBPEQGI9hJz9K0jHlGubT5IKTS4T482bB4RvFtMCduGYekyBB4BgTVGTVruval7TXnLyAqqzhdgZVVWInDHAzk1L+CWOm6NJOR5gX/UzlV+241AaW2CUba5NsIXQAqy8hWAIhvhIIHIAiYg2M7W2ESphilOW4mup9Xs+Sr3rTbTEA6dmdCSAJ2KSrSRmpbwbbCXLioX2Oq3AHmVO5gR6s5+fefeqzcYMHi83qiAtoi4MyQQIMk/KrR4LJLXd3xQmJmFyAJHJxJ+bH5VppuZoznSWPhlqopvrtdbsruuuFXiT3J4AHJPyFePTurWb8+U4YiZEFWEGD6WAODj611LV0c+h9RRRWQcmvN3pRqO6nqNlt3/lVj9wMVh8GUrKR4w6ONQ7mzcCkylz2I9jE5H09iOKznXpcs2WsFGncG9QwAFjngEtkNJBBI7mnC9duW77lXOWO6cg/arBY8VEiHtgzj0nBnn0n/NcaeeUJOlaPQ/ls9qfXj4P+fqVjoaWFQtqAHPqU22LJCxghyAhPP8AEIgGZxUjpuj6G0/m/tT7RJ2qTuE8jzLeYyRgD61N27VgEMNEQeRFu2Y+g3Y/Kmx6daDhl0t/BnbuVUkZGC8RgY4+VZeac3ypEMtK5PveHw/0M7XWPL3WdNbN5GLsCwZGBaWYNIl4Ew3MQPqWtHqNQ374FF9W4gFCdwAKickQAOAIGSTy987yyXTS20Y8mVB5k/Ap/rUV1bxFdghCqnvAkj7n/FR/8nhGvVmY6V9PuPbentaRfi5MmYknsAAKt/g3ru8eWcDJX+pH96xi5fZzLEsfckmrf4FvsbtteYP6RVnSRcG75bMazBUbbNX61bF/T3bR4dGX7xj9YrGOhdNdLlw2ocNauK6NjYykFVYTk8FTic8VsLNVVvdIUXHuW/3d08OM49ipwR/gHtUmplt5OfhjZRdBrS0h2AgYJQsSeyxuHzz8q9dTqFYT6d5xsZZ9PYoTImZng/DHE1J3NAyEDyryurF2uqDdDceokxERxJOTMUjT+V5Ty1s3CdylkaOwIgrB9Jc+07PbBZItWjoLJl7NJysedH0aEt5iMdOE3AXFHxNtHpb+EkmA2MCpq5o7art8oW1Mq6222tceENtVYQzqQxx78jFMbHWQLKo1xbkgqy+SzDHYMSqn0lZHz5ivLp2mF0sthBaUCGczcuNPYtPonnasce2KrZZW25EU4ucrS48ye8Hrvv2xO5dOoUtJO+4EAJk8gTz7mtDF4VTfDmmWyu1e2J7nuTVgFwxVzSusZSz05mV+PrLJr7qrOy+UaPdtuPqZnH+KhtJrrlp5U45I5Uj5jvV+8X6dmuW7iKC6kQCJmCSMd+ftn61T/EYBWVttauT+8TkEHIKn+HieBz3qGaTyUdHSZNuLa+fEhOq6S21275C3CEBuHAhcgtzBCrMd+Pan9jplphba1eUecCPKZpZGIO2CMn1ADI78nNR15F2XJWdrLDKwBK5BBAJBnBxwe+Yp7oehzcG5wyQCfIm6+e0ICEM4JbAqWaUY1ZQnHa7iufmOdF0Z7NxXvMGtkYCtIuF8RBGQOT9ua27w/phb09pQAIWYHac/3rMtLaN6/bDqLaWiBbtYLL6RDN7HaRA+f1nS7WrAFY0rbk5M1zQpJefJi/iHS2z1G6jBF9dwkvcSS5J2kBjCrmeJNej6BgFRgwYNKyAfhGGWWAb5Z7mDmlfiZ0Zm1nnW1LbzBCgmSRK4HfJH2HOYieitqWtNtk2bMkmQPLJEGJMxjIHEdq0nHq7LGlypPspcKVc9P4h0tg3ZO+0sTJZ9gj39U/1pfVZ2LZsuHJ2hjbPEQ35ZmTFI0Nh7i3GtHNtHYwwBG0ZETuBPGB+VR/QOjX72pssSyhfL2SD6luMZ2/8ALtDGa0jC07Ohq9b2c1GPeVef3NB8W9RTRdL0SXAx37CVUwxhC7GSeQWBnmQKaNqrZXzPOt3FX07luG02c7S1uQ57xAjBr0/HDTh7WmAiE8z5Y/drzwOeTiqhpdAwtKignvxkkxH2wK31EVf0KGgxvNNxfTqWzehRmU3PKI9cXLTLG2G9TOWWRE5HvgmasX4e3gz3CslWUMGZgzGDtztxEADmcZzWW6jomoFqSAiH4y7C2ABkbgxEieAJ4+lX78FrVvy77W2Z/UA7EFQWiYUHO0CPzpp4JSTRFq2oTcF0FeO9XOsEpcueSEFu3bcIxZpNxhLCSFZBjOTXn03UIdTaNsXFKgPuUp5ZAAlWhjuJBiQM8ziaY9bcPqL1xvSDe3K5nAVRbBBmCCqrKyDgxJil9OuDzLbYO1gFO8kusg/xMSomRtgsRHApJ7pt+ptFxUKfkawK7QKK6RzzhFMep6TzLbr/ADAj8xT+uEUMp0fPHiToz2bxDqVbsSMEe/z+tQrF1zn9GH5GvpfXdOt3l23ERx7MoP8AWqtrvw20lySvm25/keR+Tho+1Usmkt3E72l9s7I7ciMNOrfEApA7bhJ7nJwT8oHsBXqmsuR8b/ataf8ACi3/AA6i590U/wBIrq/hTb76i59kUf1JqP8ACzst/nOCuhkram638Vz8yKVtJ5rY9L+F+lX4nvv9WVR/6VB/Wpzp/hDSWYKWEkcM03G/3OSaljpmurKWb2pCXuoxXo/hS9qTNu2208sfSv8AuP8Aaa1Xwv4OXTLJhn7mIA+QFW9LIFLC1YjjUehy8uplk6ka+hmoXX9FcHcgn3H+KtsVwrWuXCpxpkcMri7RmfUrTpmXX3B9MR3GM9+9Men6FLlxmZd4bO8rGYAIxx9Pz961hrQNeX7Db/kT/aP8VS/L2l3ZFta7hJxKQNNbChNqBey7RH5ff9a97GgdoFu3A7Y2KPpjP2FXS3YVeFUfQAV6RWsPZtPvSI5atvoiG6b0jYPUZPJqROlFOaK6MccYqkVnNt2QHVOil4KnKmRUB1TpKv8A8a2QRw2RH/WuI+Rq/VzbVfNpFkdp0ybHqZQ4MzHRtMQALaYxIJBP1YGSfmTTjSaO1akW1Ck+2WPtk5MTWgPp1PKqfqAaUloDgAfQRVX8um+syR6zjoZ74d6NcLG4yFJJIDYYz3Ik5j3NW5NAQKlttEV0MeFQVIrzzObtlJ61oIaXUREBioYc5Vp5U4x/QwRC2tQW8yzvd/iUhkDrBwRtLbyMwDuOOfc6eyA81Gv4fsFi3lhWPJQlCfrtImq2TSzcm4v5E2PNDbUkZZ0XoH7KRcJbd5bKw8sGZ2k+rzCoiIkgcnmpjw85dkuNlgvtGeJifSPYADirwfDtk8hz9bj/ANjTnTdLt2xCKqj5CKQ0+Xdc6MdpjUWopmefiHpX1FpAkhkJYEGP5ZzOMA5+f3Fd8O6K/cQ7mRiJ9G6LgKnuIhgRB3Tn51sWu6SlwQZBHBGCP7VCa7wqz/xW2/1CMexBDBvuO+Ipmx5L4Vo20+ZY5KcXT+jMx1PRbly6ylSq53Ow2qg75wCa0nwBoE0eiW2knLvLfE0kwT9gKaWvBdzeSTaUY2ldwYfP0hRVktdJ2ptB7R+kVtp4TTtm+u1CzyT4MDu9UvPftuNrG3GxWJiY+IjEkkzj5VY+g9X1T6lAxBJYAqqgLHJ+fHepzr3g0NcRzacNuEsgDoYyC69xiOxp70PprrdXZaQGQGdbbA7Qc8n0jHue1Vt64VU/gbYnHHGTfN+N/Y0cV2krSq6xzgooooAooooAooooAooooAooooAooooAooooAooooAooooAooooAooooAooooAooooAooooArldooDkV2iigORRXaKAKKK5QHaKKKAKKKKAKKKKAKKKKAKKKKAKKKKAKKKKAKKKKAKKKKAKKKKAKKKKAKKKKAKKKKAKKKKAKKKKAKKKKAKDRRQHBXKKKA//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s://encrypted-tbn3.gstatic.com/images?q=tbn:ANd9GcT96mfViS2-SHtQWDKqU3HKf_GOUEJQWkdGBDmgsUyCL4HJfFz54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60" y="5368559"/>
            <a:ext cx="2256790" cy="1366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3056137" y="6248400"/>
            <a:ext cx="1905000" cy="457200"/>
          </a:xfrm>
          <a:ln>
            <a:solidFill>
              <a:schemeClr val="accent1"/>
            </a:solidFill>
          </a:ln>
        </p:spPr>
        <p:txBody>
          <a:bodyPr/>
          <a:lstStyle/>
          <a:p>
            <a:pPr>
              <a:defRPr/>
            </a:pPr>
            <a:fld id="{EC676077-9BBE-4665-AFEC-9A25D283D224}" type="slidenum">
              <a:rPr lang="he-IL" smtClean="0"/>
              <a:pPr>
                <a:defRPr/>
              </a:pPr>
              <a:t>115</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8391">
            <a:off x="1034010" y="1007457"/>
            <a:ext cx="872490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80"/>
          <p:cNvSpPr txBox="1">
            <a:spLocks noChangeArrowheads="1"/>
          </p:cNvSpPr>
          <p:nvPr/>
        </p:nvSpPr>
        <p:spPr bwMode="auto">
          <a:xfrm>
            <a:off x="2290193" y="2159794"/>
            <a:ext cx="498155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divided class teams into 3 groups</a:t>
            </a:r>
            <a:endParaRPr lang="en-US" sz="2800" dirty="0">
              <a:solidFill>
                <a:schemeClr val="tx1"/>
              </a:solidFill>
              <a:latin typeface="Gill Sans MT" pitchFamily="34" charset="0"/>
            </a:endParaRPr>
          </a:p>
        </p:txBody>
      </p:sp>
      <p:sp>
        <p:nvSpPr>
          <p:cNvPr id="7" name="Text Box 80"/>
          <p:cNvSpPr txBox="1">
            <a:spLocks noChangeArrowheads="1"/>
          </p:cNvSpPr>
          <p:nvPr/>
        </p:nvSpPr>
        <p:spPr bwMode="auto">
          <a:xfrm>
            <a:off x="3737572" y="3286555"/>
            <a:ext cx="3167855"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coarse-grained locks</a:t>
            </a:r>
            <a:endParaRPr lang="en-US" sz="2800" dirty="0">
              <a:solidFill>
                <a:schemeClr val="tx1"/>
              </a:solidFill>
              <a:latin typeface="Gill Sans MT" pitchFamily="34" charset="0"/>
            </a:endParaRPr>
          </a:p>
        </p:txBody>
      </p:sp>
      <p:sp>
        <p:nvSpPr>
          <p:cNvPr id="8" name="Text Box 80"/>
          <p:cNvSpPr txBox="1">
            <a:spLocks noChangeArrowheads="1"/>
          </p:cNvSpPr>
          <p:nvPr/>
        </p:nvSpPr>
        <p:spPr bwMode="auto">
          <a:xfrm>
            <a:off x="3737572" y="4273837"/>
            <a:ext cx="2725426"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fine-grained locks</a:t>
            </a:r>
            <a:endParaRPr lang="en-US" sz="2800" dirty="0">
              <a:solidFill>
                <a:schemeClr val="tx1"/>
              </a:solidFill>
              <a:latin typeface="Gill Sans MT" pitchFamily="34" charset="0"/>
            </a:endParaRPr>
          </a:p>
        </p:txBody>
      </p:sp>
      <p:sp>
        <p:nvSpPr>
          <p:cNvPr id="9" name="Text Box 80"/>
          <p:cNvSpPr txBox="1">
            <a:spLocks noChangeArrowheads="1"/>
          </p:cNvSpPr>
          <p:nvPr/>
        </p:nvSpPr>
        <p:spPr bwMode="auto">
          <a:xfrm>
            <a:off x="3737572" y="5261119"/>
            <a:ext cx="1944763"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transactions</a:t>
            </a:r>
            <a:endParaRPr lang="en-US" sz="2800" dirty="0">
              <a:solidFill>
                <a:schemeClr val="tx1"/>
              </a:solidFill>
              <a:latin typeface="Gill Sans MT" pitchFamily="34" charset="0"/>
            </a:endParaRPr>
          </a:p>
        </p:txBody>
      </p:sp>
    </p:spTree>
    <p:extLst>
      <p:ext uri="{BB962C8B-B14F-4D97-AF65-F5344CB8AC3E}">
        <p14:creationId xmlns:p14="http://schemas.microsoft.com/office/powerpoint/2010/main" val="1906923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116</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814388"/>
            <a:ext cx="876300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2128603" y="3567659"/>
            <a:ext cx="539646" cy="449705"/>
          </a:xfrm>
          <a:prstGeom prst="rect">
            <a:avLst/>
          </a:prstGeom>
          <a:solidFill>
            <a:schemeClr val="accent6">
              <a:lumMod val="50000"/>
            </a:schemeClr>
          </a:solid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5" name="Rectangle 4"/>
          <p:cNvSpPr/>
          <p:nvPr/>
        </p:nvSpPr>
        <p:spPr bwMode="auto">
          <a:xfrm>
            <a:off x="4012678" y="3488961"/>
            <a:ext cx="539646" cy="528403"/>
          </a:xfrm>
          <a:prstGeom prst="rect">
            <a:avLst/>
          </a:prstGeom>
          <a:solidFill>
            <a:schemeClr val="accent6">
              <a:lumMod val="50000"/>
            </a:schemeClr>
          </a:solid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Rectangle 5"/>
          <p:cNvSpPr/>
          <p:nvPr/>
        </p:nvSpPr>
        <p:spPr bwMode="auto">
          <a:xfrm>
            <a:off x="5896753" y="3267857"/>
            <a:ext cx="539646" cy="749507"/>
          </a:xfrm>
          <a:prstGeom prst="rect">
            <a:avLst/>
          </a:prstGeom>
          <a:solidFill>
            <a:schemeClr val="accent6">
              <a:lumMod val="50000"/>
            </a:schemeClr>
          </a:solid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7" name="Text Box 81"/>
          <p:cNvSpPr txBox="1">
            <a:spLocks noChangeArrowheads="1"/>
          </p:cNvSpPr>
          <p:nvPr/>
        </p:nvSpPr>
        <p:spPr bwMode="auto">
          <a:xfrm>
            <a:off x="3123381" y="4350676"/>
            <a:ext cx="3167855" cy="523220"/>
          </a:xfrm>
          <a:prstGeom prst="rect">
            <a:avLst/>
          </a:prstGeom>
          <a:solidFill>
            <a:schemeClr val="bg1"/>
          </a:solidFill>
          <a:ln w="38100" algn="ctr">
            <a:solidFill>
              <a:srgbClr val="7030A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coarse-grained locks</a:t>
            </a:r>
            <a:endParaRPr lang="en-US" sz="2800" dirty="0">
              <a:solidFill>
                <a:schemeClr val="tx1"/>
              </a:solidFill>
              <a:latin typeface="Gill Sans MT" pitchFamily="34" charset="0"/>
            </a:endParaRPr>
          </a:p>
        </p:txBody>
      </p:sp>
      <p:sp>
        <p:nvSpPr>
          <p:cNvPr id="8" name="Rectangle 7"/>
          <p:cNvSpPr/>
          <p:nvPr/>
        </p:nvSpPr>
        <p:spPr bwMode="auto">
          <a:xfrm>
            <a:off x="2756628" y="1246682"/>
            <a:ext cx="539646" cy="2770682"/>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9" name="Rectangle 8"/>
          <p:cNvSpPr/>
          <p:nvPr/>
        </p:nvSpPr>
        <p:spPr bwMode="auto">
          <a:xfrm>
            <a:off x="4640703" y="1094283"/>
            <a:ext cx="539646" cy="2923081"/>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10" name="Rectangle 9"/>
          <p:cNvSpPr/>
          <p:nvPr/>
        </p:nvSpPr>
        <p:spPr bwMode="auto">
          <a:xfrm>
            <a:off x="6524778" y="2893104"/>
            <a:ext cx="539646" cy="1124260"/>
          </a:xfrm>
          <a:prstGeom prst="rect">
            <a:avLst/>
          </a:prstGeom>
          <a:solidFill>
            <a:srgbClr val="FF0000"/>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11" name="Text Box 81"/>
          <p:cNvSpPr txBox="1">
            <a:spLocks noChangeArrowheads="1"/>
          </p:cNvSpPr>
          <p:nvPr/>
        </p:nvSpPr>
        <p:spPr bwMode="auto">
          <a:xfrm>
            <a:off x="3123381" y="5122194"/>
            <a:ext cx="272542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fine-grained locks</a:t>
            </a:r>
            <a:endParaRPr lang="en-US" sz="2800" dirty="0">
              <a:solidFill>
                <a:schemeClr val="tx1"/>
              </a:solidFill>
              <a:latin typeface="Gill Sans MT" pitchFamily="34" charset="0"/>
            </a:endParaRPr>
          </a:p>
        </p:txBody>
      </p:sp>
      <p:sp>
        <p:nvSpPr>
          <p:cNvPr id="12" name="Rectangle 11"/>
          <p:cNvSpPr/>
          <p:nvPr/>
        </p:nvSpPr>
        <p:spPr bwMode="auto">
          <a:xfrm>
            <a:off x="3384653" y="3924925"/>
            <a:ext cx="539646" cy="92439"/>
          </a:xfrm>
          <a:prstGeom prst="rect">
            <a:avLst/>
          </a:prstGeom>
          <a:solidFill>
            <a:srgbClr val="00CC00"/>
          </a:solidFill>
          <a:ln w="38100" cap="flat" cmpd="sng" algn="ctr">
            <a:solidFill>
              <a:srgbClr val="00CC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13" name="Rectangle 12"/>
          <p:cNvSpPr/>
          <p:nvPr/>
        </p:nvSpPr>
        <p:spPr bwMode="auto">
          <a:xfrm>
            <a:off x="5268728" y="3753162"/>
            <a:ext cx="539646" cy="264202"/>
          </a:xfrm>
          <a:prstGeom prst="rect">
            <a:avLst/>
          </a:prstGeom>
          <a:solidFill>
            <a:srgbClr val="00CC00"/>
          </a:solidFill>
          <a:ln w="38100" cap="flat" cmpd="sng" algn="ctr">
            <a:solidFill>
              <a:srgbClr val="00CC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14" name="Rectangle 13"/>
          <p:cNvSpPr/>
          <p:nvPr/>
        </p:nvSpPr>
        <p:spPr bwMode="auto">
          <a:xfrm>
            <a:off x="7152806" y="3473971"/>
            <a:ext cx="539646" cy="543393"/>
          </a:xfrm>
          <a:prstGeom prst="rect">
            <a:avLst/>
          </a:prstGeom>
          <a:solidFill>
            <a:srgbClr val="00CC00"/>
          </a:solidFill>
          <a:ln w="38100" cap="flat" cmpd="sng" algn="ctr">
            <a:solidFill>
              <a:srgbClr val="00CC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15" name="Text Box 81"/>
          <p:cNvSpPr txBox="1">
            <a:spLocks noChangeArrowheads="1"/>
          </p:cNvSpPr>
          <p:nvPr/>
        </p:nvSpPr>
        <p:spPr bwMode="auto">
          <a:xfrm>
            <a:off x="3123381" y="5893712"/>
            <a:ext cx="1944763"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transactions</a:t>
            </a:r>
            <a:endParaRPr lang="en-US" sz="2800" dirty="0">
              <a:solidFill>
                <a:schemeClr val="tx1"/>
              </a:solidFill>
              <a:latin typeface="Gill Sans MT" pitchFamily="34" charset="0"/>
            </a:endParaRPr>
          </a:p>
        </p:txBody>
      </p:sp>
    </p:spTree>
    <p:extLst>
      <p:ext uri="{BB962C8B-B14F-4D97-AF65-F5344CB8AC3E}">
        <p14:creationId xmlns:p14="http://schemas.microsoft.com/office/powerpoint/2010/main" val="206171194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3056137" y="6248400"/>
            <a:ext cx="1905000" cy="457200"/>
          </a:xfrm>
          <a:ln>
            <a:solidFill>
              <a:schemeClr val="accent1"/>
            </a:solidFill>
          </a:ln>
        </p:spPr>
        <p:txBody>
          <a:bodyPr/>
          <a:lstStyle/>
          <a:p>
            <a:pPr>
              <a:defRPr/>
            </a:pPr>
            <a:fld id="{EC676077-9BBE-4665-AFEC-9A25D283D224}" type="slidenum">
              <a:rPr lang="he-IL" smtClean="0"/>
              <a:pPr>
                <a:defRPr/>
              </a:pPr>
              <a:t>117</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8391">
            <a:off x="1034010" y="1007457"/>
            <a:ext cx="872490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80"/>
          <p:cNvSpPr txBox="1">
            <a:spLocks noChangeArrowheads="1"/>
          </p:cNvSpPr>
          <p:nvPr/>
        </p:nvSpPr>
        <p:spPr bwMode="auto">
          <a:xfrm>
            <a:off x="1932430" y="1230404"/>
            <a:ext cx="3167855"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coarse-grained locks</a:t>
            </a:r>
            <a:endParaRPr lang="en-US" sz="2800" dirty="0">
              <a:solidFill>
                <a:schemeClr val="tx1"/>
              </a:solidFill>
              <a:latin typeface="Gill Sans MT" pitchFamily="34" charset="0"/>
            </a:endParaRPr>
          </a:p>
        </p:txBody>
      </p:sp>
      <p:grpSp>
        <p:nvGrpSpPr>
          <p:cNvPr id="2" name="Group 1"/>
          <p:cNvGrpSpPr/>
          <p:nvPr/>
        </p:nvGrpSpPr>
        <p:grpSpPr>
          <a:xfrm>
            <a:off x="2881727" y="2066737"/>
            <a:ext cx="4516654" cy="523220"/>
            <a:chOff x="2881727" y="1915180"/>
            <a:chExt cx="4516654" cy="523220"/>
          </a:xfrm>
        </p:grpSpPr>
        <p:sp>
          <p:nvSpPr>
            <p:cNvPr id="7" name="Text Box 80"/>
            <p:cNvSpPr txBox="1">
              <a:spLocks noChangeArrowheads="1"/>
            </p:cNvSpPr>
            <p:nvPr/>
          </p:nvSpPr>
          <p:spPr bwMode="auto">
            <a:xfrm>
              <a:off x="2881727" y="1915180"/>
              <a:ext cx="1811714"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easy to use</a:t>
              </a:r>
              <a:endParaRPr lang="en-US" sz="2800" dirty="0">
                <a:solidFill>
                  <a:schemeClr val="tx1"/>
                </a:solidFill>
                <a:latin typeface="Gill Sans MT" pitchFamily="34" charset="0"/>
              </a:endParaRPr>
            </a:p>
          </p:txBody>
        </p:sp>
        <p:sp>
          <p:nvSpPr>
            <p:cNvPr id="10" name="Text Box 80"/>
            <p:cNvSpPr txBox="1">
              <a:spLocks noChangeArrowheads="1"/>
            </p:cNvSpPr>
            <p:nvPr/>
          </p:nvSpPr>
          <p:spPr bwMode="auto">
            <a:xfrm>
              <a:off x="4924114" y="1915180"/>
              <a:ext cx="247426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no concurrency</a:t>
              </a:r>
              <a:endParaRPr lang="en-US" sz="2800" dirty="0">
                <a:solidFill>
                  <a:schemeClr val="tx1"/>
                </a:solidFill>
                <a:latin typeface="Gill Sans MT" pitchFamily="34" charset="0"/>
              </a:endParaRPr>
            </a:p>
          </p:txBody>
        </p:sp>
      </p:grpSp>
      <p:sp>
        <p:nvSpPr>
          <p:cNvPr id="11" name="Text Box 80"/>
          <p:cNvSpPr txBox="1">
            <a:spLocks noChangeArrowheads="1"/>
          </p:cNvSpPr>
          <p:nvPr/>
        </p:nvSpPr>
        <p:spPr bwMode="auto">
          <a:xfrm>
            <a:off x="1932430" y="2903070"/>
            <a:ext cx="2725426"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fine-grained locks</a:t>
            </a:r>
            <a:endParaRPr lang="en-US" sz="2800" dirty="0">
              <a:solidFill>
                <a:schemeClr val="tx1"/>
              </a:solidFill>
              <a:latin typeface="Gill Sans MT" pitchFamily="34" charset="0"/>
            </a:endParaRPr>
          </a:p>
        </p:txBody>
      </p:sp>
      <p:grpSp>
        <p:nvGrpSpPr>
          <p:cNvPr id="3" name="Group 2"/>
          <p:cNvGrpSpPr/>
          <p:nvPr/>
        </p:nvGrpSpPr>
        <p:grpSpPr>
          <a:xfrm>
            <a:off x="2881727" y="3739403"/>
            <a:ext cx="4868995" cy="523220"/>
            <a:chOff x="2881727" y="3566597"/>
            <a:chExt cx="4868995" cy="523220"/>
          </a:xfrm>
        </p:grpSpPr>
        <p:sp>
          <p:nvSpPr>
            <p:cNvPr id="12" name="Text Box 80"/>
            <p:cNvSpPr txBox="1">
              <a:spLocks noChangeArrowheads="1"/>
            </p:cNvSpPr>
            <p:nvPr/>
          </p:nvSpPr>
          <p:spPr bwMode="auto">
            <a:xfrm>
              <a:off x="2881727" y="3566597"/>
              <a:ext cx="184473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hard to use</a:t>
              </a:r>
              <a:endParaRPr lang="en-US" sz="2800" dirty="0">
                <a:solidFill>
                  <a:schemeClr val="tx1"/>
                </a:solidFill>
                <a:latin typeface="Gill Sans MT" pitchFamily="34" charset="0"/>
              </a:endParaRPr>
            </a:p>
          </p:txBody>
        </p:sp>
        <p:sp>
          <p:nvSpPr>
            <p:cNvPr id="13" name="Text Box 80"/>
            <p:cNvSpPr txBox="1">
              <a:spLocks noChangeArrowheads="1"/>
            </p:cNvSpPr>
            <p:nvPr/>
          </p:nvSpPr>
          <p:spPr bwMode="auto">
            <a:xfrm>
              <a:off x="4924114" y="3566597"/>
              <a:ext cx="2826608"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good concurrency</a:t>
              </a:r>
              <a:endParaRPr lang="en-US" sz="2800" dirty="0">
                <a:solidFill>
                  <a:schemeClr val="tx1"/>
                </a:solidFill>
                <a:latin typeface="Gill Sans MT" pitchFamily="34" charset="0"/>
              </a:endParaRPr>
            </a:p>
          </p:txBody>
        </p:sp>
      </p:grpSp>
      <p:sp>
        <p:nvSpPr>
          <p:cNvPr id="15" name="Text Box 80"/>
          <p:cNvSpPr txBox="1">
            <a:spLocks noChangeArrowheads="1"/>
          </p:cNvSpPr>
          <p:nvPr/>
        </p:nvSpPr>
        <p:spPr bwMode="auto">
          <a:xfrm>
            <a:off x="1932430" y="4575736"/>
            <a:ext cx="1944764"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transactions</a:t>
            </a:r>
            <a:endParaRPr lang="en-US" sz="2800" dirty="0">
              <a:solidFill>
                <a:schemeClr val="tx1"/>
              </a:solidFill>
              <a:latin typeface="Gill Sans MT" pitchFamily="34" charset="0"/>
            </a:endParaRPr>
          </a:p>
        </p:txBody>
      </p:sp>
      <p:grpSp>
        <p:nvGrpSpPr>
          <p:cNvPr id="5" name="Group 4"/>
          <p:cNvGrpSpPr/>
          <p:nvPr/>
        </p:nvGrpSpPr>
        <p:grpSpPr>
          <a:xfrm>
            <a:off x="2881727" y="5412069"/>
            <a:ext cx="4868995" cy="523220"/>
            <a:chOff x="2881727" y="5367915"/>
            <a:chExt cx="4868995" cy="523220"/>
          </a:xfrm>
        </p:grpSpPr>
        <p:sp>
          <p:nvSpPr>
            <p:cNvPr id="16" name="Text Box 80"/>
            <p:cNvSpPr txBox="1">
              <a:spLocks noChangeArrowheads="1"/>
            </p:cNvSpPr>
            <p:nvPr/>
          </p:nvSpPr>
          <p:spPr bwMode="auto">
            <a:xfrm>
              <a:off x="2881727" y="5367915"/>
              <a:ext cx="1811714"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easy to use</a:t>
              </a:r>
              <a:endParaRPr lang="en-US" sz="2800" dirty="0">
                <a:solidFill>
                  <a:schemeClr val="tx1"/>
                </a:solidFill>
                <a:latin typeface="Gill Sans MT" pitchFamily="34" charset="0"/>
              </a:endParaRPr>
            </a:p>
          </p:txBody>
        </p:sp>
        <p:sp>
          <p:nvSpPr>
            <p:cNvPr id="17" name="Text Box 80"/>
            <p:cNvSpPr txBox="1">
              <a:spLocks noChangeArrowheads="1"/>
            </p:cNvSpPr>
            <p:nvPr/>
          </p:nvSpPr>
          <p:spPr bwMode="auto">
            <a:xfrm>
              <a:off x="4924114" y="5367915"/>
              <a:ext cx="2826608"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good concurrency</a:t>
              </a:r>
              <a:endParaRPr lang="en-US" sz="2800" dirty="0">
                <a:solidFill>
                  <a:schemeClr val="tx1"/>
                </a:solidFill>
                <a:latin typeface="Gill Sans MT" pitchFamily="34" charset="0"/>
              </a:endParaRPr>
            </a:p>
          </p:txBody>
        </p:sp>
      </p:grpSp>
    </p:spTree>
    <p:extLst>
      <p:ext uri="{BB962C8B-B14F-4D97-AF65-F5344CB8AC3E}">
        <p14:creationId xmlns:p14="http://schemas.microsoft.com/office/powerpoint/2010/main" val="3709691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3056137" y="6248400"/>
            <a:ext cx="1905000" cy="457200"/>
          </a:xfrm>
          <a:ln>
            <a:solidFill>
              <a:schemeClr val="accent1"/>
            </a:solidFill>
          </a:ln>
        </p:spPr>
        <p:txBody>
          <a:bodyPr/>
          <a:lstStyle/>
          <a:p>
            <a:pPr>
              <a:defRPr/>
            </a:pPr>
            <a:fld id="{EC676077-9BBE-4665-AFEC-9A25D283D224}" type="slidenum">
              <a:rPr lang="he-IL" smtClean="0"/>
              <a:pPr>
                <a:defRPr/>
              </a:pPr>
              <a:t>118</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8391">
            <a:off x="1034010" y="1007457"/>
            <a:ext cx="872490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80"/>
          <p:cNvSpPr txBox="1">
            <a:spLocks noChangeArrowheads="1"/>
          </p:cNvSpPr>
          <p:nvPr/>
        </p:nvSpPr>
        <p:spPr bwMode="auto">
          <a:xfrm>
            <a:off x="2714292" y="2159794"/>
            <a:ext cx="413337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Not really a scientific study</a:t>
            </a:r>
            <a:endParaRPr lang="en-US" sz="2800" dirty="0">
              <a:solidFill>
                <a:schemeClr val="tx1"/>
              </a:solidFill>
              <a:latin typeface="Gill Sans MT" pitchFamily="34" charset="0"/>
            </a:endParaRPr>
          </a:p>
        </p:txBody>
      </p:sp>
      <p:sp>
        <p:nvSpPr>
          <p:cNvPr id="7" name="Text Box 80"/>
          <p:cNvSpPr txBox="1">
            <a:spLocks noChangeArrowheads="1"/>
          </p:cNvSpPr>
          <p:nvPr/>
        </p:nvSpPr>
        <p:spPr bwMode="auto">
          <a:xfrm>
            <a:off x="3761253" y="3286555"/>
            <a:ext cx="3052439"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just undergraduates</a:t>
            </a:r>
            <a:endParaRPr lang="en-US" sz="2800" dirty="0">
              <a:solidFill>
                <a:schemeClr val="tx1"/>
              </a:solidFill>
              <a:latin typeface="Gill Sans MT" pitchFamily="34" charset="0"/>
            </a:endParaRPr>
          </a:p>
        </p:txBody>
      </p:sp>
      <p:sp>
        <p:nvSpPr>
          <p:cNvPr id="10" name="Text Box 80"/>
          <p:cNvSpPr txBox="1">
            <a:spLocks noChangeArrowheads="1"/>
          </p:cNvSpPr>
          <p:nvPr/>
        </p:nvSpPr>
        <p:spPr bwMode="auto">
          <a:xfrm>
            <a:off x="2714292" y="4455787"/>
            <a:ext cx="254992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Not silver bullet</a:t>
            </a:r>
            <a:endParaRPr lang="en-US" sz="2800" dirty="0">
              <a:solidFill>
                <a:schemeClr val="tx1"/>
              </a:solidFill>
              <a:latin typeface="Gill Sans MT" pitchFamily="34" charset="0"/>
            </a:endParaRPr>
          </a:p>
        </p:txBody>
      </p:sp>
      <p:sp>
        <p:nvSpPr>
          <p:cNvPr id="11" name="Text Box 80"/>
          <p:cNvSpPr txBox="1">
            <a:spLocks noChangeArrowheads="1"/>
          </p:cNvSpPr>
          <p:nvPr/>
        </p:nvSpPr>
        <p:spPr bwMode="auto">
          <a:xfrm>
            <a:off x="3761253" y="5582548"/>
            <a:ext cx="4409540"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dirty="0" smtClean="0">
                <a:solidFill>
                  <a:srgbClr val="0000FF"/>
                </a:solidFill>
                <a:latin typeface="Gill Sans MT" pitchFamily="34" charset="0"/>
              </a:rPr>
              <a:t>bad coders </a:t>
            </a:r>
            <a:r>
              <a:rPr lang="en-US" sz="2800" dirty="0" err="1" smtClean="0">
                <a:solidFill>
                  <a:srgbClr val="0000FF"/>
                </a:solidFill>
                <a:latin typeface="Gill Sans MT" pitchFamily="34" charset="0"/>
              </a:rPr>
              <a:t>gonna</a:t>
            </a:r>
            <a:r>
              <a:rPr lang="en-US" sz="2800" dirty="0" smtClean="0">
                <a:solidFill>
                  <a:srgbClr val="0000FF"/>
                </a:solidFill>
                <a:latin typeface="Gill Sans MT" pitchFamily="34" charset="0"/>
              </a:rPr>
              <a:t> code badly</a:t>
            </a:r>
            <a:endParaRPr lang="en-US" sz="2800" dirty="0">
              <a:solidFill>
                <a:schemeClr val="tx1"/>
              </a:solidFill>
              <a:latin typeface="Gill Sans MT" pitchFamily="34" charset="0"/>
            </a:endParaRPr>
          </a:p>
        </p:txBody>
      </p:sp>
    </p:spTree>
    <p:extLst>
      <p:ext uri="{BB962C8B-B14F-4D97-AF65-F5344CB8AC3E}">
        <p14:creationId xmlns:p14="http://schemas.microsoft.com/office/powerpoint/2010/main" val="2024031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3" cstate="print"/>
          <a:srcRect/>
          <a:stretch>
            <a:fillRect/>
          </a:stretch>
        </p:blipFill>
        <p:spPr bwMode="auto">
          <a:xfrm>
            <a:off x="1358900" y="1525588"/>
            <a:ext cx="1808163" cy="2355850"/>
          </a:xfrm>
          <a:prstGeom prst="rect">
            <a:avLst/>
          </a:prstGeom>
          <a:noFill/>
          <a:ln w="38100" algn="ctr">
            <a:noFill/>
            <a:miter lim="800000"/>
            <a:headEnd/>
            <a:tailEnd/>
          </a:ln>
          <a:effectLst/>
        </p:spPr>
      </p:pic>
      <p:sp>
        <p:nvSpPr>
          <p:cNvPr id="238595" name="Rectangle 3"/>
          <p:cNvSpPr>
            <a:spLocks noGrp="1" noChangeArrowheads="1"/>
          </p:cNvSpPr>
          <p:nvPr>
            <p:ph type="title"/>
          </p:nvPr>
        </p:nvSpPr>
        <p:spPr/>
        <p:txBody>
          <a:bodyPr/>
          <a:lstStyle/>
          <a:p>
            <a:r>
              <a:rPr lang="en-US" smtClean="0"/>
              <a:t>Remember 1993?</a:t>
            </a:r>
          </a:p>
        </p:txBody>
      </p:sp>
      <p:pic>
        <p:nvPicPr>
          <p:cNvPr id="238596" name="Picture 4"/>
          <p:cNvPicPr>
            <a:picLocks noChangeAspect="1" noChangeArrowheads="1"/>
          </p:cNvPicPr>
          <p:nvPr/>
        </p:nvPicPr>
        <p:blipFill>
          <a:blip r:embed="rId4" cstate="print"/>
          <a:srcRect/>
          <a:stretch>
            <a:fillRect/>
          </a:stretch>
        </p:blipFill>
        <p:spPr bwMode="auto">
          <a:xfrm>
            <a:off x="2897188" y="2292350"/>
            <a:ext cx="2643187" cy="1990725"/>
          </a:xfrm>
          <a:prstGeom prst="rect">
            <a:avLst/>
          </a:prstGeom>
          <a:noFill/>
          <a:ln w="38100" algn="ctr">
            <a:noFill/>
            <a:miter lim="800000"/>
            <a:headEnd/>
            <a:tailEnd/>
          </a:ln>
          <a:effectLst/>
        </p:spPr>
      </p:pic>
      <p:pic>
        <p:nvPicPr>
          <p:cNvPr id="238597" name="Picture 5"/>
          <p:cNvPicPr>
            <a:picLocks noChangeAspect="1" noChangeArrowheads="1"/>
          </p:cNvPicPr>
          <p:nvPr/>
        </p:nvPicPr>
        <p:blipFill>
          <a:blip r:embed="rId5" cstate="print"/>
          <a:srcRect/>
          <a:stretch>
            <a:fillRect/>
          </a:stretch>
        </p:blipFill>
        <p:spPr bwMode="auto">
          <a:xfrm>
            <a:off x="4424363" y="2906713"/>
            <a:ext cx="3476625" cy="3278187"/>
          </a:xfrm>
          <a:prstGeom prst="rect">
            <a:avLst/>
          </a:prstGeom>
          <a:noFill/>
          <a:ln w="38100" algn="ctr">
            <a:noFill/>
            <a:miter lim="800000"/>
            <a:headEnd/>
            <a:tailEnd/>
          </a:ln>
          <a:effectLst/>
        </p:spPr>
      </p:pic>
      <p:pic>
        <p:nvPicPr>
          <p:cNvPr id="238598" name="Picture 6"/>
          <p:cNvPicPr>
            <a:picLocks noChangeAspect="1" noChangeArrowheads="1"/>
          </p:cNvPicPr>
          <p:nvPr/>
        </p:nvPicPr>
        <p:blipFill>
          <a:blip r:embed="rId6" cstate="print"/>
          <a:srcRect/>
          <a:stretch>
            <a:fillRect/>
          </a:stretch>
        </p:blipFill>
        <p:spPr bwMode="auto">
          <a:xfrm rot="-1949429">
            <a:off x="1736725" y="917575"/>
            <a:ext cx="6424613" cy="5029200"/>
          </a:xfrm>
          <a:prstGeom prst="rect">
            <a:avLst/>
          </a:prstGeom>
          <a:noFill/>
          <a:ln w="38100" algn="ctr">
            <a:noFill/>
            <a:miter lim="800000"/>
            <a:headEnd/>
            <a:tailEnd/>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blinds(horizontal)">
                                      <p:cBhvr>
                                        <p:cTn id="7" dur="500"/>
                                        <p:tgtEl>
                                          <p:spTgt spid="2385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blinds(horizontal)">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8597"/>
                                        </p:tgtEl>
                                        <p:attrNameLst>
                                          <p:attrName>style.visibility</p:attrName>
                                        </p:attrNameLst>
                                      </p:cBhvr>
                                      <p:to>
                                        <p:strVal val="visible"/>
                                      </p:to>
                                    </p:set>
                                    <p:animEffect transition="in" filter="blinds(horizontal)">
                                      <p:cBhvr>
                                        <p:cTn id="17" dur="500"/>
                                        <p:tgtEl>
                                          <p:spTgt spid="2385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8598"/>
                                        </p:tgtEl>
                                        <p:attrNameLst>
                                          <p:attrName>style.visibility</p:attrName>
                                        </p:attrNameLst>
                                      </p:cBhvr>
                                      <p:to>
                                        <p:strVal val="visible"/>
                                      </p:to>
                                    </p:set>
                                    <p:animEffect transition="in" filter="blinds(horizontal)">
                                      <p:cBhvr>
                                        <p:cTn id="22" dur="500"/>
                                        <p:tgtEl>
                                          <p:spTgt spid="238598"/>
                                        </p:tgtEl>
                                      </p:cBhvr>
                                    </p:animEffect>
                                  </p:childTnLst>
                                </p:cTn>
                              </p:par>
                            </p:childTnLst>
                          </p:cTn>
                        </p:par>
                        <p:par>
                          <p:cTn id="23" fill="hold">
                            <p:stCondLst>
                              <p:cond delay="500"/>
                            </p:stCondLst>
                            <p:childTnLst>
                              <p:par>
                                <p:cTn id="24" presetID="3" presetClass="exit" presetSubtype="10" fill="hold" nodeType="afterEffect">
                                  <p:stCondLst>
                                    <p:cond delay="0"/>
                                  </p:stCondLst>
                                  <p:childTnLst>
                                    <p:animEffect transition="out" filter="blinds(horizontal)">
                                      <p:cBhvr>
                                        <p:cTn id="25" dur="500"/>
                                        <p:tgtEl>
                                          <p:spTgt spid="238594"/>
                                        </p:tgtEl>
                                      </p:cBhvr>
                                    </p:animEffect>
                                    <p:set>
                                      <p:cBhvr>
                                        <p:cTn id="26" dur="1" fill="hold">
                                          <p:stCondLst>
                                            <p:cond delay="499"/>
                                          </p:stCondLst>
                                        </p:cTn>
                                        <p:tgtEl>
                                          <p:spTgt spid="238594"/>
                                        </p:tgtEl>
                                        <p:attrNameLst>
                                          <p:attrName>style.visibility</p:attrName>
                                        </p:attrNameLst>
                                      </p:cBhvr>
                                      <p:to>
                                        <p:strVal val="hidden"/>
                                      </p:to>
                                    </p:set>
                                  </p:childTnLst>
                                </p:cTn>
                              </p:par>
                            </p:childTnLst>
                          </p:cTn>
                        </p:par>
                        <p:par>
                          <p:cTn id="27" fill="hold">
                            <p:stCondLst>
                              <p:cond delay="1000"/>
                            </p:stCondLst>
                            <p:childTnLst>
                              <p:par>
                                <p:cTn id="28" presetID="3" presetClass="exit" presetSubtype="10" fill="hold" nodeType="afterEffect">
                                  <p:stCondLst>
                                    <p:cond delay="0"/>
                                  </p:stCondLst>
                                  <p:childTnLst>
                                    <p:animEffect transition="out" filter="blinds(horizontal)">
                                      <p:cBhvr>
                                        <p:cTn id="29" dur="500"/>
                                        <p:tgtEl>
                                          <p:spTgt spid="238597"/>
                                        </p:tgtEl>
                                      </p:cBhvr>
                                    </p:animEffect>
                                    <p:set>
                                      <p:cBhvr>
                                        <p:cTn id="30" dur="1" fill="hold">
                                          <p:stCondLst>
                                            <p:cond delay="499"/>
                                          </p:stCondLst>
                                        </p:cTn>
                                        <p:tgtEl>
                                          <p:spTgt spid="2385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119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7A9ECED-FE09-4484-BE8B-9DEE39C89AD6}" type="slidenum">
              <a:rPr lang="x-none" sz="1400">
                <a:solidFill>
                  <a:schemeClr val="tx1"/>
                </a:solidFill>
                <a:latin typeface="Arial" pitchFamily="34" charset="0"/>
                <a:cs typeface="Arial" pitchFamily="34" charset="0"/>
              </a:rPr>
              <a:pPr algn="r"/>
              <a:t>12</a:t>
            </a:fld>
            <a:endParaRPr lang="en-US" sz="1400" dirty="0">
              <a:solidFill>
                <a:schemeClr val="tx1"/>
              </a:solidFill>
              <a:latin typeface="Arial" pitchFamily="34" charset="0"/>
              <a:cs typeface="Arial" pitchFamily="34" charset="0"/>
            </a:endParaRPr>
          </a:p>
        </p:txBody>
      </p:sp>
      <p:sp>
        <p:nvSpPr>
          <p:cNvPr id="211972" name="Rectangle 3"/>
          <p:cNvSpPr>
            <a:spLocks noGrp="1" noChangeArrowheads="1"/>
          </p:cNvSpPr>
          <p:nvPr>
            <p:ph type="title" idx="4294967295"/>
          </p:nvPr>
        </p:nvSpPr>
        <p:spPr/>
        <p:txBody>
          <a:bodyPr/>
          <a:lstStyle/>
          <a:p>
            <a:r>
              <a:rPr lang="en-US" smtClean="0"/>
              <a:t>Locks Not Composable</a:t>
            </a:r>
          </a:p>
        </p:txBody>
      </p:sp>
      <p:grpSp>
        <p:nvGrpSpPr>
          <p:cNvPr id="211973" name="Group 18"/>
          <p:cNvGrpSpPr>
            <a:grpSpLocks/>
          </p:cNvGrpSpPr>
          <p:nvPr/>
        </p:nvGrpSpPr>
        <p:grpSpPr bwMode="auto">
          <a:xfrm flipH="1">
            <a:off x="968375" y="4295775"/>
            <a:ext cx="1447800" cy="1295400"/>
            <a:chOff x="3168" y="1824"/>
            <a:chExt cx="912" cy="816"/>
          </a:xfrm>
        </p:grpSpPr>
        <p:sp>
          <p:nvSpPr>
            <p:cNvPr id="211974"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5"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6"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7"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8"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9"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80"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81"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82"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grpSp>
      <p:grpSp>
        <p:nvGrpSpPr>
          <p:cNvPr id="211983" name="Group 4"/>
          <p:cNvGrpSpPr>
            <a:grpSpLocks/>
          </p:cNvGrpSpPr>
          <p:nvPr/>
        </p:nvGrpSpPr>
        <p:grpSpPr bwMode="auto">
          <a:xfrm>
            <a:off x="4106863" y="4503738"/>
            <a:ext cx="430212" cy="341312"/>
            <a:chOff x="2928" y="1465"/>
            <a:chExt cx="271" cy="215"/>
          </a:xfrm>
        </p:grpSpPr>
        <p:sp>
          <p:nvSpPr>
            <p:cNvPr id="211984" name="Oval 5"/>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a:solidFill>
                  <a:srgbClr val="0000FF"/>
                </a:solidFill>
                <a:latin typeface="Arial" pitchFamily="34" charset="0"/>
                <a:cs typeface="Arial" pitchFamily="34" charset="0"/>
              </a:endParaRPr>
            </a:p>
          </p:txBody>
        </p:sp>
        <p:sp>
          <p:nvSpPr>
            <p:cNvPr id="211985" name="Oval 6"/>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sp>
        <p:nvSpPr>
          <p:cNvPr id="211986"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87"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88"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89"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11990"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1199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9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9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9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1199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grpSp>
        <p:nvGrpSpPr>
          <p:cNvPr id="2" name="Group 9"/>
          <p:cNvGrpSpPr>
            <a:grpSpLocks/>
          </p:cNvGrpSpPr>
          <p:nvPr/>
        </p:nvGrpSpPr>
        <p:grpSpPr bwMode="auto">
          <a:xfrm>
            <a:off x="5100638" y="2701925"/>
            <a:ext cx="430212" cy="341313"/>
            <a:chOff x="2744" y="3360"/>
            <a:chExt cx="271" cy="215"/>
          </a:xfrm>
        </p:grpSpPr>
        <p:sp>
          <p:nvSpPr>
            <p:cNvPr id="211997" name="Oval 10"/>
            <p:cNvSpPr>
              <a:spLocks noChangeArrowheads="1"/>
            </p:cNvSpPr>
            <p:nvPr/>
          </p:nvSpPr>
          <p:spPr bwMode="auto">
            <a:xfrm>
              <a:off x="2744" y="3360"/>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a:solidFill>
                  <a:srgbClr val="0000FF"/>
                </a:solidFill>
                <a:latin typeface="Arial" pitchFamily="34" charset="0"/>
                <a:cs typeface="Arial" pitchFamily="34" charset="0"/>
              </a:endParaRPr>
            </a:p>
          </p:txBody>
        </p:sp>
        <p:sp>
          <p:nvSpPr>
            <p:cNvPr id="211998" name="Oval 11"/>
            <p:cNvSpPr>
              <a:spLocks noChangeArrowheads="1"/>
            </p:cNvSpPr>
            <p:nvPr/>
          </p:nvSpPr>
          <p:spPr bwMode="auto">
            <a:xfrm>
              <a:off x="2898" y="3398"/>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grpSp>
        <p:nvGrpSpPr>
          <p:cNvPr id="3" name="Group 12"/>
          <p:cNvGrpSpPr>
            <a:grpSpLocks/>
          </p:cNvGrpSpPr>
          <p:nvPr/>
        </p:nvGrpSpPr>
        <p:grpSpPr bwMode="auto">
          <a:xfrm>
            <a:off x="4168775" y="2673350"/>
            <a:ext cx="430213" cy="341313"/>
            <a:chOff x="3648" y="3312"/>
            <a:chExt cx="271" cy="215"/>
          </a:xfrm>
        </p:grpSpPr>
        <p:sp>
          <p:nvSpPr>
            <p:cNvPr id="212000" name="Oval 13"/>
            <p:cNvSpPr>
              <a:spLocks noChangeArrowheads="1"/>
            </p:cNvSpPr>
            <p:nvPr/>
          </p:nvSpPr>
          <p:spPr bwMode="auto">
            <a:xfrm>
              <a:off x="3648" y="3312"/>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a:solidFill>
                  <a:srgbClr val="0000FF"/>
                </a:solidFill>
                <a:latin typeface="Arial" pitchFamily="34" charset="0"/>
                <a:cs typeface="Arial" pitchFamily="34" charset="0"/>
              </a:endParaRPr>
            </a:p>
          </p:txBody>
        </p:sp>
        <p:sp>
          <p:nvSpPr>
            <p:cNvPr id="212001" name="Oval 14"/>
            <p:cNvSpPr>
              <a:spLocks noChangeArrowheads="1"/>
            </p:cNvSpPr>
            <p:nvPr/>
          </p:nvSpPr>
          <p:spPr bwMode="auto">
            <a:xfrm>
              <a:off x="3802" y="3350"/>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grpSp>
        <p:nvGrpSpPr>
          <p:cNvPr id="5" name="Group 27"/>
          <p:cNvGrpSpPr>
            <a:grpSpLocks/>
          </p:cNvGrpSpPr>
          <p:nvPr/>
        </p:nvGrpSpPr>
        <p:grpSpPr bwMode="auto">
          <a:xfrm>
            <a:off x="5030788" y="4487863"/>
            <a:ext cx="430212" cy="341312"/>
            <a:chOff x="2928" y="1465"/>
            <a:chExt cx="271" cy="215"/>
          </a:xfrm>
        </p:grpSpPr>
        <p:sp>
          <p:nvSpPr>
            <p:cNvPr id="212003" name="Oval 28"/>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a:solidFill>
                  <a:srgbClr val="0000FF"/>
                </a:solidFill>
                <a:latin typeface="Arial" pitchFamily="34" charset="0"/>
                <a:cs typeface="Arial" pitchFamily="34" charset="0"/>
              </a:endParaRPr>
            </a:p>
          </p:txBody>
        </p:sp>
        <p:sp>
          <p:nvSpPr>
            <p:cNvPr id="212004" name="Oval 29"/>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sp>
        <p:nvSpPr>
          <p:cNvPr id="212005" name="Text Box 37"/>
          <p:cNvSpPr txBox="1">
            <a:spLocks noChangeArrowheads="1"/>
          </p:cNvSpPr>
          <p:nvPr/>
        </p:nvSpPr>
        <p:spPr bwMode="auto">
          <a:xfrm>
            <a:off x="395288" y="2222500"/>
            <a:ext cx="2290762"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Arial" pitchFamily="34" charset="0"/>
                <a:cs typeface="Arial" pitchFamily="34" charset="0"/>
              </a:rPr>
              <a:t>Lock source</a:t>
            </a:r>
            <a:endParaRPr lang="en-US" sz="2000">
              <a:solidFill>
                <a:schemeClr val="bg2"/>
              </a:solidFill>
              <a:latin typeface="Arial" pitchFamily="34" charset="0"/>
              <a:cs typeface="Arial" pitchFamily="34" charset="0"/>
            </a:endParaRPr>
          </a:p>
        </p:txBody>
      </p:sp>
      <p:sp>
        <p:nvSpPr>
          <p:cNvPr id="212011" name="Text Box 43"/>
          <p:cNvSpPr txBox="1">
            <a:spLocks noChangeArrowheads="1"/>
          </p:cNvSpPr>
          <p:nvPr/>
        </p:nvSpPr>
        <p:spPr bwMode="auto">
          <a:xfrm>
            <a:off x="488950" y="3594100"/>
            <a:ext cx="2290763"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Arial" pitchFamily="34" charset="0"/>
                <a:cs typeface="Arial" pitchFamily="34" charset="0"/>
              </a:rPr>
              <a:t>Lock target</a:t>
            </a:r>
            <a:endParaRPr lang="en-US" sz="2000">
              <a:solidFill>
                <a:schemeClr val="bg2"/>
              </a:solidFill>
              <a:latin typeface="Arial" pitchFamily="34" charset="0"/>
              <a:cs typeface="Arial" pitchFamily="34" charset="0"/>
            </a:endParaRPr>
          </a:p>
        </p:txBody>
      </p:sp>
      <p:sp>
        <p:nvSpPr>
          <p:cNvPr id="212017" name="Text Box 49"/>
          <p:cNvSpPr txBox="1">
            <a:spLocks noChangeArrowheads="1"/>
          </p:cNvSpPr>
          <p:nvPr/>
        </p:nvSpPr>
        <p:spPr bwMode="auto">
          <a:xfrm>
            <a:off x="866775" y="2693988"/>
            <a:ext cx="2857500"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Arial" pitchFamily="34" charset="0"/>
                <a:cs typeface="Arial" pitchFamily="34" charset="0"/>
              </a:rPr>
              <a:t>Unlock source &amp; target</a:t>
            </a:r>
            <a:endParaRPr lang="en-US" sz="2000">
              <a:solidFill>
                <a:schemeClr val="bg2"/>
              </a:solidFill>
              <a:latin typeface="Arial" pitchFamily="34" charset="0"/>
              <a:cs typeface="Arial" pitchFamily="34" charset="0"/>
            </a:endParaRPr>
          </a:p>
        </p:txBody>
      </p:sp>
      <p:sp>
        <p:nvSpPr>
          <p:cNvPr id="212020" name="Text Box 52"/>
          <p:cNvSpPr txBox="1">
            <a:spLocks noChangeArrowheads="1"/>
          </p:cNvSpPr>
          <p:nvPr/>
        </p:nvSpPr>
        <p:spPr bwMode="auto">
          <a:xfrm>
            <a:off x="1055688" y="23193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Methods cannot provide internal synchronization</a:t>
            </a:r>
            <a:endParaRPr lang="en-US" sz="2000">
              <a:solidFill>
                <a:srgbClr val="3366FF"/>
              </a:solidFill>
              <a:latin typeface="Arial" pitchFamily="34" charset="0"/>
              <a:cs typeface="Arial" pitchFamily="34" charset="0"/>
            </a:endParaRPr>
          </a:p>
        </p:txBody>
      </p:sp>
      <p:sp>
        <p:nvSpPr>
          <p:cNvPr id="212019" name="Text Box 51"/>
          <p:cNvSpPr txBox="1">
            <a:spLocks noChangeArrowheads="1"/>
          </p:cNvSpPr>
          <p:nvPr/>
        </p:nvSpPr>
        <p:spPr bwMode="auto">
          <a:xfrm>
            <a:off x="2071688" y="31194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Objects must expose locking protocols to clients</a:t>
            </a:r>
            <a:endParaRPr lang="en-US" sz="2000">
              <a:solidFill>
                <a:srgbClr val="3366FF"/>
              </a:solidFill>
              <a:latin typeface="Arial" pitchFamily="34" charset="0"/>
              <a:cs typeface="Arial" pitchFamily="34" charset="0"/>
            </a:endParaRPr>
          </a:p>
        </p:txBody>
      </p:sp>
      <p:sp>
        <p:nvSpPr>
          <p:cNvPr id="212021" name="Text Box 53"/>
          <p:cNvSpPr txBox="1">
            <a:spLocks noChangeArrowheads="1"/>
          </p:cNvSpPr>
          <p:nvPr/>
        </p:nvSpPr>
        <p:spPr bwMode="auto">
          <a:xfrm>
            <a:off x="2851150" y="3997325"/>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Clients must devise and follow protocols</a:t>
            </a:r>
            <a:endParaRPr lang="en-US" sz="2000">
              <a:solidFill>
                <a:srgbClr val="3366FF"/>
              </a:solidFill>
              <a:latin typeface="Arial" pitchFamily="34" charset="0"/>
              <a:cs typeface="Arial" pitchFamily="34" charset="0"/>
            </a:endParaRPr>
          </a:p>
        </p:txBody>
      </p:sp>
      <p:sp>
        <p:nvSpPr>
          <p:cNvPr id="212022" name="Text Box 54"/>
          <p:cNvSpPr txBox="1">
            <a:spLocks noChangeArrowheads="1"/>
          </p:cNvSpPr>
          <p:nvPr/>
        </p:nvSpPr>
        <p:spPr bwMode="auto">
          <a:xfrm>
            <a:off x="3611563" y="4802188"/>
            <a:ext cx="45974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Abstraction broken!</a:t>
            </a:r>
            <a:endParaRPr lang="en-US" sz="2000">
              <a:solidFill>
                <a:srgbClr val="3366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2019"/>
                                        </p:tgtEl>
                                        <p:attrNameLst>
                                          <p:attrName>style.visibility</p:attrName>
                                        </p:attrNameLst>
                                      </p:cBhvr>
                                      <p:to>
                                        <p:strVal val="visible"/>
                                      </p:to>
                                    </p:set>
                                    <p:animEffect transition="in" filter="blinds(horizontal)">
                                      <p:cBhvr>
                                        <p:cTn id="7" dur="500"/>
                                        <p:tgtEl>
                                          <p:spTgt spid="2120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2021"/>
                                        </p:tgtEl>
                                        <p:attrNameLst>
                                          <p:attrName>style.visibility</p:attrName>
                                        </p:attrNameLst>
                                      </p:cBhvr>
                                      <p:to>
                                        <p:strVal val="visible"/>
                                      </p:to>
                                    </p:set>
                                    <p:animEffect transition="in" filter="blinds(horizontal)">
                                      <p:cBhvr>
                                        <p:cTn id="12" dur="500"/>
                                        <p:tgtEl>
                                          <p:spTgt spid="2120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2022"/>
                                        </p:tgtEl>
                                        <p:attrNameLst>
                                          <p:attrName>style.visibility</p:attrName>
                                        </p:attrNameLst>
                                      </p:cBhvr>
                                      <p:to>
                                        <p:strVal val="visible"/>
                                      </p:to>
                                    </p:set>
                                    <p:animEffect transition="in" filter="blinds(horizontal)">
                                      <p:cBhvr>
                                        <p:cTn id="17" dur="500"/>
                                        <p:tgtEl>
                                          <p:spTgt spid="21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19" grpId="0" animBg="1"/>
      <p:bldP spid="212021" grpId="0" animBg="1"/>
      <p:bldP spid="2120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smtClean="0"/>
              <a:t>Citation Count</a:t>
            </a:r>
          </a:p>
        </p:txBody>
      </p:sp>
      <p:graphicFrame>
        <p:nvGraphicFramePr>
          <p:cNvPr id="4" name="Object 3"/>
          <p:cNvGraphicFramePr>
            <a:graphicFrameLocks noGrp="1" noChangeAspect="1"/>
          </p:cNvGraphicFramePr>
          <p:nvPr>
            <p:ph idx="1"/>
          </p:nvPr>
        </p:nvGraphicFramePr>
        <p:xfrm>
          <a:off x="933450" y="1477963"/>
          <a:ext cx="7029450" cy="437673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p:cNvPicPr>
            <a:picLocks noChangeAspect="1" noChangeArrowheads="1"/>
          </p:cNvPicPr>
          <p:nvPr/>
        </p:nvPicPr>
        <p:blipFill>
          <a:blip r:embed="rId3" cstate="print"/>
          <a:srcRect/>
          <a:stretch>
            <a:fillRect/>
          </a:stretch>
        </p:blipFill>
        <p:spPr bwMode="auto">
          <a:xfrm>
            <a:off x="374650" y="1847850"/>
            <a:ext cx="8059738" cy="2827338"/>
          </a:xfrm>
          <a:prstGeom prst="rect">
            <a:avLst/>
          </a:prstGeom>
          <a:noFill/>
        </p:spPr>
      </p:pic>
      <p:sp>
        <p:nvSpPr>
          <p:cNvPr id="242691" name="Rectangle 3"/>
          <p:cNvSpPr>
            <a:spLocks noGrp="1" noChangeArrowheads="1"/>
          </p:cNvSpPr>
          <p:nvPr>
            <p:ph type="title"/>
          </p:nvPr>
        </p:nvSpPr>
        <p:spPr/>
        <p:txBody>
          <a:bodyPr/>
          <a:lstStyle/>
          <a:p>
            <a:r>
              <a:rPr lang="en-US" smtClean="0"/>
              <a:t>TM Today</a:t>
            </a:r>
          </a:p>
        </p:txBody>
      </p:sp>
      <p:sp>
        <p:nvSpPr>
          <p:cNvPr id="242692" name="AutoShape 4"/>
          <p:cNvSpPr>
            <a:spLocks noChangeArrowheads="1"/>
          </p:cNvSpPr>
          <p:nvPr/>
        </p:nvSpPr>
        <p:spPr bwMode="auto">
          <a:xfrm>
            <a:off x="5902325" y="2424113"/>
            <a:ext cx="704850" cy="374650"/>
          </a:xfrm>
          <a:prstGeom prst="wedgeRoundRectCallout">
            <a:avLst>
              <a:gd name="adj1" fmla="val 148875"/>
              <a:gd name="adj2" fmla="val 408898"/>
              <a:gd name="adj3" fmla="val 16667"/>
            </a:avLst>
          </a:prstGeom>
          <a:noFill/>
          <a:ln w="38100" algn="ctr">
            <a:solidFill>
              <a:srgbClr val="FF0000"/>
            </a:solidFill>
            <a:miter lim="800000"/>
            <a:headEnd/>
            <a:tailEnd/>
          </a:ln>
          <a:effectLst/>
        </p:spPr>
        <p:txBody>
          <a:bodyPr/>
          <a:lstStyle/>
          <a:p>
            <a:endParaRPr lang="en-US" sz="2800">
              <a:solidFill>
                <a:srgbClr val="3366FF"/>
              </a:solidFill>
              <a:latin typeface="cmr10" pitchFamily="34" charset="0"/>
            </a:endParaRPr>
          </a:p>
        </p:txBody>
      </p:sp>
      <p:sp>
        <p:nvSpPr>
          <p:cNvPr id="242693" name="Rectangle 5"/>
          <p:cNvSpPr>
            <a:spLocks noChangeArrowheads="1"/>
          </p:cNvSpPr>
          <p:nvPr/>
        </p:nvSpPr>
        <p:spPr bwMode="auto">
          <a:xfrm>
            <a:off x="6847655" y="4219109"/>
            <a:ext cx="1285929" cy="523220"/>
          </a:xfrm>
          <a:prstGeom prst="rect">
            <a:avLst/>
          </a:prstGeom>
          <a:noFill/>
          <a:ln w="38100" algn="ctr">
            <a:noFill/>
            <a:miter lim="800000"/>
            <a:headEnd/>
            <a:tailEnd/>
          </a:ln>
          <a:effectLst/>
        </p:spPr>
        <p:txBody>
          <a:bodyPr wrap="none" anchor="ctr">
            <a:spAutoFit/>
          </a:bodyPr>
          <a:lstStyle/>
          <a:p>
            <a:r>
              <a:rPr lang="en-US" sz="2800" dirty="0" smtClean="0">
                <a:solidFill>
                  <a:srgbClr val="FF0000"/>
                </a:solidFill>
                <a:latin typeface="Arial" pitchFamily="34" charset="0"/>
                <a:cs typeface="Arial" pitchFamily="34" charset="0"/>
              </a:rPr>
              <a:t>93,300</a:t>
            </a:r>
            <a:endParaRPr lang="en-US" sz="2800" dirty="0">
              <a:solidFill>
                <a:srgbClr val="FF0000"/>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2692"/>
                                        </p:tgtEl>
                                        <p:attrNameLst>
                                          <p:attrName>style.visibility</p:attrName>
                                        </p:attrNameLst>
                                      </p:cBhvr>
                                      <p:to>
                                        <p:strVal val="visible"/>
                                      </p:to>
                                    </p:set>
                                    <p:animEffect transition="in" filter="blinds(horizontal)">
                                      <p:cBhvr>
                                        <p:cTn id="7" dur="500"/>
                                        <p:tgtEl>
                                          <p:spTgt spid="2426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2693"/>
                                        </p:tgtEl>
                                        <p:attrNameLst>
                                          <p:attrName>style.visibility</p:attrName>
                                        </p:attrNameLst>
                                      </p:cBhvr>
                                      <p:to>
                                        <p:strVal val="visible"/>
                                      </p:to>
                                    </p:set>
                                    <p:animEffect transition="in" filter="blinds(horizontal)">
                                      <p:cBhvr>
                                        <p:cTn id="10" dur="500"/>
                                        <p:tgtEl>
                                          <p:spTgt spid="24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animBg="1"/>
      <p:bldP spid="24269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p:cNvPicPr>
            <a:picLocks noChangeAspect="1" noChangeArrowheads="1"/>
          </p:cNvPicPr>
          <p:nvPr/>
        </p:nvPicPr>
        <p:blipFill>
          <a:blip r:embed="rId3" cstate="print"/>
          <a:srcRect/>
          <a:stretch>
            <a:fillRect/>
          </a:stretch>
        </p:blipFill>
        <p:spPr bwMode="auto">
          <a:xfrm>
            <a:off x="558800" y="1455738"/>
            <a:ext cx="8027988" cy="4257675"/>
          </a:xfrm>
          <a:prstGeom prst="rect">
            <a:avLst/>
          </a:prstGeom>
          <a:noFill/>
        </p:spPr>
      </p:pic>
      <p:sp>
        <p:nvSpPr>
          <p:cNvPr id="244739" name="AutoShape 3"/>
          <p:cNvSpPr>
            <a:spLocks noChangeArrowheads="1"/>
          </p:cNvSpPr>
          <p:nvPr/>
        </p:nvSpPr>
        <p:spPr bwMode="auto">
          <a:xfrm>
            <a:off x="5703888" y="2124075"/>
            <a:ext cx="809625" cy="374650"/>
          </a:xfrm>
          <a:prstGeom prst="wedgeRoundRectCallout">
            <a:avLst>
              <a:gd name="adj1" fmla="val 153333"/>
              <a:gd name="adj2" fmla="val 338134"/>
              <a:gd name="adj3" fmla="val 16667"/>
            </a:avLst>
          </a:prstGeom>
          <a:noFill/>
          <a:ln w="38100" algn="ctr">
            <a:solidFill>
              <a:srgbClr val="FF0000"/>
            </a:solidFill>
            <a:miter lim="800000"/>
            <a:headEnd/>
            <a:tailEnd/>
          </a:ln>
          <a:effectLst/>
        </p:spPr>
        <p:txBody>
          <a:bodyPr/>
          <a:lstStyle/>
          <a:p>
            <a:endParaRPr lang="en-US" sz="2800">
              <a:solidFill>
                <a:srgbClr val="3366FF"/>
              </a:solidFill>
              <a:latin typeface="cmr10" pitchFamily="34" charset="0"/>
            </a:endParaRPr>
          </a:p>
        </p:txBody>
      </p:sp>
      <p:sp>
        <p:nvSpPr>
          <p:cNvPr id="244740" name="Rectangle 4"/>
          <p:cNvSpPr>
            <a:spLocks noChangeArrowheads="1"/>
          </p:cNvSpPr>
          <p:nvPr/>
        </p:nvSpPr>
        <p:spPr bwMode="auto">
          <a:xfrm>
            <a:off x="7095268" y="3674597"/>
            <a:ext cx="1786066" cy="523220"/>
          </a:xfrm>
          <a:prstGeom prst="rect">
            <a:avLst/>
          </a:prstGeom>
          <a:noFill/>
          <a:ln w="38100" algn="ctr">
            <a:noFill/>
            <a:miter lim="800000"/>
            <a:headEnd/>
            <a:tailEnd/>
          </a:ln>
          <a:effectLst/>
        </p:spPr>
        <p:txBody>
          <a:bodyPr wrap="none" anchor="ctr">
            <a:spAutoFit/>
          </a:bodyPr>
          <a:lstStyle/>
          <a:p>
            <a:r>
              <a:rPr lang="en-US" sz="2800" dirty="0">
                <a:solidFill>
                  <a:srgbClr val="FF0000"/>
                </a:solidFill>
                <a:latin typeface="Arial" pitchFamily="34" charset="0"/>
                <a:cs typeface="Arial" pitchFamily="34" charset="0"/>
              </a:rPr>
              <a:t>2,210,000</a:t>
            </a:r>
          </a:p>
        </p:txBody>
      </p:sp>
      <p:sp>
        <p:nvSpPr>
          <p:cNvPr id="244741" name="Rectangle 5"/>
          <p:cNvSpPr>
            <a:spLocks noGrp="1" noChangeArrowheads="1"/>
          </p:cNvSpPr>
          <p:nvPr>
            <p:ph type="title"/>
          </p:nvPr>
        </p:nvSpPr>
        <p:spPr/>
        <p:txBody>
          <a:bodyPr/>
          <a:lstStyle/>
          <a:p>
            <a:r>
              <a:rPr lang="en-US" smtClean="0"/>
              <a:t>Second Opinion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blinds(horizontal)">
                                      <p:cBhvr>
                                        <p:cTn id="7" dur="500"/>
                                        <p:tgtEl>
                                          <p:spTgt spid="2447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4740"/>
                                        </p:tgtEl>
                                        <p:attrNameLst>
                                          <p:attrName>style.visibility</p:attrName>
                                        </p:attrNameLst>
                                      </p:cBhvr>
                                      <p:to>
                                        <p:strVal val="visible"/>
                                      </p:to>
                                    </p:set>
                                    <p:animEffect transition="in" filter="blinds(horizontal)">
                                      <p:cBhvr>
                                        <p:cTn id="10" dur="500"/>
                                        <p:tgtEl>
                                          <p:spTgt spid="24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animBg="1"/>
      <p:bldP spid="24474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smtClean="0"/>
              <a:t>Hatin’ on TM</a:t>
            </a:r>
          </a:p>
        </p:txBody>
      </p:sp>
      <p:pic>
        <p:nvPicPr>
          <p:cNvPr id="322563"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sp>
        <p:nvSpPr>
          <p:cNvPr id="322564" name="Text Box 4"/>
          <p:cNvSpPr txBox="1">
            <a:spLocks noChangeArrowheads="1"/>
          </p:cNvSpPr>
          <p:nvPr/>
        </p:nvSpPr>
        <p:spPr bwMode="auto">
          <a:xfrm>
            <a:off x="3390900" y="3600450"/>
            <a:ext cx="3281363"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3366FF"/>
                </a:solidFill>
                <a:latin typeface="Gill Sans MT" pitchFamily="34" charset="0"/>
              </a:rPr>
              <a:t>STM is too inefficient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blinds(horizontal)">
                                      <p:cBhvr>
                                        <p:cTn id="7" dur="500"/>
                                        <p:tgtEl>
                                          <p:spTgt spid="32256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22564"/>
                                        </p:tgtEl>
                                        <p:attrNameLst>
                                          <p:attrName>style.visibility</p:attrName>
                                        </p:attrNameLst>
                                      </p:cBhvr>
                                      <p:to>
                                        <p:strVal val="visible"/>
                                      </p:to>
                                    </p:set>
                                    <p:animEffect transition="in" filter="blinds(horizontal)">
                                      <p:cBhvr>
                                        <p:cTn id="11" dur="500"/>
                                        <p:tgtEl>
                                          <p:spTgt spid="3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smtClean="0"/>
              <a:t>Hatin’ on TM</a:t>
            </a:r>
          </a:p>
        </p:txBody>
      </p:sp>
      <p:pic>
        <p:nvPicPr>
          <p:cNvPr id="324611"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pic>
        <p:nvPicPr>
          <p:cNvPr id="324612" name="Picture 4"/>
          <p:cNvPicPr>
            <a:picLocks noChangeAspect="1" noChangeArrowheads="1"/>
          </p:cNvPicPr>
          <p:nvPr/>
        </p:nvPicPr>
        <p:blipFill>
          <a:blip r:embed="rId4" cstate="print"/>
          <a:srcRect/>
          <a:stretch>
            <a:fillRect/>
          </a:stretch>
        </p:blipFill>
        <p:spPr bwMode="auto">
          <a:xfrm rot="1258375">
            <a:off x="1263650" y="2922588"/>
            <a:ext cx="8812213" cy="2846387"/>
          </a:xfrm>
          <a:prstGeom prst="rect">
            <a:avLst/>
          </a:prstGeom>
          <a:noFill/>
        </p:spPr>
      </p:pic>
      <p:sp>
        <p:nvSpPr>
          <p:cNvPr id="324613" name="Text Box 5"/>
          <p:cNvSpPr txBox="1">
            <a:spLocks noChangeArrowheads="1"/>
          </p:cNvSpPr>
          <p:nvPr/>
        </p:nvSpPr>
        <p:spPr bwMode="auto">
          <a:xfrm>
            <a:off x="434975" y="4483100"/>
            <a:ext cx="6737350"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3366FF"/>
                </a:solidFill>
                <a:latin typeface="Gill Sans MT" pitchFamily="34" charset="0"/>
              </a:rPr>
              <a:t>Requires radical change in programming style</a:t>
            </a: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4613"/>
                                        </p:tgtEl>
                                        <p:attrNameLst>
                                          <p:attrName>style.visibility</p:attrName>
                                        </p:attrNameLst>
                                      </p:cBhvr>
                                      <p:to>
                                        <p:strVal val="visible"/>
                                      </p:to>
                                    </p:set>
                                    <p:animEffect transition="in" filter="blinds(horizontal)">
                                      <p:cBhvr>
                                        <p:cTn id="7" dur="500"/>
                                        <p:tgtEl>
                                          <p:spTgt spid="32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smtClean="0"/>
              <a:t>Hatin’ on TM</a:t>
            </a:r>
          </a:p>
        </p:txBody>
      </p:sp>
      <p:pic>
        <p:nvPicPr>
          <p:cNvPr id="326659"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pic>
        <p:nvPicPr>
          <p:cNvPr id="326660" name="Picture 4"/>
          <p:cNvPicPr>
            <a:picLocks noChangeAspect="1" noChangeArrowheads="1"/>
          </p:cNvPicPr>
          <p:nvPr/>
        </p:nvPicPr>
        <p:blipFill>
          <a:blip r:embed="rId4" cstate="print"/>
          <a:srcRect/>
          <a:stretch>
            <a:fillRect/>
          </a:stretch>
        </p:blipFill>
        <p:spPr bwMode="auto">
          <a:xfrm rot="1258375">
            <a:off x="1263650" y="2922588"/>
            <a:ext cx="8812213" cy="2846387"/>
          </a:xfrm>
          <a:prstGeom prst="rect">
            <a:avLst/>
          </a:prstGeom>
          <a:noFill/>
        </p:spPr>
      </p:pic>
      <p:pic>
        <p:nvPicPr>
          <p:cNvPr id="326661" name="Picture 5"/>
          <p:cNvPicPr>
            <a:picLocks noChangeAspect="1" noChangeArrowheads="1"/>
          </p:cNvPicPr>
          <p:nvPr/>
        </p:nvPicPr>
        <p:blipFill>
          <a:blip r:embed="rId5" cstate="print"/>
          <a:srcRect/>
          <a:stretch>
            <a:fillRect/>
          </a:stretch>
        </p:blipFill>
        <p:spPr bwMode="auto">
          <a:xfrm rot="-1154468">
            <a:off x="0" y="1512888"/>
            <a:ext cx="12120563" cy="2840037"/>
          </a:xfrm>
          <a:prstGeom prst="rect">
            <a:avLst/>
          </a:prstGeom>
          <a:noFill/>
        </p:spPr>
      </p:pic>
      <p:sp>
        <p:nvSpPr>
          <p:cNvPr id="326662" name="Text Box 6"/>
          <p:cNvSpPr txBox="1">
            <a:spLocks noChangeArrowheads="1"/>
          </p:cNvSpPr>
          <p:nvPr/>
        </p:nvSpPr>
        <p:spPr bwMode="auto">
          <a:xfrm>
            <a:off x="569913" y="3783013"/>
            <a:ext cx="8007350"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3366FF"/>
                </a:solidFill>
                <a:latin typeface="Gill Sans MT" pitchFamily="34" charset="0"/>
              </a:rPr>
              <a:t>Erlang-style shared nothing only true path to salvation</a:t>
            </a: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6662"/>
                                        </p:tgtEl>
                                        <p:attrNameLst>
                                          <p:attrName>style.visibility</p:attrName>
                                        </p:attrNameLst>
                                      </p:cBhvr>
                                      <p:to>
                                        <p:strVal val="visible"/>
                                      </p:to>
                                    </p:set>
                                    <p:animEffect transition="in" filter="blinds(horizontal)">
                                      <p:cBhvr>
                                        <p:cTn id="7" dur="500"/>
                                        <p:tgtEl>
                                          <p:spTgt spid="326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smtClean="0"/>
              <a:t>Hatin’ on TM</a:t>
            </a:r>
          </a:p>
        </p:txBody>
      </p:sp>
      <p:pic>
        <p:nvPicPr>
          <p:cNvPr id="328707"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pic>
        <p:nvPicPr>
          <p:cNvPr id="328708" name="Picture 4"/>
          <p:cNvPicPr>
            <a:picLocks noChangeAspect="1" noChangeArrowheads="1"/>
          </p:cNvPicPr>
          <p:nvPr/>
        </p:nvPicPr>
        <p:blipFill>
          <a:blip r:embed="rId4" cstate="print"/>
          <a:srcRect/>
          <a:stretch>
            <a:fillRect/>
          </a:stretch>
        </p:blipFill>
        <p:spPr bwMode="auto">
          <a:xfrm rot="1258375">
            <a:off x="1263650" y="2922588"/>
            <a:ext cx="8812213" cy="2846387"/>
          </a:xfrm>
          <a:prstGeom prst="rect">
            <a:avLst/>
          </a:prstGeom>
          <a:noFill/>
        </p:spPr>
      </p:pic>
      <p:pic>
        <p:nvPicPr>
          <p:cNvPr id="328709" name="Picture 5"/>
          <p:cNvPicPr>
            <a:picLocks noChangeAspect="1" noChangeArrowheads="1"/>
          </p:cNvPicPr>
          <p:nvPr/>
        </p:nvPicPr>
        <p:blipFill>
          <a:blip r:embed="rId5" cstate="print"/>
          <a:srcRect/>
          <a:stretch>
            <a:fillRect/>
          </a:stretch>
        </p:blipFill>
        <p:spPr bwMode="auto">
          <a:xfrm rot="-1154468">
            <a:off x="0" y="1512888"/>
            <a:ext cx="12120563" cy="2840037"/>
          </a:xfrm>
          <a:prstGeom prst="rect">
            <a:avLst/>
          </a:prstGeom>
          <a:noFill/>
        </p:spPr>
      </p:pic>
      <p:pic>
        <p:nvPicPr>
          <p:cNvPr id="328710" name="Picture 6"/>
          <p:cNvPicPr>
            <a:picLocks noChangeAspect="1" noChangeArrowheads="1"/>
          </p:cNvPicPr>
          <p:nvPr/>
        </p:nvPicPr>
        <p:blipFill>
          <a:blip r:embed="rId6" cstate="print"/>
          <a:srcRect/>
          <a:stretch>
            <a:fillRect/>
          </a:stretch>
        </p:blipFill>
        <p:spPr bwMode="auto">
          <a:xfrm rot="724849">
            <a:off x="1031875" y="1638300"/>
            <a:ext cx="7600950" cy="3643313"/>
          </a:xfrm>
          <a:prstGeom prst="rect">
            <a:avLst/>
          </a:prstGeom>
          <a:noFill/>
        </p:spPr>
      </p:pic>
      <p:sp>
        <p:nvSpPr>
          <p:cNvPr id="328711" name="Text Box 7"/>
          <p:cNvSpPr txBox="1">
            <a:spLocks noChangeArrowheads="1"/>
          </p:cNvSpPr>
          <p:nvPr/>
        </p:nvSpPr>
        <p:spPr bwMode="auto">
          <a:xfrm>
            <a:off x="969963" y="4826000"/>
            <a:ext cx="71215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3366FF"/>
                </a:solidFill>
                <a:latin typeface="Gill Sans MT" pitchFamily="34" charset="0"/>
              </a:rPr>
              <a:t>There is nothing wrong with what we do today.</a:t>
            </a: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8711"/>
                                        </p:tgtEl>
                                        <p:attrNameLst>
                                          <p:attrName>style.visibility</p:attrName>
                                        </p:attrNameLst>
                                      </p:cBhvr>
                                      <p:to>
                                        <p:strVal val="visible"/>
                                      </p:to>
                                    </p:set>
                                    <p:animEffect transition="in" filter="blinds(horizontal)">
                                      <p:cBhvr>
                                        <p:cTn id="7" dur="500"/>
                                        <p:tgtEl>
                                          <p:spTgt spid="32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smtClean="0"/>
              <a:t>Gartner Hype Cycle</a:t>
            </a:r>
          </a:p>
        </p:txBody>
      </p:sp>
      <p:pic>
        <p:nvPicPr>
          <p:cNvPr id="330755" name="Picture 3" descr="400px-Gartner_Hype_Cycle"/>
          <p:cNvPicPr>
            <a:picLocks noChangeAspect="1" noChangeArrowheads="1"/>
          </p:cNvPicPr>
          <p:nvPr/>
        </p:nvPicPr>
        <p:blipFill>
          <a:blip r:embed="rId3" cstate="print"/>
          <a:srcRect/>
          <a:stretch>
            <a:fillRect/>
          </a:stretch>
        </p:blipFill>
        <p:spPr bwMode="auto">
          <a:xfrm>
            <a:off x="1527175" y="1951038"/>
            <a:ext cx="5632450" cy="3660775"/>
          </a:xfrm>
          <a:prstGeom prst="rect">
            <a:avLst/>
          </a:prstGeom>
          <a:noFill/>
        </p:spPr>
      </p:pic>
      <p:sp>
        <p:nvSpPr>
          <p:cNvPr id="330756" name="Text Box 4"/>
          <p:cNvSpPr txBox="1">
            <a:spLocks noChangeArrowheads="1"/>
          </p:cNvSpPr>
          <p:nvPr/>
        </p:nvSpPr>
        <p:spPr bwMode="auto">
          <a:xfrm>
            <a:off x="6375400" y="4630738"/>
            <a:ext cx="1978025" cy="336550"/>
          </a:xfrm>
          <a:prstGeom prst="rect">
            <a:avLst/>
          </a:prstGeom>
          <a:noFill/>
          <a:ln w="38100" algn="ctr">
            <a:noFill/>
            <a:miter lim="800000"/>
            <a:headEnd/>
            <a:tailEnd/>
          </a:ln>
          <a:effectLst/>
        </p:spPr>
        <p:txBody>
          <a:bodyPr wrap="none">
            <a:spAutoFit/>
          </a:bodyPr>
          <a:lstStyle/>
          <a:p>
            <a:r>
              <a:rPr lang="en-US" sz="1600">
                <a:solidFill>
                  <a:srgbClr val="3366FF"/>
                </a:solidFill>
                <a:latin typeface="Gill Sans MT" pitchFamily="34" charset="0"/>
              </a:rPr>
              <a:t>Hat tip: Jeremy Kemp</a:t>
            </a: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1683" name="Rectangle 6"/>
          <p:cNvSpPr>
            <a:spLocks noGrp="1" noChangeArrowheads="1"/>
          </p:cNvSpPr>
          <p:nvPr>
            <p:ph type="sldNum" sz="quarter" idx="10"/>
          </p:nvPr>
        </p:nvSpPr>
        <p:spPr>
          <a:noFill/>
        </p:spPr>
        <p:txBody>
          <a:bodyPr/>
          <a:lstStyle/>
          <a:p>
            <a:fld id="{3FE95038-9997-4C38-80E6-418A869D180C}" type="slidenum">
              <a:rPr lang="x-none" smtClean="0">
                <a:cs typeface="Arial" pitchFamily="34" charset="0"/>
              </a:rPr>
              <a:pPr/>
              <a:t>128</a:t>
            </a:fld>
            <a:endParaRPr lang="en-US" smtClean="0">
              <a:cs typeface="Arial" pitchFamily="34" charset="0"/>
            </a:endParaRPr>
          </a:p>
        </p:txBody>
      </p:sp>
      <p:sp>
        <p:nvSpPr>
          <p:cNvPr id="71684" name="Rectangle 2"/>
          <p:cNvSpPr>
            <a:spLocks noGrp="1" noChangeArrowheads="1"/>
          </p:cNvSpPr>
          <p:nvPr>
            <p:ph type="body" idx="1"/>
          </p:nvPr>
        </p:nvSpPr>
        <p:spPr>
          <a:xfrm>
            <a:off x="685800" y="1981200"/>
            <a:ext cx="6154738" cy="4114800"/>
          </a:xfrm>
        </p:spPr>
        <p:txBody>
          <a:bodyPr/>
          <a:lstStyle/>
          <a:p>
            <a:r>
              <a:rPr lang="en-US" smtClean="0"/>
              <a:t>Multicore forces us to rethink almost everything</a:t>
            </a:r>
          </a:p>
        </p:txBody>
      </p:sp>
      <p:pic>
        <p:nvPicPr>
          <p:cNvPr id="71685"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1686" name="Rectangle 4"/>
          <p:cNvSpPr>
            <a:spLocks noGrp="1" noChangeArrowheads="1"/>
          </p:cNvSpPr>
          <p:nvPr>
            <p:ph type="title"/>
          </p:nvPr>
        </p:nvSpPr>
        <p:spPr>
          <a:noFill/>
        </p:spPr>
        <p:txBody>
          <a:bodyPr/>
          <a:lstStyle/>
          <a:p>
            <a:r>
              <a:rPr lang="en-US" smtClean="0"/>
              <a:t>I, for one, Welcome our new Multicore Overlords …</a:t>
            </a:r>
            <a:endParaRPr lang="en-GB" smtClean="0"/>
          </a:p>
        </p:txBody>
      </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2707" name="Rectangle 6"/>
          <p:cNvSpPr>
            <a:spLocks noGrp="1" noChangeArrowheads="1"/>
          </p:cNvSpPr>
          <p:nvPr>
            <p:ph type="sldNum" sz="quarter" idx="10"/>
          </p:nvPr>
        </p:nvSpPr>
        <p:spPr>
          <a:noFill/>
        </p:spPr>
        <p:txBody>
          <a:bodyPr/>
          <a:lstStyle/>
          <a:p>
            <a:fld id="{0A557DD3-44DC-420F-B31A-A3905D92540B}" type="slidenum">
              <a:rPr lang="x-none" smtClean="0">
                <a:cs typeface="Arial" pitchFamily="34" charset="0"/>
              </a:rPr>
              <a:pPr/>
              <a:t>129</a:t>
            </a:fld>
            <a:endParaRPr lang="en-US" smtClean="0">
              <a:cs typeface="Arial" pitchFamily="34" charset="0"/>
            </a:endParaRPr>
          </a:p>
        </p:txBody>
      </p:sp>
      <p:sp>
        <p:nvSpPr>
          <p:cNvPr id="72708" name="Rectangle 2"/>
          <p:cNvSpPr>
            <a:spLocks noGrp="1" noChangeArrowheads="1"/>
          </p:cNvSpPr>
          <p:nvPr>
            <p:ph type="body" idx="1"/>
          </p:nvPr>
        </p:nvSpPr>
        <p:spPr>
          <a:xfrm>
            <a:off x="685800" y="1981200"/>
            <a:ext cx="6154738" cy="4114800"/>
          </a:xfrm>
        </p:spPr>
        <p:txBody>
          <a:bodyPr/>
          <a:lstStyle/>
          <a:p>
            <a:r>
              <a:rPr lang="en-US" smtClean="0">
                <a:solidFill>
                  <a:schemeClr val="folHlink"/>
                </a:solidFill>
              </a:rPr>
              <a:t>Multicore forces us to rethink almost everything</a:t>
            </a:r>
          </a:p>
          <a:p>
            <a:r>
              <a:rPr lang="en-US" smtClean="0"/>
              <a:t>Standard approaches too complex</a:t>
            </a:r>
          </a:p>
          <a:p>
            <a:endParaRPr lang="en-US" smtClean="0"/>
          </a:p>
        </p:txBody>
      </p:sp>
      <p:pic>
        <p:nvPicPr>
          <p:cNvPr id="72709"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2710" name="Rectangle 4"/>
          <p:cNvSpPr>
            <a:spLocks noGrp="1" noChangeArrowheads="1"/>
          </p:cNvSpPr>
          <p:nvPr>
            <p:ph type="title"/>
          </p:nvPr>
        </p:nvSpPr>
        <p:spPr>
          <a:noFill/>
        </p:spPr>
        <p:txBody>
          <a:bodyPr/>
          <a:lstStyle/>
          <a:p>
            <a:r>
              <a:rPr lang="en-US" smtClean="0"/>
              <a:t>I, for one, Welcome our new Multicore Overlords …</a:t>
            </a:r>
            <a:endParaRPr lang="en-GB" smtClean="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DFC2D3-215A-40CB-A7D7-20F5CA530112}" type="slidenum">
              <a:rPr lang="x-none" sz="1400">
                <a:solidFill>
                  <a:schemeClr val="tx1"/>
                </a:solidFill>
                <a:latin typeface="Arial" pitchFamily="34" charset="0"/>
                <a:cs typeface="Arial" pitchFamily="34" charset="0"/>
              </a:rPr>
              <a:pPr algn="r"/>
              <a:t>13</a:t>
            </a:fld>
            <a:endParaRPr lang="en-US" sz="1400" dirty="0">
              <a:solidFill>
                <a:schemeClr val="tx1"/>
              </a:solidFill>
              <a:latin typeface="Arial" pitchFamily="34" charset="0"/>
              <a:cs typeface="Arial" pitchFamily="34" charset="0"/>
            </a:endParaRPr>
          </a:p>
        </p:txBody>
      </p:sp>
      <p:sp>
        <p:nvSpPr>
          <p:cNvPr id="199684" name="Freeform 2"/>
          <p:cNvSpPr>
            <a:spLocks/>
          </p:cNvSpPr>
          <p:nvPr/>
        </p:nvSpPr>
        <p:spPr bwMode="auto">
          <a:xfrm flipH="1">
            <a:off x="2911475" y="485775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85" name="Rectangle 3"/>
          <p:cNvSpPr>
            <a:spLocks noGrp="1" noChangeArrowheads="1"/>
          </p:cNvSpPr>
          <p:nvPr>
            <p:ph type="title" idx="4294967295"/>
          </p:nvPr>
        </p:nvSpPr>
        <p:spPr>
          <a:noFill/>
        </p:spPr>
        <p:txBody>
          <a:bodyPr/>
          <a:lstStyle/>
          <a:p>
            <a:r>
              <a:rPr lang="en-US" smtClean="0"/>
              <a:t>Monitor Wait and Signal</a:t>
            </a:r>
          </a:p>
        </p:txBody>
      </p:sp>
      <p:sp>
        <p:nvSpPr>
          <p:cNvPr id="199686" name="Freeform 4"/>
          <p:cNvSpPr>
            <a:spLocks/>
          </p:cNvSpPr>
          <p:nvPr/>
        </p:nvSpPr>
        <p:spPr bwMode="auto">
          <a:xfrm flipH="1">
            <a:off x="2362200" y="52578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87" name="Freeform 5"/>
          <p:cNvSpPr>
            <a:spLocks/>
          </p:cNvSpPr>
          <p:nvPr/>
        </p:nvSpPr>
        <p:spPr bwMode="auto">
          <a:xfrm flipH="1">
            <a:off x="2692400" y="50292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88" name="Freeform 6"/>
          <p:cNvSpPr>
            <a:spLocks/>
          </p:cNvSpPr>
          <p:nvPr/>
        </p:nvSpPr>
        <p:spPr bwMode="auto">
          <a:xfrm flipH="1">
            <a:off x="2438400" y="4876800"/>
            <a:ext cx="1252538" cy="849313"/>
          </a:xfrm>
          <a:custGeom>
            <a:avLst/>
            <a:gdLst>
              <a:gd name="T0" fmla="*/ 2147483647 w 789"/>
              <a:gd name="T1" fmla="*/ 0 h 535"/>
              <a:gd name="T2" fmla="*/ 2147483647 w 789"/>
              <a:gd name="T3" fmla="*/ 2147483647 h 535"/>
              <a:gd name="T4" fmla="*/ 2147483647 w 789"/>
              <a:gd name="T5" fmla="*/ 2147483647 h 535"/>
              <a:gd name="T6" fmla="*/ 0 w 789"/>
              <a:gd name="T7" fmla="*/ 2147483647 h 535"/>
              <a:gd name="T8" fmla="*/ 2147483647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99689" name="Freeform 7"/>
          <p:cNvSpPr>
            <a:spLocks/>
          </p:cNvSpPr>
          <p:nvPr/>
        </p:nvSpPr>
        <p:spPr bwMode="auto">
          <a:xfrm flipH="1">
            <a:off x="2895600" y="5029200"/>
            <a:ext cx="779463" cy="900113"/>
          </a:xfrm>
          <a:custGeom>
            <a:avLst/>
            <a:gdLst>
              <a:gd name="T0" fmla="*/ 2147483647 w 491"/>
              <a:gd name="T1" fmla="*/ 0 h 567"/>
              <a:gd name="T2" fmla="*/ 2147483647 w 491"/>
              <a:gd name="T3" fmla="*/ 2147483647 h 567"/>
              <a:gd name="T4" fmla="*/ 2147483647 w 491"/>
              <a:gd name="T5" fmla="*/ 2147483647 h 567"/>
              <a:gd name="T6" fmla="*/ 0 w 491"/>
              <a:gd name="T7" fmla="*/ 2147483647 h 567"/>
              <a:gd name="T8" fmla="*/ 2147483647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99690" name="Freeform 8"/>
          <p:cNvSpPr>
            <a:spLocks/>
          </p:cNvSpPr>
          <p:nvPr/>
        </p:nvSpPr>
        <p:spPr bwMode="auto">
          <a:xfrm flipH="1">
            <a:off x="2438400" y="5410200"/>
            <a:ext cx="482600" cy="519113"/>
          </a:xfrm>
          <a:custGeom>
            <a:avLst/>
            <a:gdLst>
              <a:gd name="T0" fmla="*/ 2147483647 w 304"/>
              <a:gd name="T1" fmla="*/ 0 h 327"/>
              <a:gd name="T2" fmla="*/ 2147483647 w 304"/>
              <a:gd name="T3" fmla="*/ 2147483647 h 327"/>
              <a:gd name="T4" fmla="*/ 0 w 304"/>
              <a:gd name="T5" fmla="*/ 2147483647 h 327"/>
              <a:gd name="T6" fmla="*/ 2147483647 w 304"/>
              <a:gd name="T7" fmla="*/ 2147483647 h 327"/>
              <a:gd name="T8" fmla="*/ 2147483647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99691" name="Freeform 9"/>
          <p:cNvSpPr>
            <a:spLocks/>
          </p:cNvSpPr>
          <p:nvPr/>
        </p:nvSpPr>
        <p:spPr bwMode="auto">
          <a:xfrm flipH="1">
            <a:off x="2895600" y="5638800"/>
            <a:ext cx="381000" cy="5334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92" name="Freeform 10"/>
          <p:cNvSpPr>
            <a:spLocks/>
          </p:cNvSpPr>
          <p:nvPr/>
        </p:nvSpPr>
        <p:spPr bwMode="auto">
          <a:xfrm flipH="1">
            <a:off x="3200400" y="5410200"/>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93" name="Freeform 11"/>
          <p:cNvSpPr>
            <a:spLocks/>
          </p:cNvSpPr>
          <p:nvPr/>
        </p:nvSpPr>
        <p:spPr bwMode="auto">
          <a:xfrm>
            <a:off x="3465513" y="3089275"/>
            <a:ext cx="2655887" cy="707886"/>
          </a:xfrm>
          <a:custGeom>
            <a:avLst/>
            <a:gdLst>
              <a:gd name="T0" fmla="*/ 0 w 1673"/>
              <a:gd name="T1" fmla="*/ 2147483647 h 740"/>
              <a:gd name="T2" fmla="*/ 2147483647 w 1673"/>
              <a:gd name="T3" fmla="*/ 2147483647 h 740"/>
              <a:gd name="T4" fmla="*/ 2147483647 w 1673"/>
              <a:gd name="T5" fmla="*/ 2147483647 h 740"/>
              <a:gd name="T6" fmla="*/ 2147483647 w 1673"/>
              <a:gd name="T7" fmla="*/ 0 h 740"/>
              <a:gd name="T8" fmla="*/ 0 w 1673"/>
              <a:gd name="T9" fmla="*/ 2147483647 h 740"/>
              <a:gd name="T10" fmla="*/ 0 60000 65536"/>
              <a:gd name="T11" fmla="*/ 0 60000 65536"/>
              <a:gd name="T12" fmla="*/ 0 60000 65536"/>
              <a:gd name="T13" fmla="*/ 0 60000 65536"/>
              <a:gd name="T14" fmla="*/ 0 60000 65536"/>
              <a:gd name="T15" fmla="*/ 0 w 1673"/>
              <a:gd name="T16" fmla="*/ 0 h 740"/>
              <a:gd name="T17" fmla="*/ 1673 w 1673"/>
              <a:gd name="T18" fmla="*/ 740 h 740"/>
            </a:gdLst>
            <a:ahLst/>
            <a:cxnLst>
              <a:cxn ang="T10">
                <a:pos x="T0" y="T1"/>
              </a:cxn>
              <a:cxn ang="T11">
                <a:pos x="T2" y="T3"/>
              </a:cxn>
              <a:cxn ang="T12">
                <a:pos x="T4" y="T5"/>
              </a:cxn>
              <a:cxn ang="T13">
                <a:pos x="T6" y="T7"/>
              </a:cxn>
              <a:cxn ang="T14">
                <a:pos x="T8" y="T9"/>
              </a:cxn>
            </a:cxnLst>
            <a:rect l="T15" t="T16" r="T17" b="T18"/>
            <a:pathLst>
              <a:path w="1673" h="740">
                <a:moveTo>
                  <a:pt x="0" y="249"/>
                </a:moveTo>
                <a:lnTo>
                  <a:pt x="1425" y="740"/>
                </a:lnTo>
                <a:lnTo>
                  <a:pt x="1673" y="267"/>
                </a:lnTo>
                <a:lnTo>
                  <a:pt x="612" y="0"/>
                </a:lnTo>
                <a:lnTo>
                  <a:pt x="0" y="249"/>
                </a:lnTo>
                <a:close/>
              </a:path>
            </a:pathLst>
          </a:custGeom>
          <a:noFill/>
          <a:ln w="38100">
            <a:solidFill>
              <a:schemeClr val="tx1"/>
            </a:solidFill>
            <a:round/>
            <a:headEnd/>
            <a:tailEnd/>
          </a:ln>
        </p:spPr>
        <p:txBody>
          <a:bodyPr>
            <a:spAutoFit/>
          </a:bodyPr>
          <a:lstStyle/>
          <a:p>
            <a:endParaRPr lang="en-US" dirty="0">
              <a:latin typeface="Arial" pitchFamily="34" charset="0"/>
            </a:endParaRPr>
          </a:p>
        </p:txBody>
      </p:sp>
      <p:sp>
        <p:nvSpPr>
          <p:cNvPr id="199694" name="Line 12"/>
          <p:cNvSpPr>
            <a:spLocks noChangeShapeType="1"/>
          </p:cNvSpPr>
          <p:nvPr/>
        </p:nvSpPr>
        <p:spPr bwMode="auto">
          <a:xfrm flipV="1">
            <a:off x="4514850" y="3195637"/>
            <a:ext cx="450850" cy="376237"/>
          </a:xfrm>
          <a:prstGeom prst="line">
            <a:avLst/>
          </a:prstGeom>
          <a:noFill/>
          <a:ln w="38100">
            <a:solidFill>
              <a:schemeClr val="tx1"/>
            </a:solidFill>
            <a:round/>
            <a:headEnd/>
            <a:tailEnd/>
          </a:ln>
        </p:spPr>
        <p:txBody>
          <a:bodyPr wrap="square">
            <a:spAutoFit/>
          </a:bodyPr>
          <a:lstStyle/>
          <a:p>
            <a:endParaRPr lang="en-US" dirty="0">
              <a:latin typeface="Arial" pitchFamily="34" charset="0"/>
            </a:endParaRPr>
          </a:p>
        </p:txBody>
      </p:sp>
      <p:sp>
        <p:nvSpPr>
          <p:cNvPr id="199695" name="Line 13"/>
          <p:cNvSpPr>
            <a:spLocks noChangeShapeType="1"/>
          </p:cNvSpPr>
          <p:nvPr/>
        </p:nvSpPr>
        <p:spPr bwMode="auto">
          <a:xfrm flipV="1">
            <a:off x="5200649" y="3306763"/>
            <a:ext cx="347663" cy="393700"/>
          </a:xfrm>
          <a:prstGeom prst="line">
            <a:avLst/>
          </a:prstGeom>
          <a:noFill/>
          <a:ln w="38100">
            <a:solidFill>
              <a:schemeClr val="tx1"/>
            </a:solidFill>
            <a:round/>
            <a:headEnd/>
            <a:tailEnd/>
          </a:ln>
        </p:spPr>
        <p:txBody>
          <a:bodyPr wrap="square">
            <a:spAutoFit/>
          </a:bodyPr>
          <a:lstStyle/>
          <a:p>
            <a:endParaRPr lang="en-US" dirty="0">
              <a:latin typeface="Arial" pitchFamily="34" charset="0"/>
            </a:endParaRPr>
          </a:p>
        </p:txBody>
      </p:sp>
      <p:sp>
        <p:nvSpPr>
          <p:cNvPr id="743438" name="AutoShape 14"/>
          <p:cNvSpPr>
            <a:spLocks noChangeArrowheads="1"/>
          </p:cNvSpPr>
          <p:nvPr/>
        </p:nvSpPr>
        <p:spPr bwMode="auto">
          <a:xfrm>
            <a:off x="2020888" y="3455988"/>
            <a:ext cx="1193800" cy="895350"/>
          </a:xfrm>
          <a:prstGeom prst="cloudCallout">
            <a:avLst>
              <a:gd name="adj1" fmla="val 23139"/>
              <a:gd name="adj2" fmla="val 89361"/>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zzz</a:t>
            </a:r>
          </a:p>
        </p:txBody>
      </p:sp>
      <p:sp>
        <p:nvSpPr>
          <p:cNvPr id="743440" name="Text Box 16"/>
          <p:cNvSpPr txBox="1">
            <a:spLocks noChangeArrowheads="1"/>
          </p:cNvSpPr>
          <p:nvPr/>
        </p:nvSpPr>
        <p:spPr bwMode="auto">
          <a:xfrm>
            <a:off x="6424613" y="2819400"/>
            <a:ext cx="1374775" cy="579438"/>
          </a:xfrm>
          <a:prstGeom prst="rect">
            <a:avLst/>
          </a:prstGeom>
          <a:noFill/>
          <a:ln w="57150" algn="ctr">
            <a:noFill/>
            <a:miter lim="800000"/>
            <a:headEnd/>
            <a:tailEnd/>
          </a:ln>
        </p:spPr>
        <p:txBody>
          <a:bodyPr wrap="none">
            <a:spAutoFit/>
          </a:bodyPr>
          <a:lstStyle/>
          <a:p>
            <a:r>
              <a:rPr lang="en-US" sz="3200">
                <a:solidFill>
                  <a:srgbClr val="0000FF"/>
                </a:solidFill>
                <a:latin typeface="Arial" pitchFamily="34" charset="0"/>
                <a:cs typeface="Arial" pitchFamily="34" charset="0"/>
              </a:rPr>
              <a:t>Empty</a:t>
            </a:r>
          </a:p>
        </p:txBody>
      </p:sp>
      <p:sp>
        <p:nvSpPr>
          <p:cNvPr id="199699" name="Freeform 17"/>
          <p:cNvSpPr>
            <a:spLocks/>
          </p:cNvSpPr>
          <p:nvPr/>
        </p:nvSpPr>
        <p:spPr bwMode="auto">
          <a:xfrm flipH="1">
            <a:off x="3440113" y="5186363"/>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grpSp>
        <p:nvGrpSpPr>
          <p:cNvPr id="2" name="Group 22"/>
          <p:cNvGrpSpPr>
            <a:grpSpLocks/>
          </p:cNvGrpSpPr>
          <p:nvPr/>
        </p:nvGrpSpPr>
        <p:grpSpPr bwMode="auto">
          <a:xfrm>
            <a:off x="3965575" y="2946400"/>
            <a:ext cx="509588" cy="509588"/>
            <a:chOff x="2498" y="1856"/>
            <a:chExt cx="321" cy="321"/>
          </a:xfrm>
        </p:grpSpPr>
        <p:sp>
          <p:nvSpPr>
            <p:cNvPr id="199701" name="Oval 18"/>
            <p:cNvSpPr>
              <a:spLocks noChangeArrowheads="1"/>
            </p:cNvSpPr>
            <p:nvPr/>
          </p:nvSpPr>
          <p:spPr bwMode="auto">
            <a:xfrm>
              <a:off x="2498" y="1856"/>
              <a:ext cx="321" cy="321"/>
            </a:xfrm>
            <a:prstGeom prst="ellipse">
              <a:avLst/>
            </a:prstGeom>
            <a:solidFill>
              <a:srgbClr val="0000FF"/>
            </a:solidFill>
            <a:ln w="38100" algn="ctr">
              <a:solidFill>
                <a:schemeClr val="tx1"/>
              </a:solidFill>
              <a:round/>
              <a:headEnd/>
              <a:tailEnd/>
            </a:ln>
          </p:spPr>
          <p:txBody>
            <a:bodyPr wrap="none" anchor="ctr"/>
            <a:lstStyle/>
            <a:p>
              <a:endParaRPr lang="en-US" dirty="0">
                <a:latin typeface="Arial" pitchFamily="34" charset="0"/>
              </a:endParaRPr>
            </a:p>
          </p:txBody>
        </p:sp>
        <p:sp>
          <p:nvSpPr>
            <p:cNvPr id="199702" name="Oval 19"/>
            <p:cNvSpPr>
              <a:spLocks noChangeArrowheads="1"/>
            </p:cNvSpPr>
            <p:nvPr/>
          </p:nvSpPr>
          <p:spPr bwMode="auto">
            <a:xfrm>
              <a:off x="2691" y="1941"/>
              <a:ext cx="56" cy="87"/>
            </a:xfrm>
            <a:prstGeom prst="ellipse">
              <a:avLst/>
            </a:prstGeom>
            <a:solidFill>
              <a:schemeClr val="bg1"/>
            </a:solidFill>
            <a:ln w="38100" algn="ctr">
              <a:noFill/>
              <a:round/>
              <a:headEnd/>
              <a:tailEnd/>
            </a:ln>
          </p:spPr>
          <p:txBody>
            <a:bodyPr wrap="none" anchor="ctr"/>
            <a:lstStyle/>
            <a:p>
              <a:endParaRPr lang="en-US" dirty="0">
                <a:latin typeface="Arial" pitchFamily="34" charset="0"/>
              </a:endParaRPr>
            </a:p>
          </p:txBody>
        </p:sp>
      </p:grpSp>
      <p:sp>
        <p:nvSpPr>
          <p:cNvPr id="199703" name="Text Box 21"/>
          <p:cNvSpPr txBox="1">
            <a:spLocks noChangeArrowheads="1"/>
          </p:cNvSpPr>
          <p:nvPr/>
        </p:nvSpPr>
        <p:spPr bwMode="auto">
          <a:xfrm>
            <a:off x="6488894" y="3511550"/>
            <a:ext cx="1223988" cy="584775"/>
          </a:xfrm>
          <a:prstGeom prst="rect">
            <a:avLst/>
          </a:prstGeom>
          <a:noFill/>
          <a:ln w="57150" algn="ctr">
            <a:noFill/>
            <a:miter lim="800000"/>
            <a:headEnd/>
            <a:tailEnd/>
          </a:ln>
        </p:spPr>
        <p:txBody>
          <a:bodyPr wrap="none">
            <a:spAutoFit/>
          </a:bodyPr>
          <a:lstStyle/>
          <a:p>
            <a:r>
              <a:rPr lang="en-US" sz="3200">
                <a:solidFill>
                  <a:srgbClr val="0000FF"/>
                </a:solidFill>
                <a:latin typeface="Arial" pitchFamily="34" charset="0"/>
                <a:cs typeface="Arial" pitchFamily="34" charset="0"/>
              </a:rPr>
              <a:t>buffer</a:t>
            </a:r>
          </a:p>
        </p:txBody>
      </p:sp>
      <p:sp>
        <p:nvSpPr>
          <p:cNvPr id="743447" name="AutoShape 23"/>
          <p:cNvSpPr>
            <a:spLocks noChangeArrowheads="1"/>
          </p:cNvSpPr>
          <p:nvPr/>
        </p:nvSpPr>
        <p:spPr bwMode="auto">
          <a:xfrm>
            <a:off x="1912938" y="3608388"/>
            <a:ext cx="1454150" cy="895350"/>
          </a:xfrm>
          <a:prstGeom prst="cloudCallout">
            <a:avLst>
              <a:gd name="adj1" fmla="val 27949"/>
              <a:gd name="adj2" fmla="val 89361"/>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Yes!</a:t>
            </a:r>
          </a:p>
        </p:txBody>
      </p:sp>
      <p:sp>
        <p:nvSpPr>
          <p:cNvPr id="199705"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199706" name="Text Box 26"/>
          <p:cNvSpPr txBox="1">
            <a:spLocks noChangeArrowheads="1"/>
          </p:cNvSpPr>
          <p:nvPr/>
        </p:nvSpPr>
        <p:spPr bwMode="auto">
          <a:xfrm>
            <a:off x="4089400" y="47577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If buffer is empty,</a:t>
            </a:r>
          </a:p>
          <a:p>
            <a:r>
              <a:rPr lang="en-US" sz="2800" dirty="0">
                <a:solidFill>
                  <a:srgbClr val="0000FF"/>
                </a:solidFill>
                <a:latin typeface="Arial" pitchFamily="34" charset="0"/>
                <a:cs typeface="Arial" pitchFamily="34" charset="0"/>
              </a:rPr>
              <a:t>  wait for item to show up</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743438"/>
                                        </p:tgtEl>
                                        <p:attrNameLst>
                                          <p:attrName>style.visibility</p:attrName>
                                        </p:attrNameLst>
                                      </p:cBhvr>
                                      <p:to>
                                        <p:strVal val="visible"/>
                                      </p:to>
                                    </p:set>
                                    <p:animEffect transition="in" filter="blinds(horizontal)">
                                      <p:cBhvr>
                                        <p:cTn id="7" dur="500"/>
                                        <p:tgtEl>
                                          <p:spTgt spid="7434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43440"/>
                                        </p:tgtEl>
                                      </p:cBhvr>
                                    </p:animEffect>
                                    <p:set>
                                      <p:cBhvr>
                                        <p:cTn id="12" dur="1" fill="hold">
                                          <p:stCondLst>
                                            <p:cond delay="499"/>
                                          </p:stCondLst>
                                        </p:cTn>
                                        <p:tgtEl>
                                          <p:spTgt spid="743440"/>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743438"/>
                                        </p:tgtEl>
                                      </p:cBhvr>
                                    </p:animEffect>
                                    <p:set>
                                      <p:cBhvr>
                                        <p:cTn id="21" dur="1" fill="hold">
                                          <p:stCondLst>
                                            <p:cond delay="499"/>
                                          </p:stCondLst>
                                        </p:cTn>
                                        <p:tgtEl>
                                          <p:spTgt spid="743438"/>
                                        </p:tgtEl>
                                        <p:attrNameLst>
                                          <p:attrName>style.visibility</p:attrName>
                                        </p:attrNameLst>
                                      </p:cBhvr>
                                      <p:to>
                                        <p:strVal val="hidden"/>
                                      </p:to>
                                    </p:set>
                                  </p:childTnLst>
                                </p:cTn>
                              </p:par>
                            </p:childTnLst>
                          </p:cTn>
                        </p:par>
                        <p:par>
                          <p:cTn id="22" fill="hold">
                            <p:stCondLst>
                              <p:cond delay="500"/>
                            </p:stCondLst>
                            <p:childTnLst>
                              <p:par>
                                <p:cTn id="23" presetID="0" presetClass="path" presetSubtype="0" accel="50000" decel="50000" fill="hold" nodeType="afterEffect">
                                  <p:stCondLst>
                                    <p:cond delay="0"/>
                                  </p:stCondLst>
                                  <p:childTnLst>
                                    <p:animMotion origin="layout" path="M 5.55556E-7 5.6211E-7 C -0.0257 0.05159 -0.05122 0.10317 -0.06111 0.13625 C -0.07101 0.16933 -0.06511 0.18413 -0.05903 0.19917 " pathEditMode="relative" ptsTypes="aaA">
                                      <p:cBhvr>
                                        <p:cTn id="24" dur="2000" fill="hold"/>
                                        <p:tgtEl>
                                          <p:spTgt spid="2"/>
                                        </p:tgtEl>
                                        <p:attrNameLst>
                                          <p:attrName>ppt_x</p:attrName>
                                          <p:attrName>ppt_y</p:attrName>
                                        </p:attrNameLst>
                                      </p:cBhvr>
                                    </p:animMotion>
                                  </p:childTnLst>
                                </p:cTn>
                              </p:par>
                            </p:childTnLst>
                          </p:cTn>
                        </p:par>
                        <p:par>
                          <p:cTn id="25" fill="hold">
                            <p:stCondLst>
                              <p:cond delay="2500"/>
                            </p:stCondLst>
                            <p:childTnLst>
                              <p:par>
                                <p:cTn id="26" presetID="3" presetClass="entr" presetSubtype="10" fill="hold" grpId="0" nodeType="afterEffect">
                                  <p:stCondLst>
                                    <p:cond delay="0"/>
                                  </p:stCondLst>
                                  <p:childTnLst>
                                    <p:set>
                                      <p:cBhvr>
                                        <p:cTn id="27" dur="1" fill="hold">
                                          <p:stCondLst>
                                            <p:cond delay="0"/>
                                          </p:stCondLst>
                                        </p:cTn>
                                        <p:tgtEl>
                                          <p:spTgt spid="743447"/>
                                        </p:tgtEl>
                                        <p:attrNameLst>
                                          <p:attrName>style.visibility</p:attrName>
                                        </p:attrNameLst>
                                      </p:cBhvr>
                                      <p:to>
                                        <p:strVal val="visible"/>
                                      </p:to>
                                    </p:set>
                                    <p:animEffect transition="in" filter="blinds(horizontal)">
                                      <p:cBhvr>
                                        <p:cTn id="28" dur="500"/>
                                        <p:tgtEl>
                                          <p:spTgt spid="74344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9706"/>
                                        </p:tgtEl>
                                        <p:attrNameLst>
                                          <p:attrName>style.visibility</p:attrName>
                                        </p:attrNameLst>
                                      </p:cBhvr>
                                      <p:to>
                                        <p:strVal val="visible"/>
                                      </p:to>
                                    </p:set>
                                    <p:animEffect transition="in" filter="blinds(horizontal)">
                                      <p:cBhvr>
                                        <p:cTn id="33" dur="500"/>
                                        <p:tgtEl>
                                          <p:spTgt spid="19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8" grpId="0" animBg="1"/>
      <p:bldP spid="743438" grpId="1" animBg="1"/>
      <p:bldP spid="743440" grpId="0"/>
      <p:bldP spid="743447" grpId="0" animBg="1"/>
      <p:bldP spid="19970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3731" name="Rectangle 6"/>
          <p:cNvSpPr>
            <a:spLocks noGrp="1" noChangeArrowheads="1"/>
          </p:cNvSpPr>
          <p:nvPr>
            <p:ph type="sldNum" sz="quarter" idx="10"/>
          </p:nvPr>
        </p:nvSpPr>
        <p:spPr>
          <a:noFill/>
        </p:spPr>
        <p:txBody>
          <a:bodyPr/>
          <a:lstStyle/>
          <a:p>
            <a:fld id="{57A8A1D8-44DD-44F0-AA0E-FC3449DC52D5}" type="slidenum">
              <a:rPr lang="x-none" smtClean="0">
                <a:cs typeface="Arial" pitchFamily="34" charset="0"/>
              </a:rPr>
              <a:pPr/>
              <a:t>130</a:t>
            </a:fld>
            <a:endParaRPr lang="en-US" smtClean="0">
              <a:cs typeface="Arial" pitchFamily="34" charset="0"/>
            </a:endParaRPr>
          </a:p>
        </p:txBody>
      </p:sp>
      <p:sp>
        <p:nvSpPr>
          <p:cNvPr id="73732" name="Rectangle 2"/>
          <p:cNvSpPr>
            <a:spLocks noGrp="1" noChangeArrowheads="1"/>
          </p:cNvSpPr>
          <p:nvPr>
            <p:ph type="body" idx="1"/>
          </p:nvPr>
        </p:nvSpPr>
        <p:spPr>
          <a:xfrm>
            <a:off x="685800" y="1981200"/>
            <a:ext cx="6154738" cy="4114800"/>
          </a:xfrm>
        </p:spPr>
        <p:txBody>
          <a:bodyPr/>
          <a:lstStyle/>
          <a:p>
            <a:r>
              <a:rPr lang="en-US" smtClean="0">
                <a:solidFill>
                  <a:schemeClr val="folHlink"/>
                </a:solidFill>
              </a:rPr>
              <a:t>Multicore forces us to rethink almost everything</a:t>
            </a:r>
          </a:p>
          <a:p>
            <a:r>
              <a:rPr lang="en-US" smtClean="0">
                <a:solidFill>
                  <a:schemeClr val="folHlink"/>
                </a:solidFill>
              </a:rPr>
              <a:t>Standard approaches won’t scale</a:t>
            </a:r>
          </a:p>
          <a:p>
            <a:r>
              <a:rPr lang="en-US" smtClean="0"/>
              <a:t>Transactions might make life simpler…</a:t>
            </a:r>
          </a:p>
          <a:p>
            <a:pPr>
              <a:buFontTx/>
              <a:buNone/>
            </a:pPr>
            <a:endParaRPr lang="en-US" smtClean="0"/>
          </a:p>
        </p:txBody>
      </p:sp>
      <p:pic>
        <p:nvPicPr>
          <p:cNvPr id="73733"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3734" name="Rectangle 4"/>
          <p:cNvSpPr>
            <a:spLocks noGrp="1" noChangeArrowheads="1"/>
          </p:cNvSpPr>
          <p:nvPr>
            <p:ph type="title"/>
          </p:nvPr>
        </p:nvSpPr>
        <p:spPr>
          <a:noFill/>
        </p:spPr>
        <p:txBody>
          <a:bodyPr/>
          <a:lstStyle/>
          <a:p>
            <a:r>
              <a:rPr lang="en-US" smtClean="0"/>
              <a:t>I, for one, Welcome our new Multicore Overlords …</a:t>
            </a:r>
            <a:endParaRPr lang="en-GB" smtClean="0"/>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4755" name="Rectangle 6"/>
          <p:cNvSpPr>
            <a:spLocks noGrp="1" noChangeArrowheads="1"/>
          </p:cNvSpPr>
          <p:nvPr>
            <p:ph type="sldNum" sz="quarter" idx="10"/>
          </p:nvPr>
        </p:nvSpPr>
        <p:spPr>
          <a:noFill/>
        </p:spPr>
        <p:txBody>
          <a:bodyPr/>
          <a:lstStyle/>
          <a:p>
            <a:fld id="{BF8C6A4E-A4CB-4D22-A1FD-9D7EEAD5E4F9}" type="slidenum">
              <a:rPr lang="x-none" smtClean="0">
                <a:cs typeface="Arial" pitchFamily="34" charset="0"/>
              </a:rPr>
              <a:pPr/>
              <a:t>131</a:t>
            </a:fld>
            <a:endParaRPr lang="en-US" smtClean="0">
              <a:cs typeface="Arial" pitchFamily="34" charset="0"/>
            </a:endParaRPr>
          </a:p>
        </p:txBody>
      </p:sp>
      <p:sp>
        <p:nvSpPr>
          <p:cNvPr id="74756" name="Rectangle 2"/>
          <p:cNvSpPr>
            <a:spLocks noGrp="1" noChangeArrowheads="1"/>
          </p:cNvSpPr>
          <p:nvPr>
            <p:ph type="body" idx="1"/>
          </p:nvPr>
        </p:nvSpPr>
        <p:spPr>
          <a:xfrm>
            <a:off x="685800" y="1981200"/>
            <a:ext cx="7515225" cy="4114800"/>
          </a:xfrm>
        </p:spPr>
        <p:txBody>
          <a:bodyPr/>
          <a:lstStyle/>
          <a:p>
            <a:r>
              <a:rPr lang="en-US" smtClean="0">
                <a:solidFill>
                  <a:schemeClr val="folHlink"/>
                </a:solidFill>
              </a:rPr>
              <a:t>Multicore forces us to rethink almost everything</a:t>
            </a:r>
          </a:p>
          <a:p>
            <a:r>
              <a:rPr lang="en-US" smtClean="0">
                <a:solidFill>
                  <a:schemeClr val="folHlink"/>
                </a:solidFill>
              </a:rPr>
              <a:t>Standard approaches won’t scale</a:t>
            </a:r>
          </a:p>
          <a:p>
            <a:r>
              <a:rPr lang="en-US" smtClean="0">
                <a:solidFill>
                  <a:schemeClr val="folHlink"/>
                </a:solidFill>
              </a:rPr>
              <a:t>Transactions might …</a:t>
            </a:r>
          </a:p>
          <a:p>
            <a:r>
              <a:rPr lang="en-US" smtClean="0"/>
              <a:t>Multicore programming</a:t>
            </a:r>
          </a:p>
          <a:p>
            <a:pPr>
              <a:buFontTx/>
              <a:buNone/>
            </a:pPr>
            <a:r>
              <a:rPr lang="en-US" smtClean="0"/>
              <a:t>   Plenty more to do…</a:t>
            </a:r>
          </a:p>
          <a:p>
            <a:pPr>
              <a:buFontTx/>
              <a:buNone/>
            </a:pPr>
            <a:r>
              <a:rPr lang="en-US" smtClean="0"/>
              <a:t>   Maybe it will be you…</a:t>
            </a:r>
          </a:p>
          <a:p>
            <a:endParaRPr lang="en-US" smtClean="0"/>
          </a:p>
        </p:txBody>
      </p:sp>
      <p:pic>
        <p:nvPicPr>
          <p:cNvPr id="74757"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4758" name="Rectangle 4"/>
          <p:cNvSpPr>
            <a:spLocks noGrp="1" noChangeArrowheads="1"/>
          </p:cNvSpPr>
          <p:nvPr>
            <p:ph type="title"/>
          </p:nvPr>
        </p:nvSpPr>
        <p:spPr>
          <a:noFill/>
        </p:spPr>
        <p:txBody>
          <a:bodyPr/>
          <a:lstStyle/>
          <a:p>
            <a:r>
              <a:rPr lang="en-US" smtClean="0"/>
              <a:t>I, for one, Welcome our new Multicore Overlords …</a:t>
            </a:r>
            <a:endParaRPr lang="en-GB" smtClean="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6D7B447-6655-4022-B62F-4356E0E85B53}" type="slidenum">
              <a:rPr lang="x-none" sz="1400">
                <a:solidFill>
                  <a:schemeClr val="tx1"/>
                </a:solidFill>
                <a:latin typeface="Arial" pitchFamily="34" charset="0"/>
                <a:cs typeface="Arial" pitchFamily="34" charset="0"/>
              </a:rPr>
              <a:pPr algn="r"/>
              <a:t>14</a:t>
            </a:fld>
            <a:endParaRPr lang="en-US" sz="1400" dirty="0">
              <a:solidFill>
                <a:schemeClr val="tx1"/>
              </a:solidFill>
              <a:latin typeface="Arial" pitchFamily="34" charset="0"/>
              <a:cs typeface="Arial" pitchFamily="34" charset="0"/>
            </a:endParaRPr>
          </a:p>
        </p:txBody>
      </p:sp>
      <p:sp>
        <p:nvSpPr>
          <p:cNvPr id="201732" name="Freeform 2"/>
          <p:cNvSpPr>
            <a:spLocks/>
          </p:cNvSpPr>
          <p:nvPr/>
        </p:nvSpPr>
        <p:spPr bwMode="auto">
          <a:xfrm flipH="1">
            <a:off x="2911475" y="485775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3" name="Rectangle 3"/>
          <p:cNvSpPr>
            <a:spLocks noGrp="1" noChangeArrowheads="1"/>
          </p:cNvSpPr>
          <p:nvPr>
            <p:ph type="title" idx="4294967295"/>
          </p:nvPr>
        </p:nvSpPr>
        <p:spPr>
          <a:noFill/>
        </p:spPr>
        <p:txBody>
          <a:bodyPr/>
          <a:lstStyle/>
          <a:p>
            <a:r>
              <a:rPr lang="en-US" sz="4000" smtClean="0"/>
              <a:t>Wait and Signal do not Compose</a:t>
            </a:r>
          </a:p>
        </p:txBody>
      </p:sp>
      <p:sp>
        <p:nvSpPr>
          <p:cNvPr id="201734" name="Freeform 4"/>
          <p:cNvSpPr>
            <a:spLocks/>
          </p:cNvSpPr>
          <p:nvPr/>
        </p:nvSpPr>
        <p:spPr bwMode="auto">
          <a:xfrm flipH="1">
            <a:off x="2362200" y="52578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5" name="Freeform 5"/>
          <p:cNvSpPr>
            <a:spLocks/>
          </p:cNvSpPr>
          <p:nvPr/>
        </p:nvSpPr>
        <p:spPr bwMode="auto">
          <a:xfrm flipH="1">
            <a:off x="2692400" y="50292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6" name="Freeform 6"/>
          <p:cNvSpPr>
            <a:spLocks/>
          </p:cNvSpPr>
          <p:nvPr/>
        </p:nvSpPr>
        <p:spPr bwMode="auto">
          <a:xfrm flipH="1">
            <a:off x="2438400" y="4876800"/>
            <a:ext cx="1252538" cy="849313"/>
          </a:xfrm>
          <a:custGeom>
            <a:avLst/>
            <a:gdLst>
              <a:gd name="T0" fmla="*/ 2147483647 w 789"/>
              <a:gd name="T1" fmla="*/ 0 h 535"/>
              <a:gd name="T2" fmla="*/ 2147483647 w 789"/>
              <a:gd name="T3" fmla="*/ 2147483647 h 535"/>
              <a:gd name="T4" fmla="*/ 2147483647 w 789"/>
              <a:gd name="T5" fmla="*/ 2147483647 h 535"/>
              <a:gd name="T6" fmla="*/ 0 w 789"/>
              <a:gd name="T7" fmla="*/ 2147483647 h 535"/>
              <a:gd name="T8" fmla="*/ 2147483647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7" name="Freeform 7"/>
          <p:cNvSpPr>
            <a:spLocks/>
          </p:cNvSpPr>
          <p:nvPr/>
        </p:nvSpPr>
        <p:spPr bwMode="auto">
          <a:xfrm flipH="1">
            <a:off x="2895600" y="5029200"/>
            <a:ext cx="779463" cy="900113"/>
          </a:xfrm>
          <a:custGeom>
            <a:avLst/>
            <a:gdLst>
              <a:gd name="T0" fmla="*/ 2147483647 w 491"/>
              <a:gd name="T1" fmla="*/ 0 h 567"/>
              <a:gd name="T2" fmla="*/ 2147483647 w 491"/>
              <a:gd name="T3" fmla="*/ 2147483647 h 567"/>
              <a:gd name="T4" fmla="*/ 2147483647 w 491"/>
              <a:gd name="T5" fmla="*/ 2147483647 h 567"/>
              <a:gd name="T6" fmla="*/ 0 w 491"/>
              <a:gd name="T7" fmla="*/ 2147483647 h 567"/>
              <a:gd name="T8" fmla="*/ 2147483647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8" name="Freeform 8"/>
          <p:cNvSpPr>
            <a:spLocks/>
          </p:cNvSpPr>
          <p:nvPr/>
        </p:nvSpPr>
        <p:spPr bwMode="auto">
          <a:xfrm flipH="1">
            <a:off x="2438400" y="5410200"/>
            <a:ext cx="482600" cy="519113"/>
          </a:xfrm>
          <a:custGeom>
            <a:avLst/>
            <a:gdLst>
              <a:gd name="T0" fmla="*/ 2147483647 w 304"/>
              <a:gd name="T1" fmla="*/ 0 h 327"/>
              <a:gd name="T2" fmla="*/ 2147483647 w 304"/>
              <a:gd name="T3" fmla="*/ 2147483647 h 327"/>
              <a:gd name="T4" fmla="*/ 0 w 304"/>
              <a:gd name="T5" fmla="*/ 2147483647 h 327"/>
              <a:gd name="T6" fmla="*/ 2147483647 w 304"/>
              <a:gd name="T7" fmla="*/ 2147483647 h 327"/>
              <a:gd name="T8" fmla="*/ 2147483647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9" name="Freeform 9"/>
          <p:cNvSpPr>
            <a:spLocks/>
          </p:cNvSpPr>
          <p:nvPr/>
        </p:nvSpPr>
        <p:spPr bwMode="auto">
          <a:xfrm flipH="1">
            <a:off x="2895600" y="5638800"/>
            <a:ext cx="381000" cy="5334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40" name="Freeform 10"/>
          <p:cNvSpPr>
            <a:spLocks/>
          </p:cNvSpPr>
          <p:nvPr/>
        </p:nvSpPr>
        <p:spPr bwMode="auto">
          <a:xfrm flipH="1">
            <a:off x="3200400" y="5410200"/>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45483" name="AutoShape 11"/>
          <p:cNvSpPr>
            <a:spLocks noChangeArrowheads="1"/>
          </p:cNvSpPr>
          <p:nvPr/>
        </p:nvSpPr>
        <p:spPr bwMode="auto">
          <a:xfrm>
            <a:off x="517525" y="3743325"/>
            <a:ext cx="1868488" cy="895350"/>
          </a:xfrm>
          <a:prstGeom prst="cloudCallout">
            <a:avLst>
              <a:gd name="adj1" fmla="val 54926"/>
              <a:gd name="adj2" fmla="val 66843"/>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empty</a:t>
            </a:r>
          </a:p>
        </p:txBody>
      </p:sp>
      <p:sp>
        <p:nvSpPr>
          <p:cNvPr id="201742" name="Freeform 13"/>
          <p:cNvSpPr>
            <a:spLocks/>
          </p:cNvSpPr>
          <p:nvPr/>
        </p:nvSpPr>
        <p:spPr bwMode="auto">
          <a:xfrm flipH="1">
            <a:off x="3440113" y="5186363"/>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43" name="Freeform 15"/>
          <p:cNvSpPr>
            <a:spLocks/>
          </p:cNvSpPr>
          <p:nvPr/>
        </p:nvSpPr>
        <p:spPr bwMode="auto">
          <a:xfrm>
            <a:off x="2435225" y="2532063"/>
            <a:ext cx="2155825" cy="981075"/>
          </a:xfrm>
          <a:custGeom>
            <a:avLst/>
            <a:gdLst>
              <a:gd name="T0" fmla="*/ 0 w 1358"/>
              <a:gd name="T1" fmla="*/ 2147483647 h 618"/>
              <a:gd name="T2" fmla="*/ 2147483647 w 1358"/>
              <a:gd name="T3" fmla="*/ 0 h 618"/>
              <a:gd name="T4" fmla="*/ 2147483647 w 1358"/>
              <a:gd name="T5" fmla="*/ 2147483647 h 618"/>
              <a:gd name="T6" fmla="*/ 2147483647 w 1358"/>
              <a:gd name="T7" fmla="*/ 2147483647 h 618"/>
              <a:gd name="T8" fmla="*/ 0 w 1358"/>
              <a:gd name="T9" fmla="*/ 2147483647 h 618"/>
              <a:gd name="T10" fmla="*/ 0 60000 65536"/>
              <a:gd name="T11" fmla="*/ 0 60000 65536"/>
              <a:gd name="T12" fmla="*/ 0 60000 65536"/>
              <a:gd name="T13" fmla="*/ 0 60000 65536"/>
              <a:gd name="T14" fmla="*/ 0 60000 65536"/>
              <a:gd name="T15" fmla="*/ 0 w 1358"/>
              <a:gd name="T16" fmla="*/ 0 h 618"/>
              <a:gd name="T17" fmla="*/ 1358 w 1358"/>
              <a:gd name="T18" fmla="*/ 618 h 618"/>
            </a:gdLst>
            <a:ahLst/>
            <a:cxnLst>
              <a:cxn ang="T10">
                <a:pos x="T0" y="T1"/>
              </a:cxn>
              <a:cxn ang="T11">
                <a:pos x="T2" y="T3"/>
              </a:cxn>
              <a:cxn ang="T12">
                <a:pos x="T4" y="T5"/>
              </a:cxn>
              <a:cxn ang="T13">
                <a:pos x="T6" y="T7"/>
              </a:cxn>
              <a:cxn ang="T14">
                <a:pos x="T8" y="T9"/>
              </a:cxn>
            </a:cxnLst>
            <a:rect l="T15" t="T16" r="T17" b="T18"/>
            <a:pathLst>
              <a:path w="1358" h="618">
                <a:moveTo>
                  <a:pt x="0" y="242"/>
                </a:moveTo>
                <a:lnTo>
                  <a:pt x="588" y="0"/>
                </a:lnTo>
                <a:lnTo>
                  <a:pt x="1358" y="279"/>
                </a:lnTo>
                <a:lnTo>
                  <a:pt x="873" y="618"/>
                </a:lnTo>
                <a:lnTo>
                  <a:pt x="0" y="242"/>
                </a:lnTo>
                <a:close/>
              </a:path>
            </a:pathLst>
          </a:custGeom>
          <a:solidFill>
            <a:srgbClr val="FFFFFF"/>
          </a:solid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4" name="Freeform 16"/>
          <p:cNvSpPr>
            <a:spLocks/>
          </p:cNvSpPr>
          <p:nvPr/>
        </p:nvSpPr>
        <p:spPr bwMode="auto">
          <a:xfrm>
            <a:off x="4581525" y="3233738"/>
            <a:ext cx="1906588" cy="1250950"/>
          </a:xfrm>
          <a:custGeom>
            <a:avLst/>
            <a:gdLst>
              <a:gd name="T0" fmla="*/ 2147483647 w 1201"/>
              <a:gd name="T1" fmla="*/ 2147483647 h 788"/>
              <a:gd name="T2" fmla="*/ 0 w 1201"/>
              <a:gd name="T3" fmla="*/ 2147483647 h 788"/>
              <a:gd name="T4" fmla="*/ 2147483647 w 1201"/>
              <a:gd name="T5" fmla="*/ 2147483647 h 788"/>
              <a:gd name="T6" fmla="*/ 2147483647 w 1201"/>
              <a:gd name="T7" fmla="*/ 2147483647 h 788"/>
              <a:gd name="T8" fmla="*/ 2147483647 w 1201"/>
              <a:gd name="T9" fmla="*/ 0 h 788"/>
              <a:gd name="T10" fmla="*/ 0 60000 65536"/>
              <a:gd name="T11" fmla="*/ 0 60000 65536"/>
              <a:gd name="T12" fmla="*/ 0 60000 65536"/>
              <a:gd name="T13" fmla="*/ 0 60000 65536"/>
              <a:gd name="T14" fmla="*/ 0 60000 65536"/>
              <a:gd name="T15" fmla="*/ 0 w 1201"/>
              <a:gd name="T16" fmla="*/ 0 h 788"/>
              <a:gd name="T17" fmla="*/ 1201 w 1201"/>
              <a:gd name="T18" fmla="*/ 788 h 788"/>
            </a:gdLst>
            <a:ahLst/>
            <a:cxnLst>
              <a:cxn ang="T10">
                <a:pos x="T0" y="T1"/>
              </a:cxn>
              <a:cxn ang="T11">
                <a:pos x="T2" y="T3"/>
              </a:cxn>
              <a:cxn ang="T12">
                <a:pos x="T4" y="T5"/>
              </a:cxn>
              <a:cxn ang="T13">
                <a:pos x="T6" y="T7"/>
              </a:cxn>
              <a:cxn ang="T14">
                <a:pos x="T8" y="T9"/>
              </a:cxn>
            </a:cxnLst>
            <a:rect l="T15" t="T16" r="T17" b="T18"/>
            <a:pathLst>
              <a:path w="1201" h="788">
                <a:moveTo>
                  <a:pt x="467" y="12"/>
                </a:moveTo>
                <a:lnTo>
                  <a:pt x="0" y="376"/>
                </a:lnTo>
                <a:lnTo>
                  <a:pt x="910" y="788"/>
                </a:lnTo>
                <a:lnTo>
                  <a:pt x="1201" y="255"/>
                </a:lnTo>
                <a:lnTo>
                  <a:pt x="467" y="0"/>
                </a:lnTo>
              </a:path>
            </a:pathLst>
          </a:cu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5" name="Line 17"/>
          <p:cNvSpPr>
            <a:spLocks noChangeShapeType="1"/>
          </p:cNvSpPr>
          <p:nvPr/>
        </p:nvSpPr>
        <p:spPr bwMode="auto">
          <a:xfrm flipV="1">
            <a:off x="2994025" y="2695575"/>
            <a:ext cx="750888" cy="412750"/>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6" name="Line 18"/>
          <p:cNvSpPr>
            <a:spLocks noChangeShapeType="1"/>
          </p:cNvSpPr>
          <p:nvPr/>
        </p:nvSpPr>
        <p:spPr bwMode="auto">
          <a:xfrm flipV="1">
            <a:off x="3475038" y="2859088"/>
            <a:ext cx="663575" cy="423862"/>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7" name="Line 19"/>
          <p:cNvSpPr>
            <a:spLocks noChangeShapeType="1"/>
          </p:cNvSpPr>
          <p:nvPr/>
        </p:nvSpPr>
        <p:spPr bwMode="auto">
          <a:xfrm flipV="1">
            <a:off x="5062538" y="3357563"/>
            <a:ext cx="642937" cy="693737"/>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8" name="Line 20"/>
          <p:cNvSpPr>
            <a:spLocks noChangeShapeType="1"/>
          </p:cNvSpPr>
          <p:nvPr/>
        </p:nvSpPr>
        <p:spPr bwMode="auto">
          <a:xfrm flipV="1">
            <a:off x="5611813" y="3560763"/>
            <a:ext cx="500062" cy="731837"/>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745495" name="AutoShape 23"/>
          <p:cNvSpPr>
            <a:spLocks noChangeArrowheads="1"/>
          </p:cNvSpPr>
          <p:nvPr/>
        </p:nvSpPr>
        <p:spPr bwMode="auto">
          <a:xfrm>
            <a:off x="2387600" y="2146300"/>
            <a:ext cx="2309813" cy="1665288"/>
          </a:xfrm>
          <a:prstGeom prst="wedgeRoundRectCallout">
            <a:avLst>
              <a:gd name="adj1" fmla="val -5806"/>
              <a:gd name="adj2" fmla="val 108245"/>
              <a:gd name="adj3" fmla="val 16667"/>
            </a:avLst>
          </a:prstGeom>
          <a:noFill/>
          <a:ln w="38100" algn="ctr">
            <a:solidFill>
              <a:schemeClr val="accent2"/>
            </a:solidFill>
            <a:miter lim="800000"/>
            <a:headEnd/>
            <a:tailEnd/>
          </a:ln>
        </p:spPr>
        <p:txBody>
          <a:bodyPr anchor="ctr"/>
          <a:lstStyle/>
          <a:p>
            <a:endParaRPr lang="en-US">
              <a:latin typeface="Arial" pitchFamily="34" charset="0"/>
              <a:cs typeface="Arial" pitchFamily="34" charset="0"/>
            </a:endParaRPr>
          </a:p>
        </p:txBody>
      </p:sp>
      <p:sp>
        <p:nvSpPr>
          <p:cNvPr id="745496" name="AutoShape 24"/>
          <p:cNvSpPr>
            <a:spLocks noChangeArrowheads="1"/>
          </p:cNvSpPr>
          <p:nvPr/>
        </p:nvSpPr>
        <p:spPr bwMode="auto">
          <a:xfrm>
            <a:off x="4722813" y="5059363"/>
            <a:ext cx="1868487" cy="895350"/>
          </a:xfrm>
          <a:prstGeom prst="cloudCallout">
            <a:avLst>
              <a:gd name="adj1" fmla="val -77019"/>
              <a:gd name="adj2" fmla="val -12588"/>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empty</a:t>
            </a:r>
          </a:p>
        </p:txBody>
      </p:sp>
      <p:sp>
        <p:nvSpPr>
          <p:cNvPr id="745497" name="AutoShape 25"/>
          <p:cNvSpPr>
            <a:spLocks noChangeArrowheads="1"/>
          </p:cNvSpPr>
          <p:nvPr/>
        </p:nvSpPr>
        <p:spPr bwMode="auto">
          <a:xfrm>
            <a:off x="4368800" y="3097213"/>
            <a:ext cx="2309813" cy="1665287"/>
          </a:xfrm>
          <a:prstGeom prst="wedgeRoundRectCallout">
            <a:avLst>
              <a:gd name="adj1" fmla="val -88694"/>
              <a:gd name="adj2" fmla="val 54481"/>
              <a:gd name="adj3" fmla="val 16667"/>
            </a:avLst>
          </a:prstGeom>
          <a:noFill/>
          <a:ln w="38100" algn="ctr">
            <a:solidFill>
              <a:schemeClr val="accent2"/>
            </a:solidFill>
            <a:miter lim="800000"/>
            <a:headEnd/>
            <a:tailEnd/>
          </a:ln>
        </p:spPr>
        <p:txBody>
          <a:bodyPr anchor="ctr"/>
          <a:lstStyle/>
          <a:p>
            <a:endParaRPr lang="en-US">
              <a:latin typeface="Arial" pitchFamily="34" charset="0"/>
              <a:cs typeface="Arial" pitchFamily="34" charset="0"/>
            </a:endParaRPr>
          </a:p>
        </p:txBody>
      </p:sp>
      <p:sp>
        <p:nvSpPr>
          <p:cNvPr id="745498" name="AutoShape 26"/>
          <p:cNvSpPr>
            <a:spLocks noChangeArrowheads="1"/>
          </p:cNvSpPr>
          <p:nvPr/>
        </p:nvSpPr>
        <p:spPr bwMode="auto">
          <a:xfrm>
            <a:off x="4875213" y="5211763"/>
            <a:ext cx="1868487" cy="895350"/>
          </a:xfrm>
          <a:prstGeom prst="cloudCallout">
            <a:avLst>
              <a:gd name="adj1" fmla="val -77019"/>
              <a:gd name="adj2" fmla="val -12588"/>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zzz…</a:t>
            </a:r>
          </a:p>
        </p:txBody>
      </p:sp>
      <p:sp>
        <p:nvSpPr>
          <p:cNvPr id="20175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01755" name="Text Box 27"/>
          <p:cNvSpPr txBox="1">
            <a:spLocks noChangeArrowheads="1"/>
          </p:cNvSpPr>
          <p:nvPr/>
        </p:nvSpPr>
        <p:spPr bwMode="auto">
          <a:xfrm>
            <a:off x="5764390" y="5453063"/>
            <a:ext cx="260949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Wait for either?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5495"/>
                                        </p:tgtEl>
                                        <p:attrNameLst>
                                          <p:attrName>style.visibility</p:attrName>
                                        </p:attrNameLst>
                                      </p:cBhvr>
                                      <p:to>
                                        <p:strVal val="visible"/>
                                      </p:to>
                                    </p:set>
                                    <p:animEffect transition="in" filter="blinds(horizontal)">
                                      <p:cBhvr>
                                        <p:cTn id="7" dur="500"/>
                                        <p:tgtEl>
                                          <p:spTgt spid="74549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5483"/>
                                        </p:tgtEl>
                                        <p:attrNameLst>
                                          <p:attrName>style.visibility</p:attrName>
                                        </p:attrNameLst>
                                      </p:cBhvr>
                                      <p:to>
                                        <p:strVal val="visible"/>
                                      </p:to>
                                    </p:set>
                                    <p:animEffect transition="in" filter="blinds(horizontal)">
                                      <p:cBhvr>
                                        <p:cTn id="11" dur="500"/>
                                        <p:tgtEl>
                                          <p:spTgt spid="74548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745495"/>
                                        </p:tgtEl>
                                      </p:cBhvr>
                                    </p:animEffect>
                                    <p:set>
                                      <p:cBhvr>
                                        <p:cTn id="16" dur="1" fill="hold">
                                          <p:stCondLst>
                                            <p:cond delay="499"/>
                                          </p:stCondLst>
                                        </p:cTn>
                                        <p:tgtEl>
                                          <p:spTgt spid="745495"/>
                                        </p:tgtEl>
                                        <p:attrNameLst>
                                          <p:attrName>style.visibility</p:attrName>
                                        </p:attrNameLst>
                                      </p:cBhvr>
                                      <p:to>
                                        <p:strVal val="hidden"/>
                                      </p:to>
                                    </p:set>
                                  </p:childTnLst>
                                </p:cTn>
                              </p:par>
                              <p:par>
                                <p:cTn id="17" presetID="3" presetClass="exit" presetSubtype="10" fill="hold" grpId="1" nodeType="withEffect">
                                  <p:stCondLst>
                                    <p:cond delay="0"/>
                                  </p:stCondLst>
                                  <p:childTnLst>
                                    <p:animEffect transition="out" filter="blinds(horizontal)">
                                      <p:cBhvr>
                                        <p:cTn id="18" dur="500"/>
                                        <p:tgtEl>
                                          <p:spTgt spid="745483"/>
                                        </p:tgtEl>
                                      </p:cBhvr>
                                    </p:animEffect>
                                    <p:set>
                                      <p:cBhvr>
                                        <p:cTn id="19" dur="1" fill="hold">
                                          <p:stCondLst>
                                            <p:cond delay="499"/>
                                          </p:stCondLst>
                                        </p:cTn>
                                        <p:tgtEl>
                                          <p:spTgt spid="74548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45497"/>
                                        </p:tgtEl>
                                        <p:attrNameLst>
                                          <p:attrName>style.visibility</p:attrName>
                                        </p:attrNameLst>
                                      </p:cBhvr>
                                      <p:to>
                                        <p:strVal val="visible"/>
                                      </p:to>
                                    </p:set>
                                    <p:animEffect transition="in" filter="blinds(horizontal)">
                                      <p:cBhvr>
                                        <p:cTn id="24" dur="500"/>
                                        <p:tgtEl>
                                          <p:spTgt spid="745497"/>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745496"/>
                                        </p:tgtEl>
                                        <p:attrNameLst>
                                          <p:attrName>style.visibility</p:attrName>
                                        </p:attrNameLst>
                                      </p:cBhvr>
                                      <p:to>
                                        <p:strVal val="visible"/>
                                      </p:to>
                                    </p:set>
                                    <p:animEffect transition="in" filter="blinds(horizontal)">
                                      <p:cBhvr>
                                        <p:cTn id="28" dur="500"/>
                                        <p:tgtEl>
                                          <p:spTgt spid="74549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745497"/>
                                        </p:tgtEl>
                                      </p:cBhvr>
                                    </p:animEffect>
                                    <p:set>
                                      <p:cBhvr>
                                        <p:cTn id="33" dur="1" fill="hold">
                                          <p:stCondLst>
                                            <p:cond delay="499"/>
                                          </p:stCondLst>
                                        </p:cTn>
                                        <p:tgtEl>
                                          <p:spTgt spid="745497"/>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745496"/>
                                        </p:tgtEl>
                                      </p:cBhvr>
                                    </p:animEffect>
                                    <p:set>
                                      <p:cBhvr>
                                        <p:cTn id="36" dur="1" fill="hold">
                                          <p:stCondLst>
                                            <p:cond delay="499"/>
                                          </p:stCondLst>
                                        </p:cTn>
                                        <p:tgtEl>
                                          <p:spTgt spid="745496"/>
                                        </p:tgtEl>
                                        <p:attrNameLst>
                                          <p:attrName>style.visibility</p:attrName>
                                        </p:attrNameLst>
                                      </p:cBhvr>
                                      <p:to>
                                        <p:strVal val="hidden"/>
                                      </p:to>
                                    </p:se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745498"/>
                                        </p:tgtEl>
                                        <p:attrNameLst>
                                          <p:attrName>style.visibility</p:attrName>
                                        </p:attrNameLst>
                                      </p:cBhvr>
                                      <p:to>
                                        <p:strVal val="visible"/>
                                      </p:to>
                                    </p:set>
                                    <p:animEffect transition="in" filter="blinds(horizontal)">
                                      <p:cBhvr>
                                        <p:cTn id="40" dur="500"/>
                                        <p:tgtEl>
                                          <p:spTgt spid="74549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1755"/>
                                        </p:tgtEl>
                                        <p:attrNameLst>
                                          <p:attrName>style.visibility</p:attrName>
                                        </p:attrNameLst>
                                      </p:cBhvr>
                                      <p:to>
                                        <p:strVal val="visible"/>
                                      </p:to>
                                    </p:set>
                                    <p:animEffect transition="in" filter="blinds(horizontal)">
                                      <p:cBhvr>
                                        <p:cTn id="45" dur="500"/>
                                        <p:tgtEl>
                                          <p:spTgt spid="20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83" grpId="0" animBg="1"/>
      <p:bldP spid="745483" grpId="1" animBg="1"/>
      <p:bldP spid="745495" grpId="0" animBg="1"/>
      <p:bldP spid="745495" grpId="1" animBg="1"/>
      <p:bldP spid="745496" grpId="0" animBg="1"/>
      <p:bldP spid="745496" grpId="1" animBg="1"/>
      <p:bldP spid="745497" grpId="0" animBg="1"/>
      <p:bldP spid="745497" grpId="1" animBg="1"/>
      <p:bldP spid="745498" grpId="0" animBg="1"/>
      <p:bldP spid="2017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18435" name="Rectangle 6"/>
          <p:cNvSpPr>
            <a:spLocks noGrp="1" noChangeArrowheads="1"/>
          </p:cNvSpPr>
          <p:nvPr>
            <p:ph type="sldNum" sz="quarter" idx="10"/>
          </p:nvPr>
        </p:nvSpPr>
        <p:spPr>
          <a:noFill/>
        </p:spPr>
        <p:txBody>
          <a:bodyPr/>
          <a:lstStyle/>
          <a:p>
            <a:fld id="{BAE45E14-EC80-4999-84B7-EC6BEFC4832D}" type="slidenum">
              <a:rPr lang="x-none" smtClean="0">
                <a:cs typeface="Arial" pitchFamily="34" charset="0"/>
              </a:rPr>
              <a:pPr/>
              <a:t>15</a:t>
            </a:fld>
            <a:endParaRPr lang="en-US" smtClean="0">
              <a:cs typeface="Arial" pitchFamily="34" charset="0"/>
            </a:endParaRPr>
          </a:p>
        </p:txBody>
      </p:sp>
      <p:sp>
        <p:nvSpPr>
          <p:cNvPr id="184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98BC3F0-4979-4B56-8BCE-9B87CB0EB579}" type="slidenum">
              <a:rPr lang="x-none" sz="1400">
                <a:solidFill>
                  <a:schemeClr val="tx1"/>
                </a:solidFill>
                <a:latin typeface="Arial" pitchFamily="34" charset="0"/>
                <a:cs typeface="Arial" pitchFamily="34" charset="0"/>
              </a:rPr>
              <a:pPr algn="r"/>
              <a:t>15</a:t>
            </a:fld>
            <a:endParaRPr lang="en-US" sz="1400" dirty="0">
              <a:solidFill>
                <a:schemeClr val="tx1"/>
              </a:solidFill>
              <a:latin typeface="Arial" pitchFamily="34" charset="0"/>
              <a:cs typeface="Arial" pitchFamily="34" charset="0"/>
            </a:endParaRPr>
          </a:p>
        </p:txBody>
      </p:sp>
      <p:sp>
        <p:nvSpPr>
          <p:cNvPr id="18437" name="Rectangle 2"/>
          <p:cNvSpPr>
            <a:spLocks noGrp="1" noChangeArrowheads="1"/>
          </p:cNvSpPr>
          <p:nvPr>
            <p:ph type="title"/>
          </p:nvPr>
        </p:nvSpPr>
        <p:spPr/>
        <p:txBody>
          <a:bodyPr/>
          <a:lstStyle/>
          <a:p>
            <a:r>
              <a:rPr lang="en-US" smtClean="0"/>
              <a:t>The Transactional Manifesto</a:t>
            </a:r>
          </a:p>
        </p:txBody>
      </p:sp>
      <p:sp>
        <p:nvSpPr>
          <p:cNvPr id="18438" name="Rectangle 3"/>
          <p:cNvSpPr>
            <a:spLocks noGrp="1" noChangeArrowheads="1"/>
          </p:cNvSpPr>
          <p:nvPr>
            <p:ph type="body" idx="1"/>
          </p:nvPr>
        </p:nvSpPr>
        <p:spPr/>
        <p:txBody>
          <a:bodyPr/>
          <a:lstStyle/>
          <a:p>
            <a:r>
              <a:rPr lang="en-US" dirty="0" smtClean="0"/>
              <a:t>Current practice </a:t>
            </a:r>
            <a:r>
              <a:rPr lang="en-US" dirty="0" smtClean="0">
                <a:solidFill>
                  <a:schemeClr val="tx1"/>
                </a:solidFill>
              </a:rPr>
              <a:t>inadequate</a:t>
            </a:r>
          </a:p>
          <a:p>
            <a:pPr lvl="1"/>
            <a:r>
              <a:rPr lang="en-US" dirty="0" smtClean="0"/>
              <a:t>to meet the </a:t>
            </a:r>
            <a:r>
              <a:rPr lang="en-US" dirty="0" err="1" smtClean="0"/>
              <a:t>multicore</a:t>
            </a:r>
            <a:r>
              <a:rPr lang="en-US" dirty="0" smtClean="0"/>
              <a:t> challenge</a:t>
            </a:r>
          </a:p>
          <a:p>
            <a:r>
              <a:rPr lang="en-US" dirty="0" smtClean="0"/>
              <a:t>Research Agenda</a:t>
            </a:r>
          </a:p>
          <a:p>
            <a:pPr lvl="1"/>
            <a:r>
              <a:rPr lang="en-US" dirty="0" smtClean="0"/>
              <a:t>Replace </a:t>
            </a:r>
            <a:r>
              <a:rPr lang="en-US" b="1" dirty="0" smtClean="0">
                <a:solidFill>
                  <a:schemeClr val="tx1"/>
                </a:solidFill>
              </a:rPr>
              <a:t>locking</a:t>
            </a:r>
            <a:r>
              <a:rPr lang="en-US" dirty="0" smtClean="0"/>
              <a:t> with a </a:t>
            </a:r>
            <a:r>
              <a:rPr lang="en-US" b="1" dirty="0" smtClean="0">
                <a:solidFill>
                  <a:schemeClr val="tx1"/>
                </a:solidFill>
              </a:rPr>
              <a:t>transactional</a:t>
            </a:r>
            <a:r>
              <a:rPr lang="en-US" dirty="0" smtClean="0"/>
              <a:t> API </a:t>
            </a:r>
          </a:p>
          <a:p>
            <a:pPr lvl="1"/>
            <a:r>
              <a:rPr lang="en-US" b="1" dirty="0" smtClean="0">
                <a:solidFill>
                  <a:schemeClr val="tx1"/>
                </a:solidFill>
              </a:rPr>
              <a:t>Design</a:t>
            </a:r>
            <a:r>
              <a:rPr lang="en-US" dirty="0" smtClean="0"/>
              <a:t> languages or libraries</a:t>
            </a:r>
          </a:p>
          <a:p>
            <a:pPr lvl="1"/>
            <a:r>
              <a:rPr lang="en-US" b="1" dirty="0" smtClean="0">
                <a:solidFill>
                  <a:schemeClr val="tx1"/>
                </a:solidFill>
              </a:rPr>
              <a:t>Implement</a:t>
            </a:r>
            <a:r>
              <a:rPr lang="en-US" dirty="0" smtClean="0"/>
              <a:t> efficient run-times</a:t>
            </a:r>
          </a:p>
        </p:txBody>
      </p:sp>
      <p:pic>
        <p:nvPicPr>
          <p:cNvPr id="18439" name="Picture 7"/>
          <p:cNvPicPr>
            <a:picLocks noChangeAspect="1" noChangeArrowheads="1"/>
          </p:cNvPicPr>
          <p:nvPr/>
        </p:nvPicPr>
        <p:blipFill>
          <a:blip r:embed="rId3" cstate="print"/>
          <a:srcRect/>
          <a:stretch>
            <a:fillRect/>
          </a:stretch>
        </p:blipFill>
        <p:spPr bwMode="auto">
          <a:xfrm>
            <a:off x="7013575" y="2006600"/>
            <a:ext cx="1631950" cy="1327150"/>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8">
                                            <p:txEl>
                                              <p:pRg st="2" end="2"/>
                                            </p:txEl>
                                          </p:spTgt>
                                        </p:tgtEl>
                                        <p:attrNameLst>
                                          <p:attrName>style.visibility</p:attrName>
                                        </p:attrNameLst>
                                      </p:cBhvr>
                                      <p:to>
                                        <p:strVal val="visible"/>
                                      </p:to>
                                    </p:set>
                                    <p:animEffect transition="in" filter="blinds(horizontal)">
                                      <p:cBhvr>
                                        <p:cTn id="7" dur="500"/>
                                        <p:tgtEl>
                                          <p:spTgt spid="1843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38">
                                            <p:txEl>
                                              <p:pRg st="3" end="3"/>
                                            </p:txEl>
                                          </p:spTgt>
                                        </p:tgtEl>
                                        <p:attrNameLst>
                                          <p:attrName>style.visibility</p:attrName>
                                        </p:attrNameLst>
                                      </p:cBhvr>
                                      <p:to>
                                        <p:strVal val="visible"/>
                                      </p:to>
                                    </p:set>
                                    <p:animEffect transition="in" filter="blinds(horizontal)">
                                      <p:cBhvr>
                                        <p:cTn id="12" dur="500"/>
                                        <p:tgtEl>
                                          <p:spTgt spid="1843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38">
                                            <p:txEl>
                                              <p:pRg st="4" end="4"/>
                                            </p:txEl>
                                          </p:spTgt>
                                        </p:tgtEl>
                                        <p:attrNameLst>
                                          <p:attrName>style.visibility</p:attrName>
                                        </p:attrNameLst>
                                      </p:cBhvr>
                                      <p:to>
                                        <p:strVal val="visible"/>
                                      </p:to>
                                    </p:set>
                                    <p:animEffect transition="in" filter="blinds(horizontal)">
                                      <p:cBhvr>
                                        <p:cTn id="17" dur="500"/>
                                        <p:tgtEl>
                                          <p:spTgt spid="1843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38">
                                            <p:txEl>
                                              <p:pRg st="5" end="5"/>
                                            </p:txEl>
                                          </p:spTgt>
                                        </p:tgtEl>
                                        <p:attrNameLst>
                                          <p:attrName>style.visibility</p:attrName>
                                        </p:attrNameLst>
                                      </p:cBhvr>
                                      <p:to>
                                        <p:strVal val="visible"/>
                                      </p:to>
                                    </p:set>
                                    <p:animEffect transition="in" filter="blinds(horizontal)">
                                      <p:cBhvr>
                                        <p:cTn id="22" dur="500"/>
                                        <p:tgtEl>
                                          <p:spTgt spid="1843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19459" name="Rectangle 6"/>
          <p:cNvSpPr>
            <a:spLocks noGrp="1" noChangeArrowheads="1"/>
          </p:cNvSpPr>
          <p:nvPr>
            <p:ph type="sldNum" sz="quarter" idx="10"/>
          </p:nvPr>
        </p:nvSpPr>
        <p:spPr>
          <a:noFill/>
        </p:spPr>
        <p:txBody>
          <a:bodyPr/>
          <a:lstStyle/>
          <a:p>
            <a:fld id="{509CB75F-44C9-4567-9F51-84AA19AA6CFC}" type="slidenum">
              <a:rPr lang="x-none" smtClean="0">
                <a:cs typeface="Arial" pitchFamily="34" charset="0"/>
              </a:rPr>
              <a:pPr/>
              <a:t>16</a:t>
            </a:fld>
            <a:endParaRPr lang="en-US" smtClean="0">
              <a:cs typeface="Arial" pitchFamily="34" charset="0"/>
            </a:endParaRPr>
          </a:p>
        </p:txBody>
      </p:sp>
      <p:sp>
        <p:nvSpPr>
          <p:cNvPr id="194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8739E7C-B6A0-489B-ACF4-7F702B8C5664}" type="slidenum">
              <a:rPr lang="x-none" sz="1400">
                <a:solidFill>
                  <a:schemeClr val="tx1"/>
                </a:solidFill>
                <a:latin typeface="Arial" pitchFamily="34" charset="0"/>
                <a:cs typeface="Arial" pitchFamily="34" charset="0"/>
              </a:rPr>
              <a:pPr algn="r"/>
              <a:t>16</a:t>
            </a:fld>
            <a:endParaRPr lang="en-US" sz="1400" dirty="0">
              <a:solidFill>
                <a:schemeClr val="tx1"/>
              </a:solidFill>
              <a:latin typeface="Arial" pitchFamily="34" charset="0"/>
              <a:cs typeface="Arial" pitchFamily="34" charset="0"/>
            </a:endParaRPr>
          </a:p>
        </p:txBody>
      </p:sp>
      <p:sp>
        <p:nvSpPr>
          <p:cNvPr id="19461" name="Rectangle 2"/>
          <p:cNvSpPr>
            <a:spLocks noGrp="1" noChangeArrowheads="1"/>
          </p:cNvSpPr>
          <p:nvPr>
            <p:ph type="title"/>
          </p:nvPr>
        </p:nvSpPr>
        <p:spPr/>
        <p:txBody>
          <a:bodyPr/>
          <a:lstStyle/>
          <a:p>
            <a:r>
              <a:rPr lang="en-US" dirty="0" smtClean="0"/>
              <a:t>Transactions</a:t>
            </a:r>
          </a:p>
        </p:txBody>
      </p:sp>
      <p:sp>
        <p:nvSpPr>
          <p:cNvPr id="19465" name="Text Box 9"/>
          <p:cNvSpPr txBox="1">
            <a:spLocks noChangeArrowheads="1"/>
          </p:cNvSpPr>
          <p:nvPr/>
        </p:nvSpPr>
        <p:spPr bwMode="auto">
          <a:xfrm>
            <a:off x="658813" y="1762125"/>
            <a:ext cx="45974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3366FF"/>
                </a:solidFill>
                <a:latin typeface="Arial" pitchFamily="34" charset="0"/>
                <a:cs typeface="Arial" pitchFamily="34" charset="0"/>
              </a:rPr>
              <a:t>Block of code ….</a:t>
            </a:r>
            <a:endParaRPr lang="en-US" sz="2000" dirty="0">
              <a:solidFill>
                <a:srgbClr val="3366FF"/>
              </a:solidFill>
              <a:latin typeface="Arial" pitchFamily="34" charset="0"/>
              <a:cs typeface="Arial" pitchFamily="34" charset="0"/>
            </a:endParaRPr>
          </a:p>
        </p:txBody>
      </p:sp>
      <p:sp>
        <p:nvSpPr>
          <p:cNvPr id="19464" name="Text Box 8"/>
          <p:cNvSpPr txBox="1">
            <a:spLocks noChangeArrowheads="1"/>
          </p:cNvSpPr>
          <p:nvPr/>
        </p:nvSpPr>
        <p:spPr bwMode="auto">
          <a:xfrm>
            <a:off x="1100138" y="2220913"/>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Arial" pitchFamily="34" charset="0"/>
                <a:cs typeface="Arial" pitchFamily="34" charset="0"/>
              </a:rPr>
              <a:t>Atomic</a:t>
            </a:r>
            <a:r>
              <a:rPr lang="en-US" sz="2800">
                <a:solidFill>
                  <a:srgbClr val="3366FF"/>
                </a:solidFill>
                <a:latin typeface="Arial" pitchFamily="34" charset="0"/>
                <a:cs typeface="Arial" pitchFamily="34" charset="0"/>
              </a:rPr>
              <a:t>: appears to happen instantaneously</a:t>
            </a:r>
            <a:endParaRPr lang="en-US" sz="2000">
              <a:solidFill>
                <a:srgbClr val="3366FF"/>
              </a:solidFill>
              <a:latin typeface="Arial" pitchFamily="34" charset="0"/>
              <a:cs typeface="Arial" pitchFamily="34" charset="0"/>
            </a:endParaRPr>
          </a:p>
        </p:txBody>
      </p:sp>
      <p:sp>
        <p:nvSpPr>
          <p:cNvPr id="19466" name="Text Box 10"/>
          <p:cNvSpPr txBox="1">
            <a:spLocks noChangeArrowheads="1"/>
          </p:cNvSpPr>
          <p:nvPr/>
        </p:nvSpPr>
        <p:spPr bwMode="auto">
          <a:xfrm>
            <a:off x="1500188" y="3113088"/>
            <a:ext cx="4597400"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err="1">
                <a:solidFill>
                  <a:schemeClr val="tx1"/>
                </a:solidFill>
                <a:latin typeface="Arial" pitchFamily="34" charset="0"/>
                <a:cs typeface="Arial" pitchFamily="34" charset="0"/>
              </a:rPr>
              <a:t>Serializable</a:t>
            </a:r>
            <a:r>
              <a:rPr lang="en-US" sz="2800" dirty="0">
                <a:solidFill>
                  <a:srgbClr val="3366FF"/>
                </a:solidFill>
                <a:latin typeface="Arial" pitchFamily="34" charset="0"/>
                <a:cs typeface="Arial" pitchFamily="34" charset="0"/>
              </a:rPr>
              <a:t>: all appear to happen in one-at-a-time order</a:t>
            </a:r>
            <a:endParaRPr lang="en-US" sz="2000" dirty="0">
              <a:solidFill>
                <a:srgbClr val="3366FF"/>
              </a:solidFill>
              <a:latin typeface="Arial" pitchFamily="34" charset="0"/>
              <a:cs typeface="Arial" pitchFamily="34" charset="0"/>
            </a:endParaRPr>
          </a:p>
        </p:txBody>
      </p:sp>
      <p:sp>
        <p:nvSpPr>
          <p:cNvPr id="19467" name="Text Box 11"/>
          <p:cNvSpPr txBox="1">
            <a:spLocks noChangeArrowheads="1"/>
          </p:cNvSpPr>
          <p:nvPr/>
        </p:nvSpPr>
        <p:spPr bwMode="auto">
          <a:xfrm>
            <a:off x="1943100" y="3933825"/>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Arial" pitchFamily="34" charset="0"/>
                <a:cs typeface="Arial" pitchFamily="34" charset="0"/>
              </a:rPr>
              <a:t>Commit</a:t>
            </a:r>
            <a:r>
              <a:rPr lang="en-US" sz="2800">
                <a:solidFill>
                  <a:srgbClr val="3366FF"/>
                </a:solidFill>
                <a:latin typeface="Arial" pitchFamily="34" charset="0"/>
                <a:cs typeface="Arial" pitchFamily="34" charset="0"/>
              </a:rPr>
              <a:t>: takes effect (atomically)</a:t>
            </a:r>
            <a:endParaRPr lang="en-US" sz="2000">
              <a:solidFill>
                <a:srgbClr val="3366FF"/>
              </a:solidFill>
              <a:latin typeface="Arial" pitchFamily="34" charset="0"/>
              <a:cs typeface="Arial" pitchFamily="34" charset="0"/>
            </a:endParaRPr>
          </a:p>
        </p:txBody>
      </p:sp>
      <p:sp>
        <p:nvSpPr>
          <p:cNvPr id="19468" name="Text Box 12"/>
          <p:cNvSpPr txBox="1">
            <a:spLocks noChangeArrowheads="1"/>
          </p:cNvSpPr>
          <p:nvPr/>
        </p:nvSpPr>
        <p:spPr bwMode="auto">
          <a:xfrm>
            <a:off x="2370138" y="4797425"/>
            <a:ext cx="4249737"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Arial" pitchFamily="34" charset="0"/>
                <a:cs typeface="Arial" pitchFamily="34" charset="0"/>
              </a:rPr>
              <a:t>Abort</a:t>
            </a:r>
            <a:r>
              <a:rPr lang="en-US" sz="2800">
                <a:solidFill>
                  <a:srgbClr val="3366FF"/>
                </a:solidFill>
                <a:latin typeface="Arial" pitchFamily="34" charset="0"/>
                <a:cs typeface="Arial" pitchFamily="34" charset="0"/>
              </a:rPr>
              <a:t>: has no effect (typically restarted)</a:t>
            </a:r>
            <a:endParaRPr lang="en-US" sz="2000">
              <a:solidFill>
                <a:srgbClr val="3366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5"/>
                                        </p:tgtEl>
                                        <p:attrNameLst>
                                          <p:attrName>style.visibility</p:attrName>
                                        </p:attrNameLst>
                                      </p:cBhvr>
                                      <p:to>
                                        <p:strVal val="visible"/>
                                      </p:to>
                                    </p:set>
                                    <p:animEffect transition="in" filter="blinds(horizontal)">
                                      <p:cBhvr>
                                        <p:cTn id="7" dur="500"/>
                                        <p:tgtEl>
                                          <p:spTgt spid="194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4"/>
                                        </p:tgtEl>
                                        <p:attrNameLst>
                                          <p:attrName>style.visibility</p:attrName>
                                        </p:attrNameLst>
                                      </p:cBhvr>
                                      <p:to>
                                        <p:strVal val="visible"/>
                                      </p:to>
                                    </p:set>
                                    <p:animEffect transition="in" filter="blinds(horizontal)">
                                      <p:cBhvr>
                                        <p:cTn id="12" dur="500"/>
                                        <p:tgtEl>
                                          <p:spTgt spid="194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6"/>
                                        </p:tgtEl>
                                        <p:attrNameLst>
                                          <p:attrName>style.visibility</p:attrName>
                                        </p:attrNameLst>
                                      </p:cBhvr>
                                      <p:to>
                                        <p:strVal val="visible"/>
                                      </p:to>
                                    </p:set>
                                    <p:animEffect transition="in" filter="blinds(horizontal)">
                                      <p:cBhvr>
                                        <p:cTn id="17" dur="500"/>
                                        <p:tgtEl>
                                          <p:spTgt spid="194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67"/>
                                        </p:tgtEl>
                                        <p:attrNameLst>
                                          <p:attrName>style.visibility</p:attrName>
                                        </p:attrNameLst>
                                      </p:cBhvr>
                                      <p:to>
                                        <p:strVal val="visible"/>
                                      </p:to>
                                    </p:set>
                                    <p:animEffect transition="in" filter="blinds(horizontal)">
                                      <p:cBhvr>
                                        <p:cTn id="22" dur="500"/>
                                        <p:tgtEl>
                                          <p:spTgt spid="194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68"/>
                                        </p:tgtEl>
                                        <p:attrNameLst>
                                          <p:attrName>style.visibility</p:attrName>
                                        </p:attrNameLst>
                                      </p:cBhvr>
                                      <p:to>
                                        <p:strVal val="visible"/>
                                      </p:to>
                                    </p:set>
                                    <p:animEffect transition="in" filter="blinds(horizontal)">
                                      <p:cBhvr>
                                        <p:cTn id="27"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nimBg="1"/>
      <p:bldP spid="19464" grpId="0" animBg="1"/>
      <p:bldP spid="19466" grpId="0" animBg="1"/>
      <p:bldP spid="19467" grpId="0" animBg="1"/>
      <p:bldP spid="194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0483" name="Rectangle 6"/>
          <p:cNvSpPr>
            <a:spLocks noGrp="1" noChangeArrowheads="1"/>
          </p:cNvSpPr>
          <p:nvPr>
            <p:ph type="sldNum" sz="quarter" idx="10"/>
          </p:nvPr>
        </p:nvSpPr>
        <p:spPr>
          <a:noFill/>
        </p:spPr>
        <p:txBody>
          <a:bodyPr/>
          <a:lstStyle/>
          <a:p>
            <a:fld id="{B53E4F91-481A-442D-B1BE-D451A01BD8DF}" type="slidenum">
              <a:rPr lang="x-none" smtClean="0">
                <a:cs typeface="Arial" pitchFamily="34" charset="0"/>
              </a:rPr>
              <a:pPr/>
              <a:t>17</a:t>
            </a:fld>
            <a:endParaRPr lang="en-US" smtClean="0">
              <a:cs typeface="Arial" pitchFamily="34" charset="0"/>
            </a:endParaRPr>
          </a:p>
        </p:txBody>
      </p:sp>
      <p:sp>
        <p:nvSpPr>
          <p:cNvPr id="204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37AD281-2FD4-4748-B161-55285F954507}" type="slidenum">
              <a:rPr lang="x-none" sz="1400">
                <a:solidFill>
                  <a:schemeClr val="tx1"/>
                </a:solidFill>
                <a:latin typeface="Arial" pitchFamily="34" charset="0"/>
                <a:cs typeface="Arial" pitchFamily="34" charset="0"/>
              </a:rPr>
              <a:pPr algn="r"/>
              <a:t>17</a:t>
            </a:fld>
            <a:endParaRPr lang="en-US" sz="1400" dirty="0">
              <a:solidFill>
                <a:schemeClr val="tx1"/>
              </a:solidFill>
              <a:latin typeface="Arial" pitchFamily="34" charset="0"/>
              <a:cs typeface="Arial" pitchFamily="34" charset="0"/>
            </a:endParaRPr>
          </a:p>
        </p:txBody>
      </p:sp>
      <p:sp>
        <p:nvSpPr>
          <p:cNvPr id="20485" name="Rectangle 2"/>
          <p:cNvSpPr>
            <a:spLocks noChangeArrowheads="1"/>
          </p:cNvSpPr>
          <p:nvPr/>
        </p:nvSpPr>
        <p:spPr bwMode="auto">
          <a:xfrm>
            <a:off x="838200" y="1752600"/>
            <a:ext cx="3286125" cy="3508375"/>
          </a:xfrm>
          <a:prstGeom prst="rect">
            <a:avLst/>
          </a:prstGeom>
          <a:solidFill>
            <a:srgbClr val="FFFFCC"/>
          </a:solidFill>
          <a:ln w="9525">
            <a:noFill/>
            <a:miter lim="800000"/>
            <a:headEnd/>
            <a:tailEnd/>
          </a:ln>
        </p:spPr>
        <p:txBody>
          <a:bodyPr>
            <a:spAutoFit/>
          </a:bodyPr>
          <a:lstStyle/>
          <a:p>
            <a:pPr algn="l"/>
            <a:r>
              <a:rPr lang="en-US" sz="2800" b="1" dirty="0">
                <a:solidFill>
                  <a:schemeClr val="tx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a:t>
            </a:r>
            <a:r>
              <a:rPr lang="en-US" sz="2800" b="1" dirty="0" err="1">
                <a:solidFill>
                  <a:srgbClr val="0000FF"/>
                </a:solidFill>
                <a:latin typeface="Courier New" pitchFamily="49" charset="0"/>
              </a:rPr>
              <a:t>x.remove</a:t>
            </a:r>
            <a:r>
              <a:rPr lang="en-US" sz="2800" b="1" dirty="0">
                <a:solidFill>
                  <a:srgbClr val="0000FF"/>
                </a:solidFill>
                <a:latin typeface="Courier New" pitchFamily="49" charset="0"/>
              </a:rPr>
              <a:t>(3);</a:t>
            </a:r>
          </a:p>
          <a:p>
            <a:pPr algn="l"/>
            <a:r>
              <a:rPr lang="en-US" sz="2800" b="1" dirty="0">
                <a:solidFill>
                  <a:srgbClr val="0000FF"/>
                </a:solidFill>
                <a:latin typeface="Courier New" pitchFamily="49" charset="0"/>
              </a:rPr>
              <a:t> </a:t>
            </a:r>
            <a:r>
              <a:rPr lang="en-US" sz="2800" b="1" dirty="0" err="1">
                <a:solidFill>
                  <a:srgbClr val="0000FF"/>
                </a:solidFill>
                <a:latin typeface="Courier New" pitchFamily="49" charset="0"/>
              </a:rPr>
              <a:t>y.add</a:t>
            </a:r>
            <a:r>
              <a:rPr lang="en-US" sz="2800" b="1" dirty="0">
                <a:solidFill>
                  <a:srgbClr val="0000FF"/>
                </a:solidFill>
                <a:latin typeface="Courier New" pitchFamily="49" charset="0"/>
              </a:rPr>
              <a:t>(3);</a:t>
            </a:r>
            <a:br>
              <a:rPr lang="en-US" sz="2800" b="1" dirty="0">
                <a:solidFill>
                  <a:srgbClr val="0000FF"/>
                </a:solidFill>
                <a:latin typeface="Courier New" pitchFamily="49" charset="0"/>
              </a:rPr>
            </a:b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chemeClr val="accent2"/>
                </a:solidFill>
                <a:latin typeface="Courier New" pitchFamily="49" charset="0"/>
              </a:rPr>
              <a:t/>
            </a:r>
            <a:br>
              <a:rPr lang="en-US" sz="2800" b="1" dirty="0">
                <a:solidFill>
                  <a:schemeClr val="accent2"/>
                </a:solidFill>
                <a:latin typeface="Courier New" pitchFamily="49" charset="0"/>
              </a:rPr>
            </a:br>
            <a:r>
              <a:rPr lang="en-US" sz="2800" b="1" dirty="0">
                <a:solidFill>
                  <a:schemeClr val="tx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y =</a:t>
            </a:r>
            <a:r>
              <a:rPr lang="en-US" sz="2800" b="1" dirty="0">
                <a:solidFill>
                  <a:schemeClr val="accent2"/>
                </a:solidFill>
                <a:latin typeface="Courier New" pitchFamily="49" charset="0"/>
              </a:rPr>
              <a:t> </a:t>
            </a:r>
            <a:r>
              <a:rPr lang="en-US" sz="2800" b="1" dirty="0">
                <a:solidFill>
                  <a:schemeClr val="tx1"/>
                </a:solidFill>
                <a:latin typeface="Courier New" pitchFamily="49" charset="0"/>
              </a:rPr>
              <a:t>null</a:t>
            </a:r>
            <a:r>
              <a:rPr lang="en-US" sz="2800" b="1" dirty="0">
                <a:solidFill>
                  <a:srgbClr val="0000FF"/>
                </a:solidFill>
                <a:latin typeface="Courier New" pitchFamily="49" charset="0"/>
              </a:rPr>
              <a:t>;</a:t>
            </a:r>
          </a:p>
          <a:p>
            <a:pPr algn="l"/>
            <a:r>
              <a:rPr lang="en-US" sz="2800" b="1" dirty="0">
                <a:solidFill>
                  <a:srgbClr val="0000FF"/>
                </a:solidFill>
                <a:latin typeface="Courier New" pitchFamily="49" charset="0"/>
              </a:rPr>
              <a:t>}</a:t>
            </a:r>
            <a:r>
              <a:rPr lang="en-US" sz="2800" dirty="0">
                <a:solidFill>
                  <a:srgbClr val="0000FF"/>
                </a:solidFill>
                <a:latin typeface="Courier New" pitchFamily="49" charset="0"/>
              </a:rPr>
              <a:t> </a:t>
            </a:r>
          </a:p>
        </p:txBody>
      </p:sp>
      <p:sp>
        <p:nvSpPr>
          <p:cNvPr id="20486" name="Rectangle 3"/>
          <p:cNvSpPr>
            <a:spLocks noGrp="1" noChangeArrowheads="1"/>
          </p:cNvSpPr>
          <p:nvPr>
            <p:ph type="title"/>
          </p:nvPr>
        </p:nvSpPr>
        <p:spPr/>
        <p:txBody>
          <a:bodyPr/>
          <a:lstStyle/>
          <a:p>
            <a:r>
              <a:rPr lang="en-US" smtClean="0"/>
              <a:t>Atomic Blocks</a:t>
            </a:r>
          </a:p>
        </p:txBody>
      </p:sp>
      <p:pic>
        <p:nvPicPr>
          <p:cNvPr id="20489" name="Picture 9"/>
          <p:cNvPicPr>
            <a:picLocks noChangeAspect="1" noChangeArrowheads="1"/>
          </p:cNvPicPr>
          <p:nvPr/>
        </p:nvPicPr>
        <p:blipFill>
          <a:blip r:embed="rId3" cstate="print"/>
          <a:srcRect/>
          <a:stretch>
            <a:fillRect/>
          </a:stretch>
        </p:blipFill>
        <p:spPr bwMode="auto">
          <a:xfrm>
            <a:off x="5384800" y="2249488"/>
            <a:ext cx="1773238" cy="2416175"/>
          </a:xfrm>
          <a:prstGeom prst="rect">
            <a:avLst/>
          </a:prstGeom>
          <a:noFill/>
          <a:ln w="38100" algn="ctr">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1507" name="Rectangle 6"/>
          <p:cNvSpPr>
            <a:spLocks noGrp="1" noChangeArrowheads="1"/>
          </p:cNvSpPr>
          <p:nvPr>
            <p:ph type="sldNum" sz="quarter" idx="10"/>
          </p:nvPr>
        </p:nvSpPr>
        <p:spPr>
          <a:noFill/>
        </p:spPr>
        <p:txBody>
          <a:bodyPr/>
          <a:lstStyle/>
          <a:p>
            <a:fld id="{0EA2DC14-6E21-451D-95D9-703CAE69E466}" type="slidenum">
              <a:rPr lang="x-none" smtClean="0">
                <a:cs typeface="Arial" pitchFamily="34" charset="0"/>
              </a:rPr>
              <a:pPr/>
              <a:t>18</a:t>
            </a:fld>
            <a:endParaRPr lang="en-US" smtClean="0">
              <a:cs typeface="Arial" pitchFamily="34" charset="0"/>
            </a:endParaRPr>
          </a:p>
        </p:txBody>
      </p:sp>
      <p:sp>
        <p:nvSpPr>
          <p:cNvPr id="215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D66C62F-B6FC-49B8-97BC-CE0C9E364DCD}" type="slidenum">
              <a:rPr lang="x-none" sz="1400">
                <a:solidFill>
                  <a:schemeClr val="tx1"/>
                </a:solidFill>
                <a:latin typeface="Arial" pitchFamily="34" charset="0"/>
                <a:cs typeface="Arial" pitchFamily="34" charset="0"/>
              </a:rPr>
              <a:pPr algn="r"/>
              <a:t>18</a:t>
            </a:fld>
            <a:endParaRPr lang="en-US" sz="1400" dirty="0">
              <a:solidFill>
                <a:schemeClr val="tx1"/>
              </a:solidFill>
              <a:latin typeface="Arial" pitchFamily="34" charset="0"/>
              <a:cs typeface="Arial" pitchFamily="34" charset="0"/>
            </a:endParaRPr>
          </a:p>
        </p:txBody>
      </p:sp>
      <p:sp>
        <p:nvSpPr>
          <p:cNvPr id="21509" name="Rectangle 2"/>
          <p:cNvSpPr>
            <a:spLocks noChangeArrowheads="1"/>
          </p:cNvSpPr>
          <p:nvPr/>
        </p:nvSpPr>
        <p:spPr bwMode="auto">
          <a:xfrm>
            <a:off x="838200" y="1752600"/>
            <a:ext cx="3286125" cy="3508375"/>
          </a:xfrm>
          <a:prstGeom prst="rect">
            <a:avLst/>
          </a:prstGeom>
          <a:solidFill>
            <a:srgbClr val="FFFFCC"/>
          </a:solidFill>
          <a:ln w="9525">
            <a:noFill/>
            <a:miter lim="800000"/>
            <a:headEnd/>
            <a:tailEnd/>
          </a:ln>
        </p:spPr>
        <p:txBody>
          <a:bodyPr>
            <a:spAutoFit/>
          </a:bodyPr>
          <a:lstStyle/>
          <a:p>
            <a:pPr algn="l"/>
            <a:r>
              <a:rPr lang="en-US" sz="2800" b="1" dirty="0">
                <a:solidFill>
                  <a:schemeClr val="folHlink"/>
                </a:solidFill>
                <a:latin typeface="Courier New" pitchFamily="49" charset="0"/>
              </a:rPr>
              <a:t>atomic {</a:t>
            </a:r>
            <a:br>
              <a:rPr lang="en-US" sz="2800" b="1" dirty="0">
                <a:solidFill>
                  <a:schemeClr val="folHlink"/>
                </a:solidFill>
                <a:latin typeface="Courier New" pitchFamily="49" charset="0"/>
              </a:rPr>
            </a:br>
            <a:r>
              <a:rPr lang="en-US" sz="2800" b="1" dirty="0">
                <a:solidFill>
                  <a:schemeClr val="folHlink"/>
                </a:solidFill>
                <a:latin typeface="Courier New" pitchFamily="49" charset="0"/>
              </a:rPr>
              <a:t> </a:t>
            </a:r>
            <a:r>
              <a:rPr lang="en-US" sz="2800" b="1" dirty="0" err="1">
                <a:solidFill>
                  <a:schemeClr val="folHlink"/>
                </a:solidFill>
                <a:latin typeface="Courier New" pitchFamily="49" charset="0"/>
              </a:rPr>
              <a:t>x.remove</a:t>
            </a:r>
            <a:r>
              <a:rPr lang="en-US" sz="2800" b="1" dirty="0">
                <a:solidFill>
                  <a:schemeClr val="folHlink"/>
                </a:solidFill>
                <a:latin typeface="Courier New" pitchFamily="49" charset="0"/>
              </a:rPr>
              <a:t>(3);</a:t>
            </a:r>
          </a:p>
          <a:p>
            <a:pPr algn="l"/>
            <a:r>
              <a:rPr lang="en-US" sz="2800" b="1" dirty="0">
                <a:solidFill>
                  <a:schemeClr val="accent2"/>
                </a:solidFill>
                <a:latin typeface="Courier New" pitchFamily="49" charset="0"/>
              </a:rPr>
              <a:t> </a:t>
            </a:r>
            <a:r>
              <a:rPr lang="en-US" sz="2800" b="1" dirty="0" err="1">
                <a:solidFill>
                  <a:srgbClr val="0000FF"/>
                </a:solidFill>
                <a:latin typeface="Courier New" pitchFamily="49" charset="0"/>
              </a:rPr>
              <a:t>y.add</a:t>
            </a:r>
            <a:r>
              <a:rPr lang="en-US" sz="2800" b="1" dirty="0">
                <a:solidFill>
                  <a:srgbClr val="0000FF"/>
                </a:solidFill>
                <a:latin typeface="Courier New" pitchFamily="49" charset="0"/>
              </a:rPr>
              <a:t>(3);</a:t>
            </a:r>
            <a:br>
              <a:rPr lang="en-US" sz="2800" b="1" dirty="0">
                <a:solidFill>
                  <a:srgbClr val="0000FF"/>
                </a:solidFill>
                <a:latin typeface="Courier New" pitchFamily="49" charset="0"/>
              </a:rPr>
            </a:br>
            <a:r>
              <a:rPr lang="en-US" sz="2800" b="1" dirty="0">
                <a:solidFill>
                  <a:schemeClr val="folHlink"/>
                </a:solidFill>
                <a:latin typeface="Courier New" pitchFamily="49" charset="0"/>
              </a:rPr>
              <a:t>}</a:t>
            </a:r>
            <a:br>
              <a:rPr lang="en-US" sz="2800" b="1" dirty="0">
                <a:solidFill>
                  <a:schemeClr val="folHlink"/>
                </a:solidFill>
                <a:latin typeface="Courier New" pitchFamily="49" charset="0"/>
              </a:rPr>
            </a:br>
            <a:r>
              <a:rPr lang="en-US" sz="2800" b="1" dirty="0">
                <a:solidFill>
                  <a:schemeClr val="accent2"/>
                </a:solidFill>
                <a:latin typeface="Courier New" pitchFamily="49" charset="0"/>
              </a:rPr>
              <a:t/>
            </a:r>
            <a:br>
              <a:rPr lang="en-US" sz="2800" b="1" dirty="0">
                <a:solidFill>
                  <a:schemeClr val="accent2"/>
                </a:solidFill>
                <a:latin typeface="Courier New" pitchFamily="49" charset="0"/>
              </a:rPr>
            </a:br>
            <a:r>
              <a:rPr lang="en-US" sz="2800" b="1" dirty="0">
                <a:solidFill>
                  <a:schemeClr val="folHlink"/>
                </a:solidFill>
                <a:latin typeface="Courier New" pitchFamily="49" charset="0"/>
              </a:rPr>
              <a:t>atomic {</a:t>
            </a:r>
            <a:br>
              <a:rPr lang="en-US" sz="2800" b="1" dirty="0">
                <a:solidFill>
                  <a:schemeClr val="folHlink"/>
                </a:solidFill>
                <a:latin typeface="Courier New" pitchFamily="49" charset="0"/>
              </a:rPr>
            </a:br>
            <a:r>
              <a:rPr lang="en-US" sz="2800" b="1" dirty="0">
                <a:solidFill>
                  <a:schemeClr val="accent2"/>
                </a:solidFill>
                <a:latin typeface="Courier New" pitchFamily="49" charset="0"/>
              </a:rPr>
              <a:t> </a:t>
            </a:r>
            <a:r>
              <a:rPr lang="en-US" sz="2800" b="1" dirty="0">
                <a:solidFill>
                  <a:srgbClr val="0000FF"/>
                </a:solidFill>
                <a:latin typeface="Courier New" pitchFamily="49" charset="0"/>
              </a:rPr>
              <a:t>y =</a:t>
            </a:r>
            <a:r>
              <a:rPr lang="en-US" sz="2800" b="1" dirty="0">
                <a:solidFill>
                  <a:schemeClr val="accent2"/>
                </a:solidFill>
                <a:latin typeface="Courier New" pitchFamily="49" charset="0"/>
              </a:rPr>
              <a:t> </a:t>
            </a:r>
            <a:r>
              <a:rPr lang="en-US" sz="2800" b="1" dirty="0">
                <a:solidFill>
                  <a:schemeClr val="tx1"/>
                </a:solidFill>
                <a:latin typeface="Courier New" pitchFamily="49" charset="0"/>
              </a:rPr>
              <a:t>null</a:t>
            </a:r>
            <a:r>
              <a:rPr lang="en-US" sz="2800" b="1" dirty="0">
                <a:solidFill>
                  <a:srgbClr val="0000FF"/>
                </a:solidFill>
                <a:latin typeface="Courier New" pitchFamily="49" charset="0"/>
              </a:rPr>
              <a:t>;</a:t>
            </a:r>
          </a:p>
          <a:p>
            <a:pPr algn="l"/>
            <a:r>
              <a:rPr lang="en-US" sz="2800" b="1" dirty="0">
                <a:solidFill>
                  <a:schemeClr val="folHlink"/>
                </a:solidFill>
                <a:latin typeface="Courier New" pitchFamily="49" charset="0"/>
              </a:rPr>
              <a:t>}</a:t>
            </a:r>
            <a:r>
              <a:rPr lang="en-US" sz="2800" dirty="0">
                <a:solidFill>
                  <a:schemeClr val="folHlink"/>
                </a:solidFill>
                <a:latin typeface="Courier New" pitchFamily="49" charset="0"/>
              </a:rPr>
              <a:t> </a:t>
            </a:r>
          </a:p>
        </p:txBody>
      </p:sp>
      <p:sp>
        <p:nvSpPr>
          <p:cNvPr id="21510" name="Rectangle 3"/>
          <p:cNvSpPr>
            <a:spLocks noGrp="1" noChangeArrowheads="1"/>
          </p:cNvSpPr>
          <p:nvPr>
            <p:ph type="title" idx="4294967295"/>
          </p:nvPr>
        </p:nvSpPr>
        <p:spPr/>
        <p:txBody>
          <a:bodyPr/>
          <a:lstStyle/>
          <a:p>
            <a:r>
              <a:rPr lang="en-US" smtClean="0"/>
              <a:t>Atomic Blocks</a:t>
            </a:r>
          </a:p>
        </p:txBody>
      </p:sp>
      <p:sp>
        <p:nvSpPr>
          <p:cNvPr id="968709" name="AutoShape 5"/>
          <p:cNvSpPr>
            <a:spLocks noChangeArrowheads="1"/>
          </p:cNvSpPr>
          <p:nvPr/>
        </p:nvSpPr>
        <p:spPr bwMode="auto">
          <a:xfrm>
            <a:off x="1011238" y="2608263"/>
            <a:ext cx="2303462" cy="549275"/>
          </a:xfrm>
          <a:prstGeom prst="wedgeRoundRectCallout">
            <a:avLst>
              <a:gd name="adj1" fmla="val 151310"/>
              <a:gd name="adj2" fmla="val -5462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68710" name="Text Box 6"/>
          <p:cNvSpPr txBox="1">
            <a:spLocks noChangeArrowheads="1"/>
          </p:cNvSpPr>
          <p:nvPr/>
        </p:nvSpPr>
        <p:spPr bwMode="auto">
          <a:xfrm>
            <a:off x="5741988" y="2197100"/>
            <a:ext cx="2997200" cy="579438"/>
          </a:xfrm>
          <a:prstGeom prst="rect">
            <a:avLst/>
          </a:prstGeom>
          <a:noFill/>
          <a:ln w="9525">
            <a:noFill/>
            <a:miter lim="800000"/>
            <a:headEnd/>
            <a:tailEnd/>
          </a:ln>
        </p:spPr>
        <p:txBody>
          <a:bodyPr>
            <a:spAutoFit/>
          </a:bodyPr>
          <a:lstStyle/>
          <a:p>
            <a:r>
              <a:rPr lang="en-US" sz="3200" b="1" dirty="0">
                <a:solidFill>
                  <a:srgbClr val="FF0000"/>
                </a:solidFill>
                <a:latin typeface="Arial" pitchFamily="34" charset="0"/>
              </a:rPr>
              <a:t>No data race</a:t>
            </a:r>
          </a:p>
        </p:txBody>
      </p:sp>
      <p:sp>
        <p:nvSpPr>
          <p:cNvPr id="2" name="AutoShape 5"/>
          <p:cNvSpPr>
            <a:spLocks noChangeArrowheads="1"/>
          </p:cNvSpPr>
          <p:nvPr/>
        </p:nvSpPr>
        <p:spPr bwMode="auto">
          <a:xfrm>
            <a:off x="989013" y="4341813"/>
            <a:ext cx="2216150" cy="520700"/>
          </a:xfrm>
          <a:prstGeom prst="wedgeRoundRectCallout">
            <a:avLst>
              <a:gd name="adj1" fmla="val 165829"/>
              <a:gd name="adj2" fmla="val -378051"/>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68709"/>
                                        </p:tgtEl>
                                        <p:attrNameLst>
                                          <p:attrName>style.visibility</p:attrName>
                                        </p:attrNameLst>
                                      </p:cBhvr>
                                      <p:to>
                                        <p:strVal val="visible"/>
                                      </p:to>
                                    </p:set>
                                    <p:animEffect transition="in" filter="blinds(horizontal)">
                                      <p:cBhvr>
                                        <p:cTn id="7" dur="500"/>
                                        <p:tgtEl>
                                          <p:spTgt spid="9687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68710"/>
                                        </p:tgtEl>
                                        <p:attrNameLst>
                                          <p:attrName>style.visibility</p:attrName>
                                        </p:attrNameLst>
                                      </p:cBhvr>
                                      <p:to>
                                        <p:strVal val="visible"/>
                                      </p:to>
                                    </p:set>
                                    <p:animEffect transition="in" filter="blinds(horizontal)">
                                      <p:cBhvr>
                                        <p:cTn id="10" dur="500"/>
                                        <p:tgtEl>
                                          <p:spTgt spid="9687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animBg="1"/>
      <p:bldP spid="968710"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2531" name="Rectangle 6"/>
          <p:cNvSpPr>
            <a:spLocks noGrp="1" noChangeArrowheads="1"/>
          </p:cNvSpPr>
          <p:nvPr>
            <p:ph type="sldNum" sz="quarter" idx="10"/>
          </p:nvPr>
        </p:nvSpPr>
        <p:spPr>
          <a:noFill/>
        </p:spPr>
        <p:txBody>
          <a:bodyPr/>
          <a:lstStyle/>
          <a:p>
            <a:fld id="{4FB158DD-9E4A-4EE3-BB03-F8E00DB0C243}" type="slidenum">
              <a:rPr lang="x-none" smtClean="0">
                <a:cs typeface="Arial" pitchFamily="34" charset="0"/>
              </a:rPr>
              <a:pPr/>
              <a:t>19</a:t>
            </a:fld>
            <a:endParaRPr lang="en-US" smtClean="0">
              <a:cs typeface="Arial" pitchFamily="34" charset="0"/>
            </a:endParaRPr>
          </a:p>
        </p:txBody>
      </p:sp>
      <p:sp>
        <p:nvSpPr>
          <p:cNvPr id="225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21B789B-61E8-44AE-8641-538EEC053105}" type="slidenum">
              <a:rPr lang="x-none" sz="1400">
                <a:solidFill>
                  <a:schemeClr val="tx1"/>
                </a:solidFill>
                <a:latin typeface="Arial" pitchFamily="34" charset="0"/>
                <a:cs typeface="Arial" pitchFamily="34" charset="0"/>
              </a:rPr>
              <a:pPr algn="r"/>
              <a:t>19</a:t>
            </a:fld>
            <a:endParaRPr lang="en-US" sz="1400" dirty="0">
              <a:solidFill>
                <a:schemeClr val="tx1"/>
              </a:solidFill>
              <a:latin typeface="Arial" pitchFamily="34" charset="0"/>
              <a:cs typeface="Arial" pitchFamily="34" charset="0"/>
            </a:endParaRPr>
          </a:p>
        </p:txBody>
      </p:sp>
      <p:sp>
        <p:nvSpPr>
          <p:cNvPr id="22533" name="Rectangle 2"/>
          <p:cNvSpPr>
            <a:spLocks noChangeArrowheads="1"/>
          </p:cNvSpPr>
          <p:nvPr/>
        </p:nvSpPr>
        <p:spPr bwMode="auto">
          <a:xfrm>
            <a:off x="838200" y="1752600"/>
            <a:ext cx="5681663" cy="2308324"/>
          </a:xfrm>
          <a:prstGeom prst="rect">
            <a:avLst/>
          </a:prstGeom>
          <a:solidFill>
            <a:srgbClr val="FFFFCC"/>
          </a:solidFill>
          <a:ln w="9525">
            <a:noFill/>
            <a:miter lim="800000"/>
            <a:headEnd/>
            <a:tailEnd/>
          </a:ln>
        </p:spPr>
        <p:txBody>
          <a:bodyPr>
            <a:spAutoFit/>
          </a:bodyPr>
          <a:lstStyle/>
          <a:p>
            <a:pPr algn="l"/>
            <a:r>
              <a:rPr lang="en-US" sz="2400" b="1" dirty="0" smtClean="0">
                <a:solidFill>
                  <a:schemeClr val="tx1"/>
                </a:solidFill>
                <a:latin typeface="Courier New" pitchFamily="49" charset="0"/>
              </a:rPr>
              <a:t>public </a:t>
            </a:r>
            <a:r>
              <a:rPr lang="en-US" sz="2400" b="1" dirty="0">
                <a:solidFill>
                  <a:schemeClr val="tx1"/>
                </a:solidFill>
                <a:latin typeface="Courier New" pitchFamily="49" charset="0"/>
              </a:rPr>
              <a:t>void</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LeftEnq</a:t>
            </a:r>
            <a:r>
              <a:rPr lang="en-US" sz="2400" b="1" dirty="0">
                <a:solidFill>
                  <a:srgbClr val="0000FF"/>
                </a:solidFill>
                <a:latin typeface="Courier New" pitchFamily="49" charset="0"/>
              </a:rPr>
              <a:t>(item x) {</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 q = </a:t>
            </a:r>
            <a:r>
              <a:rPr lang="en-US" sz="2400" b="1" dirty="0">
                <a:solidFill>
                  <a:schemeClr val="tx1"/>
                </a:solidFill>
                <a:latin typeface="Courier New" pitchFamily="49" charset="0"/>
              </a:rPr>
              <a:t>new</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(x);</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q.left</a:t>
            </a:r>
            <a:r>
              <a:rPr lang="en-US" sz="2400" b="1" dirty="0">
                <a:solidFill>
                  <a:srgbClr val="0000FF"/>
                </a:solidFill>
                <a:latin typeface="Courier New" pitchFamily="49" charset="0"/>
              </a:rPr>
              <a:t> = </a:t>
            </a:r>
            <a:r>
              <a:rPr lang="en-US" sz="2400" b="1" dirty="0" smtClean="0">
                <a:solidFill>
                  <a:srgbClr val="0000FF"/>
                </a:solidFill>
                <a:latin typeface="Courier New" pitchFamily="49" charset="0"/>
              </a:rPr>
              <a:t>left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err="1" smtClean="0">
                <a:solidFill>
                  <a:srgbClr val="0000FF"/>
                </a:solidFill>
                <a:latin typeface="Courier New" pitchFamily="49" charset="0"/>
              </a:rPr>
              <a:t>left.right</a:t>
            </a:r>
            <a:r>
              <a:rPr lang="en-US" sz="2400" b="1" dirty="0" smtClean="0">
                <a:solidFill>
                  <a:srgbClr val="0000FF"/>
                </a:solidFill>
                <a:latin typeface="Courier New" pitchFamily="49" charset="0"/>
              </a:rPr>
              <a:t> </a:t>
            </a:r>
            <a:r>
              <a:rPr lang="en-US" sz="2400" b="1" dirty="0">
                <a:solidFill>
                  <a:srgbClr val="0000FF"/>
                </a:solidFill>
                <a:latin typeface="Courier New" pitchFamily="49" charset="0"/>
              </a:rPr>
              <a:t>= q;</a:t>
            </a:r>
          </a:p>
          <a:p>
            <a:pPr algn="l"/>
            <a:r>
              <a:rPr lang="en-US" sz="2400" b="1" dirty="0">
                <a:solidFill>
                  <a:srgbClr val="0000FF"/>
                </a:solidFill>
                <a:latin typeface="Courier New" pitchFamily="49" charset="0"/>
              </a:rPr>
              <a:t>  </a:t>
            </a:r>
            <a:r>
              <a:rPr lang="en-US" sz="2400" b="1" dirty="0" smtClean="0">
                <a:solidFill>
                  <a:srgbClr val="0000FF"/>
                </a:solidFill>
                <a:latin typeface="Courier New" pitchFamily="49" charset="0"/>
              </a:rPr>
              <a:t>left </a:t>
            </a:r>
            <a:r>
              <a:rPr lang="en-US" sz="2400" b="1" dirty="0">
                <a:solidFill>
                  <a:srgbClr val="0000FF"/>
                </a:solidFill>
                <a:latin typeface="Courier New" pitchFamily="49" charset="0"/>
              </a:rPr>
              <a:t>= q;</a:t>
            </a:r>
          </a:p>
          <a:p>
            <a:pPr algn="l"/>
            <a:r>
              <a:rPr lang="en-US" sz="2400" b="1" dirty="0">
                <a:solidFill>
                  <a:srgbClr val="0000FF"/>
                </a:solidFill>
                <a:latin typeface="Courier New" pitchFamily="49" charset="0"/>
              </a:rPr>
              <a:t>}</a:t>
            </a:r>
          </a:p>
        </p:txBody>
      </p:sp>
      <p:sp>
        <p:nvSpPr>
          <p:cNvPr id="22534" name="Rectangle 3"/>
          <p:cNvSpPr>
            <a:spLocks noGrp="1" noChangeArrowheads="1"/>
          </p:cNvSpPr>
          <p:nvPr>
            <p:ph type="title" idx="4294967295"/>
          </p:nvPr>
        </p:nvSpPr>
        <p:spPr/>
        <p:txBody>
          <a:bodyPr/>
          <a:lstStyle/>
          <a:p>
            <a:r>
              <a:rPr lang="en-US" sz="4000" smtClean="0"/>
              <a:t>A Double-Ended Queue</a:t>
            </a:r>
          </a:p>
        </p:txBody>
      </p:sp>
      <p:sp>
        <p:nvSpPr>
          <p:cNvPr id="968709" name="AutoShape 5"/>
          <p:cNvSpPr>
            <a:spLocks noChangeArrowheads="1"/>
          </p:cNvSpPr>
          <p:nvPr/>
        </p:nvSpPr>
        <p:spPr bwMode="auto">
          <a:xfrm>
            <a:off x="808038" y="1751013"/>
            <a:ext cx="5859462" cy="2408237"/>
          </a:xfrm>
          <a:prstGeom prst="wedgeRoundRectCallout">
            <a:avLst>
              <a:gd name="adj1" fmla="val 5106"/>
              <a:gd name="adj2" fmla="val 8032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68710" name="Text Box 6"/>
          <p:cNvSpPr txBox="1">
            <a:spLocks noChangeArrowheads="1"/>
          </p:cNvSpPr>
          <p:nvPr/>
        </p:nvSpPr>
        <p:spPr bwMode="auto">
          <a:xfrm>
            <a:off x="750888" y="5013325"/>
            <a:ext cx="7177087" cy="579438"/>
          </a:xfrm>
          <a:prstGeom prst="rect">
            <a:avLst/>
          </a:prstGeom>
          <a:noFill/>
          <a:ln w="9525">
            <a:noFill/>
            <a:miter lim="800000"/>
            <a:headEnd/>
            <a:tailEnd/>
          </a:ln>
        </p:spPr>
        <p:txBody>
          <a:bodyPr>
            <a:spAutoFit/>
          </a:bodyPr>
          <a:lstStyle/>
          <a:p>
            <a:r>
              <a:rPr lang="en-US" sz="3200" b="1" dirty="0">
                <a:solidFill>
                  <a:srgbClr val="FF0000"/>
                </a:solidFill>
                <a:latin typeface="Arial" pitchFamily="34" charset="0"/>
              </a:rPr>
              <a:t>Write sequential Code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8709"/>
                                        </p:tgtEl>
                                        <p:attrNameLst>
                                          <p:attrName>style.visibility</p:attrName>
                                        </p:attrNameLst>
                                      </p:cBhvr>
                                      <p:to>
                                        <p:strVal val="visible"/>
                                      </p:to>
                                    </p:set>
                                    <p:animEffect transition="in" filter="blinds(horizontal)">
                                      <p:cBhvr>
                                        <p:cTn id="7" dur="500"/>
                                        <p:tgtEl>
                                          <p:spTgt spid="9687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68710"/>
                                        </p:tgtEl>
                                        <p:attrNameLst>
                                          <p:attrName>style.visibility</p:attrName>
                                        </p:attrNameLst>
                                      </p:cBhvr>
                                      <p:to>
                                        <p:strVal val="visible"/>
                                      </p:to>
                                    </p:set>
                                    <p:animEffect transition="in" filter="blinds(horizontal)">
                                      <p:cBhvr>
                                        <p:cTn id="10" dur="500"/>
                                        <p:tgtEl>
                                          <p:spTgt spid="968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animBg="1"/>
      <p:bldP spid="9687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605AC97-D9BF-4251-9A27-5F8616BDB2A6}" type="slidenum">
              <a:rPr lang="x-none" sz="1400">
                <a:solidFill>
                  <a:schemeClr val="tx1"/>
                </a:solidFill>
                <a:latin typeface="Arial" pitchFamily="34" charset="0"/>
                <a:cs typeface="Arial" pitchFamily="34" charset="0"/>
              </a:rPr>
              <a:pPr algn="r"/>
              <a:t>2</a:t>
            </a:fld>
            <a:endParaRPr lang="en-US" sz="1400" dirty="0">
              <a:solidFill>
                <a:schemeClr val="tx1"/>
              </a:solidFill>
              <a:latin typeface="Arial" pitchFamily="34" charset="0"/>
              <a:cs typeface="Arial" pitchFamily="34" charset="0"/>
            </a:endParaRPr>
          </a:p>
        </p:txBody>
      </p:sp>
      <p:sp>
        <p:nvSpPr>
          <p:cNvPr id="164868" name="Rectangle 2"/>
          <p:cNvSpPr>
            <a:spLocks noGrp="1" noChangeArrowheads="1"/>
          </p:cNvSpPr>
          <p:nvPr>
            <p:ph type="title" idx="4294967295"/>
          </p:nvPr>
        </p:nvSpPr>
        <p:spPr/>
        <p:txBody>
          <a:bodyPr/>
          <a:lstStyle/>
          <a:p>
            <a:r>
              <a:rPr lang="en-US" smtClean="0"/>
              <a:t>Our Vision for the Future</a:t>
            </a:r>
          </a:p>
        </p:txBody>
      </p:sp>
      <p:sp>
        <p:nvSpPr>
          <p:cNvPr id="164871" name="Text Box 7"/>
          <p:cNvSpPr txBox="1">
            <a:spLocks noChangeArrowheads="1"/>
          </p:cNvSpPr>
          <p:nvPr/>
        </p:nvSpPr>
        <p:spPr bwMode="auto">
          <a:xfrm>
            <a:off x="760412" y="2193925"/>
            <a:ext cx="509747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In this course, we covered ….</a:t>
            </a:r>
            <a:endParaRPr lang="en-US" sz="2000">
              <a:solidFill>
                <a:srgbClr val="3366FF"/>
              </a:solidFill>
              <a:latin typeface="Arial" pitchFamily="34" charset="0"/>
              <a:cs typeface="Arial" pitchFamily="34" charset="0"/>
            </a:endParaRPr>
          </a:p>
        </p:txBody>
      </p:sp>
      <p:sp>
        <p:nvSpPr>
          <p:cNvPr id="164872" name="Text Box 8"/>
          <p:cNvSpPr txBox="1">
            <a:spLocks noChangeArrowheads="1"/>
          </p:cNvSpPr>
          <p:nvPr/>
        </p:nvSpPr>
        <p:spPr bwMode="auto">
          <a:xfrm>
            <a:off x="1123950" y="2635250"/>
            <a:ext cx="309086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3366FF"/>
                </a:solidFill>
                <a:latin typeface="Arial" pitchFamily="34" charset="0"/>
                <a:cs typeface="Arial" pitchFamily="34" charset="0"/>
              </a:rPr>
              <a:t>Best practices …</a:t>
            </a:r>
            <a:endParaRPr lang="en-US" sz="2000" dirty="0">
              <a:solidFill>
                <a:srgbClr val="3366FF"/>
              </a:solidFill>
              <a:latin typeface="Arial" pitchFamily="34" charset="0"/>
              <a:cs typeface="Arial" pitchFamily="34" charset="0"/>
            </a:endParaRPr>
          </a:p>
        </p:txBody>
      </p:sp>
      <p:sp>
        <p:nvSpPr>
          <p:cNvPr id="164873" name="Text Box 9"/>
          <p:cNvSpPr txBox="1">
            <a:spLocks noChangeArrowheads="1"/>
          </p:cNvSpPr>
          <p:nvPr/>
        </p:nvSpPr>
        <p:spPr bwMode="auto">
          <a:xfrm>
            <a:off x="1573213" y="3092450"/>
            <a:ext cx="414179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3366FF"/>
                </a:solidFill>
                <a:latin typeface="Arial" pitchFamily="34" charset="0"/>
                <a:cs typeface="Arial" pitchFamily="34" charset="0"/>
              </a:rPr>
              <a:t>New and clever ideas …</a:t>
            </a:r>
            <a:endParaRPr lang="en-US" sz="2000" dirty="0">
              <a:solidFill>
                <a:srgbClr val="3366FF"/>
              </a:solidFill>
              <a:latin typeface="Arial" pitchFamily="34" charset="0"/>
              <a:cs typeface="Arial" pitchFamily="34" charset="0"/>
            </a:endParaRPr>
          </a:p>
        </p:txBody>
      </p:sp>
      <p:sp>
        <p:nvSpPr>
          <p:cNvPr id="164874" name="Text Box 10"/>
          <p:cNvSpPr txBox="1">
            <a:spLocks noChangeArrowheads="1"/>
          </p:cNvSpPr>
          <p:nvPr/>
        </p:nvSpPr>
        <p:spPr bwMode="auto">
          <a:xfrm>
            <a:off x="1931988" y="3563938"/>
            <a:ext cx="571184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And common-sense observations.</a:t>
            </a:r>
            <a:endParaRPr lang="en-US" sz="2000">
              <a:solidFill>
                <a:srgbClr val="3366FF"/>
              </a:solidFill>
              <a:latin typeface="Arial" pitchFamily="34" charset="0"/>
              <a:cs typeface="Arial" pitchFamily="34" charset="0"/>
            </a:endParaRPr>
          </a:p>
        </p:txBody>
      </p:sp>
      <p:sp>
        <p:nvSpPr>
          <p:cNvPr id="164875"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871"/>
                                        </p:tgtEl>
                                        <p:attrNameLst>
                                          <p:attrName>style.visibility</p:attrName>
                                        </p:attrNameLst>
                                      </p:cBhvr>
                                      <p:to>
                                        <p:strVal val="visible"/>
                                      </p:to>
                                    </p:set>
                                    <p:animEffect transition="in" filter="blinds(horizontal)">
                                      <p:cBhvr>
                                        <p:cTn id="7" dur="500"/>
                                        <p:tgtEl>
                                          <p:spTgt spid="1648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872"/>
                                        </p:tgtEl>
                                        <p:attrNameLst>
                                          <p:attrName>style.visibility</p:attrName>
                                        </p:attrNameLst>
                                      </p:cBhvr>
                                      <p:to>
                                        <p:strVal val="visible"/>
                                      </p:to>
                                    </p:set>
                                    <p:animEffect transition="in" filter="blinds(horizontal)">
                                      <p:cBhvr>
                                        <p:cTn id="12" dur="500"/>
                                        <p:tgtEl>
                                          <p:spTgt spid="1648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4873"/>
                                        </p:tgtEl>
                                        <p:attrNameLst>
                                          <p:attrName>style.visibility</p:attrName>
                                        </p:attrNameLst>
                                      </p:cBhvr>
                                      <p:to>
                                        <p:strVal val="visible"/>
                                      </p:to>
                                    </p:set>
                                    <p:animEffect transition="in" filter="blinds(horizontal)">
                                      <p:cBhvr>
                                        <p:cTn id="17" dur="500"/>
                                        <p:tgtEl>
                                          <p:spTgt spid="1648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4874"/>
                                        </p:tgtEl>
                                        <p:attrNameLst>
                                          <p:attrName>style.visibility</p:attrName>
                                        </p:attrNameLst>
                                      </p:cBhvr>
                                      <p:to>
                                        <p:strVal val="visible"/>
                                      </p:to>
                                    </p:set>
                                    <p:animEffect transition="in" filter="blinds(horizontal)">
                                      <p:cBhvr>
                                        <p:cTn id="22" dur="500"/>
                                        <p:tgtEl>
                                          <p:spTgt spid="164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1" grpId="0" animBg="1"/>
      <p:bldP spid="164872" grpId="0" animBg="1"/>
      <p:bldP spid="164873" grpId="0" animBg="1"/>
      <p:bldP spid="1648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3555" name="Rectangle 6"/>
          <p:cNvSpPr>
            <a:spLocks noGrp="1" noChangeArrowheads="1"/>
          </p:cNvSpPr>
          <p:nvPr>
            <p:ph type="sldNum" sz="quarter" idx="10"/>
          </p:nvPr>
        </p:nvSpPr>
        <p:spPr>
          <a:noFill/>
        </p:spPr>
        <p:txBody>
          <a:bodyPr/>
          <a:lstStyle/>
          <a:p>
            <a:fld id="{16B9FB1A-108E-4904-AAE5-86642740CE2B}" type="slidenum">
              <a:rPr lang="x-none" smtClean="0">
                <a:cs typeface="Arial" pitchFamily="34" charset="0"/>
              </a:rPr>
              <a:pPr/>
              <a:t>20</a:t>
            </a:fld>
            <a:endParaRPr lang="en-US" smtClean="0">
              <a:cs typeface="Arial" pitchFamily="34" charset="0"/>
            </a:endParaRPr>
          </a:p>
        </p:txBody>
      </p:sp>
      <p:sp>
        <p:nvSpPr>
          <p:cNvPr id="235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06593AE-06F2-48A0-9D3D-54602D1D0789}" type="slidenum">
              <a:rPr lang="x-none" sz="1400">
                <a:solidFill>
                  <a:schemeClr val="tx1"/>
                </a:solidFill>
                <a:latin typeface="Arial" pitchFamily="34" charset="0"/>
                <a:cs typeface="Arial" pitchFamily="34" charset="0"/>
              </a:rPr>
              <a:pPr algn="r"/>
              <a:t>20</a:t>
            </a:fld>
            <a:endParaRPr lang="en-US" sz="1400" dirty="0">
              <a:solidFill>
                <a:schemeClr val="tx1"/>
              </a:solidFill>
              <a:latin typeface="Arial" pitchFamily="34" charset="0"/>
              <a:cs typeface="Arial" pitchFamily="34" charset="0"/>
            </a:endParaRPr>
          </a:p>
        </p:txBody>
      </p:sp>
      <p:sp>
        <p:nvSpPr>
          <p:cNvPr id="23557"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smtClean="0">
                <a:solidFill>
                  <a:schemeClr val="tx1"/>
                </a:solidFill>
                <a:latin typeface="Courier New" pitchFamily="49" charset="0"/>
              </a:rPr>
              <a:t>public </a:t>
            </a:r>
            <a:r>
              <a:rPr lang="en-US" sz="2400" b="1" dirty="0">
                <a:solidFill>
                  <a:schemeClr val="tx1"/>
                </a:solidFill>
                <a:latin typeface="Courier New" pitchFamily="49" charset="0"/>
              </a:rPr>
              <a:t>void</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LeftEnq</a:t>
            </a:r>
            <a:r>
              <a:rPr lang="en-US" sz="2400" b="1" dirty="0">
                <a:solidFill>
                  <a:srgbClr val="0000FF"/>
                </a:solidFill>
                <a:latin typeface="Courier New" pitchFamily="49" charset="0"/>
              </a:rPr>
              <a:t>(item x)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 q = </a:t>
            </a:r>
            <a:r>
              <a:rPr lang="en-US" sz="2400" b="1" dirty="0">
                <a:solidFill>
                  <a:schemeClr val="tx1"/>
                </a:solidFill>
                <a:latin typeface="Courier New" pitchFamily="49" charset="0"/>
              </a:rPr>
              <a:t>new</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(x);</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q.left</a:t>
            </a:r>
            <a:r>
              <a:rPr lang="en-US" sz="2400" b="1" dirty="0">
                <a:solidFill>
                  <a:srgbClr val="0000FF"/>
                </a:solidFill>
                <a:latin typeface="Courier New" pitchFamily="49" charset="0"/>
              </a:rPr>
              <a:t> = </a:t>
            </a:r>
            <a:r>
              <a:rPr lang="en-US" sz="2400" b="1" dirty="0" smtClean="0">
                <a:solidFill>
                  <a:srgbClr val="0000FF"/>
                </a:solidFill>
                <a:latin typeface="Courier New" pitchFamily="49" charset="0"/>
              </a:rPr>
              <a:t>left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err="1" smtClean="0">
                <a:solidFill>
                  <a:srgbClr val="0000FF"/>
                </a:solidFill>
                <a:latin typeface="Courier New" pitchFamily="49" charset="0"/>
              </a:rPr>
              <a:t>left.right</a:t>
            </a:r>
            <a:r>
              <a:rPr lang="en-US" sz="2400" b="1" dirty="0" smtClean="0">
                <a:solidFill>
                  <a:srgbClr val="0000FF"/>
                </a:solidFill>
                <a:latin typeface="Courier New" pitchFamily="49" charset="0"/>
              </a:rPr>
              <a:t> </a:t>
            </a:r>
            <a:r>
              <a:rPr lang="en-US" sz="2400" b="1" dirty="0">
                <a:solidFill>
                  <a:srgbClr val="0000FF"/>
                </a:solidFill>
                <a:latin typeface="Courier New" pitchFamily="49" charset="0"/>
              </a:rPr>
              <a:t>= q;</a:t>
            </a:r>
          </a:p>
          <a:p>
            <a:pPr algn="l"/>
            <a:r>
              <a:rPr lang="en-US" sz="2400" b="1" dirty="0">
                <a:solidFill>
                  <a:srgbClr val="0000FF"/>
                </a:solidFill>
                <a:latin typeface="Courier New" pitchFamily="49" charset="0"/>
              </a:rPr>
              <a:t>  </a:t>
            </a:r>
            <a:r>
              <a:rPr lang="en-US" sz="2400" b="1" dirty="0" smtClean="0">
                <a:solidFill>
                  <a:srgbClr val="0000FF"/>
                </a:solidFill>
                <a:latin typeface="Courier New" pitchFamily="49" charset="0"/>
              </a:rPr>
              <a:t>left </a:t>
            </a:r>
            <a:r>
              <a:rPr lang="en-US" sz="2400" b="1" dirty="0">
                <a:solidFill>
                  <a:srgbClr val="0000FF"/>
                </a:solidFill>
                <a:latin typeface="Courier New" pitchFamily="49" charset="0"/>
              </a:rPr>
              <a:t>= q;</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23558" name="Rectangle 3"/>
          <p:cNvSpPr>
            <a:spLocks noGrp="1" noChangeArrowheads="1"/>
          </p:cNvSpPr>
          <p:nvPr>
            <p:ph type="title"/>
          </p:nvPr>
        </p:nvSpPr>
        <p:spPr/>
        <p:txBody>
          <a:bodyPr/>
          <a:lstStyle/>
          <a:p>
            <a:r>
              <a:rPr lang="en-US" sz="4000" smtClean="0"/>
              <a:t>A Double-Ended Queue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4579" name="Rectangle 6"/>
          <p:cNvSpPr>
            <a:spLocks noGrp="1" noChangeArrowheads="1"/>
          </p:cNvSpPr>
          <p:nvPr>
            <p:ph type="sldNum" sz="quarter" idx="10"/>
          </p:nvPr>
        </p:nvSpPr>
        <p:spPr>
          <a:noFill/>
        </p:spPr>
        <p:txBody>
          <a:bodyPr/>
          <a:lstStyle/>
          <a:p>
            <a:fld id="{FAB8957E-8A8E-436D-BD22-7F7FF7D3532F}" type="slidenum">
              <a:rPr lang="x-none" smtClean="0">
                <a:cs typeface="Arial" pitchFamily="34" charset="0"/>
              </a:rPr>
              <a:pPr/>
              <a:t>21</a:t>
            </a:fld>
            <a:endParaRPr lang="en-US" smtClean="0">
              <a:cs typeface="Arial" pitchFamily="34" charset="0"/>
            </a:endParaRPr>
          </a:p>
        </p:txBody>
      </p:sp>
      <p:sp>
        <p:nvSpPr>
          <p:cNvPr id="245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CA8F5EE-EEA4-4D2E-8C4D-7C45D5C02D79}" type="slidenum">
              <a:rPr lang="x-none" sz="1400">
                <a:solidFill>
                  <a:schemeClr val="tx1"/>
                </a:solidFill>
                <a:latin typeface="Arial" pitchFamily="34" charset="0"/>
                <a:cs typeface="Arial" pitchFamily="34" charset="0"/>
              </a:rPr>
              <a:pPr algn="r"/>
              <a:t>21</a:t>
            </a:fld>
            <a:endParaRPr lang="en-US" sz="1400" dirty="0">
              <a:solidFill>
                <a:schemeClr val="tx1"/>
              </a:solidFill>
              <a:latin typeface="Arial" pitchFamily="34" charset="0"/>
              <a:cs typeface="Arial" pitchFamily="34" charset="0"/>
            </a:endParaRPr>
          </a:p>
        </p:txBody>
      </p:sp>
      <p:sp>
        <p:nvSpPr>
          <p:cNvPr id="24581"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smtClean="0">
                <a:solidFill>
                  <a:schemeClr val="folHlink"/>
                </a:solidFill>
                <a:latin typeface="Courier New" pitchFamily="49" charset="0"/>
              </a:rPr>
              <a:t>public </a:t>
            </a:r>
            <a:r>
              <a:rPr lang="en-US" sz="2400" b="1" dirty="0">
                <a:solidFill>
                  <a:schemeClr val="folHlink"/>
                </a:solidFill>
                <a:latin typeface="Courier New" pitchFamily="49" charset="0"/>
              </a:rPr>
              <a:t>void </a:t>
            </a:r>
            <a:r>
              <a:rPr lang="en-US" sz="2400" b="1" dirty="0" err="1">
                <a:solidFill>
                  <a:schemeClr val="folHlink"/>
                </a:solidFill>
                <a:latin typeface="Courier New" pitchFamily="49" charset="0"/>
              </a:rPr>
              <a:t>LeftEnq</a:t>
            </a:r>
            <a:r>
              <a:rPr lang="en-US" sz="2400" b="1" dirty="0">
                <a:solidFill>
                  <a:schemeClr val="folHlink"/>
                </a:solidFill>
                <a:latin typeface="Courier New" pitchFamily="49" charset="0"/>
              </a:rPr>
              <a:t>(item x)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err="1">
                <a:solidFill>
                  <a:schemeClr val="folHlink"/>
                </a:solidFill>
                <a:latin typeface="Courier New" pitchFamily="49" charset="0"/>
              </a:rPr>
              <a:t>Qnode</a:t>
            </a:r>
            <a:r>
              <a:rPr lang="en-US" sz="2400" b="1" dirty="0">
                <a:solidFill>
                  <a:schemeClr val="folHlink"/>
                </a:solidFill>
                <a:latin typeface="Courier New" pitchFamily="49" charset="0"/>
              </a:rPr>
              <a:t> q = new </a:t>
            </a:r>
            <a:r>
              <a:rPr lang="en-US" sz="2400" b="1" dirty="0" err="1">
                <a:solidFill>
                  <a:schemeClr val="folHlink"/>
                </a:solidFill>
                <a:latin typeface="Courier New" pitchFamily="49" charset="0"/>
              </a:rPr>
              <a:t>Qnode</a:t>
            </a:r>
            <a:r>
              <a:rPr lang="en-US" sz="2400" b="1" dirty="0">
                <a:solidFill>
                  <a:schemeClr val="folHlink"/>
                </a:solidFill>
                <a:latin typeface="Courier New" pitchFamily="49" charset="0"/>
              </a:rPr>
              <a:t>(x);</a:t>
            </a:r>
          </a:p>
          <a:p>
            <a:pPr algn="l"/>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q.left</a:t>
            </a:r>
            <a:r>
              <a:rPr lang="en-US" sz="2400" b="1" dirty="0">
                <a:solidFill>
                  <a:schemeClr val="folHlink"/>
                </a:solidFill>
                <a:latin typeface="Courier New" pitchFamily="49" charset="0"/>
              </a:rPr>
              <a:t> = </a:t>
            </a:r>
            <a:r>
              <a:rPr lang="en-US" sz="2400" b="1" dirty="0" smtClean="0">
                <a:solidFill>
                  <a:schemeClr val="folHlink"/>
                </a:solidFill>
                <a:latin typeface="Courier New" pitchFamily="49" charset="0"/>
              </a:rPr>
              <a:t>left</a:t>
            </a:r>
            <a:r>
              <a:rPr lang="en-US" sz="2400" b="1" dirty="0">
                <a:solidFill>
                  <a:schemeClr val="folHlink"/>
                </a:solidFill>
                <a:latin typeface="Courier New" pitchFamily="49" charset="0"/>
              </a:rPr>
              <a:t>;</a:t>
            </a:r>
          </a:p>
          <a:p>
            <a:pPr algn="l"/>
            <a:r>
              <a:rPr lang="en-US" sz="2400" b="1" dirty="0">
                <a:solidFill>
                  <a:schemeClr val="folHlink"/>
                </a:solidFill>
                <a:latin typeface="Courier New" pitchFamily="49" charset="0"/>
              </a:rPr>
              <a:t>  </a:t>
            </a:r>
            <a:r>
              <a:rPr lang="en-US" sz="2400" b="1" dirty="0" err="1" smtClean="0">
                <a:solidFill>
                  <a:schemeClr val="folHlink"/>
                </a:solidFill>
                <a:latin typeface="Courier New" pitchFamily="49" charset="0"/>
              </a:rPr>
              <a:t>left.right</a:t>
            </a:r>
            <a:r>
              <a:rPr lang="en-US" sz="2400" b="1" dirty="0" smtClean="0">
                <a:solidFill>
                  <a:schemeClr val="folHlink"/>
                </a:solidFill>
                <a:latin typeface="Courier New" pitchFamily="49" charset="0"/>
              </a:rPr>
              <a:t> </a:t>
            </a:r>
            <a:r>
              <a:rPr lang="en-US" sz="2400" b="1" dirty="0">
                <a:solidFill>
                  <a:schemeClr val="folHlink"/>
                </a:solidFill>
                <a:latin typeface="Courier New" pitchFamily="49" charset="0"/>
              </a:rPr>
              <a:t>= q;</a:t>
            </a:r>
          </a:p>
          <a:p>
            <a:pPr algn="l"/>
            <a:r>
              <a:rPr lang="en-US" sz="2400" b="1" dirty="0">
                <a:solidFill>
                  <a:schemeClr val="folHlink"/>
                </a:solidFill>
                <a:latin typeface="Courier New" pitchFamily="49" charset="0"/>
              </a:rPr>
              <a:t>  </a:t>
            </a:r>
            <a:r>
              <a:rPr lang="en-US" sz="2400" b="1" dirty="0" smtClean="0">
                <a:solidFill>
                  <a:schemeClr val="folHlink"/>
                </a:solidFill>
                <a:latin typeface="Courier New" pitchFamily="49" charset="0"/>
              </a:rPr>
              <a:t>left </a:t>
            </a:r>
            <a:r>
              <a:rPr lang="en-US" sz="2400" b="1" dirty="0">
                <a:solidFill>
                  <a:schemeClr val="folHlink"/>
                </a:solidFill>
                <a:latin typeface="Courier New" pitchFamily="49" charset="0"/>
              </a:rPr>
              <a:t>= q;</a:t>
            </a:r>
          </a:p>
          <a:p>
            <a:pPr algn="l"/>
            <a:r>
              <a:rPr lang="en-US" sz="2400" b="1" dirty="0">
                <a:solidFill>
                  <a:srgbClr val="0000FF"/>
                </a:solidFill>
                <a:latin typeface="Courier New" pitchFamily="49" charset="0"/>
              </a:rPr>
              <a:t> }</a:t>
            </a:r>
          </a:p>
          <a:p>
            <a:pPr algn="l"/>
            <a:r>
              <a:rPr lang="en-US" sz="2400" b="1" dirty="0">
                <a:solidFill>
                  <a:schemeClr val="folHlink"/>
                </a:solidFill>
                <a:latin typeface="Courier New" pitchFamily="49" charset="0"/>
              </a:rPr>
              <a:t>}</a:t>
            </a:r>
          </a:p>
        </p:txBody>
      </p:sp>
      <p:sp>
        <p:nvSpPr>
          <p:cNvPr id="24582" name="Rectangle 3"/>
          <p:cNvSpPr>
            <a:spLocks noGrp="1" noChangeArrowheads="1"/>
          </p:cNvSpPr>
          <p:nvPr>
            <p:ph type="title"/>
          </p:nvPr>
        </p:nvSpPr>
        <p:spPr/>
        <p:txBody>
          <a:bodyPr/>
          <a:lstStyle/>
          <a:p>
            <a:r>
              <a:rPr lang="en-US" sz="4000" smtClean="0"/>
              <a:t>A Double-Ended Queue</a:t>
            </a:r>
          </a:p>
        </p:txBody>
      </p:sp>
      <p:sp>
        <p:nvSpPr>
          <p:cNvPr id="24583" name="Text Box 5"/>
          <p:cNvSpPr txBox="1">
            <a:spLocks noChangeArrowheads="1"/>
          </p:cNvSpPr>
          <p:nvPr/>
        </p:nvSpPr>
        <p:spPr bwMode="auto">
          <a:xfrm>
            <a:off x="750888" y="5013325"/>
            <a:ext cx="7177087" cy="579438"/>
          </a:xfrm>
          <a:prstGeom prst="rect">
            <a:avLst/>
          </a:prstGeom>
          <a:noFill/>
          <a:ln w="9525">
            <a:noFill/>
            <a:miter lim="800000"/>
            <a:headEnd/>
            <a:tailEnd/>
          </a:ln>
        </p:spPr>
        <p:txBody>
          <a:bodyPr>
            <a:spAutoFit/>
          </a:bodyPr>
          <a:lstStyle/>
          <a:p>
            <a:r>
              <a:rPr lang="en-US" sz="3200" b="1" dirty="0">
                <a:solidFill>
                  <a:srgbClr val="FF0000"/>
                </a:solidFill>
                <a:latin typeface="Arial" pitchFamily="34" charset="0"/>
              </a:rPr>
              <a:t>Enclose in atomic block</a:t>
            </a:r>
          </a:p>
        </p:txBody>
      </p:sp>
      <p:sp>
        <p:nvSpPr>
          <p:cNvPr id="24584" name="AutoShape 6"/>
          <p:cNvSpPr>
            <a:spLocks noChangeArrowheads="1"/>
          </p:cNvSpPr>
          <p:nvPr/>
        </p:nvSpPr>
        <p:spPr bwMode="auto">
          <a:xfrm>
            <a:off x="903288" y="3816350"/>
            <a:ext cx="671512" cy="657225"/>
          </a:xfrm>
          <a:prstGeom prst="wedgeRoundRectCallout">
            <a:avLst>
              <a:gd name="adj1" fmla="val 388532"/>
              <a:gd name="adj2" fmla="val 13236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24585" name="AutoShape 7"/>
          <p:cNvSpPr>
            <a:spLocks noChangeArrowheads="1"/>
          </p:cNvSpPr>
          <p:nvPr/>
        </p:nvSpPr>
        <p:spPr bwMode="auto">
          <a:xfrm>
            <a:off x="960438" y="2108200"/>
            <a:ext cx="1854200" cy="547688"/>
          </a:xfrm>
          <a:prstGeom prst="wedgeRoundRectCallout">
            <a:avLst>
              <a:gd name="adj1" fmla="val 124144"/>
              <a:gd name="adj2" fmla="val 485653"/>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5603" name="Rectangle 6"/>
          <p:cNvSpPr>
            <a:spLocks noGrp="1" noChangeArrowheads="1"/>
          </p:cNvSpPr>
          <p:nvPr>
            <p:ph type="sldNum" sz="quarter" idx="10"/>
          </p:nvPr>
        </p:nvSpPr>
        <p:spPr>
          <a:noFill/>
        </p:spPr>
        <p:txBody>
          <a:bodyPr/>
          <a:lstStyle/>
          <a:p>
            <a:fld id="{7567178E-50B1-4D1E-9C3C-F42A1D3ED08B}" type="slidenum">
              <a:rPr lang="x-none" smtClean="0">
                <a:cs typeface="Arial" pitchFamily="34" charset="0"/>
              </a:rPr>
              <a:pPr/>
              <a:t>22</a:t>
            </a:fld>
            <a:endParaRPr lang="en-US" smtClean="0">
              <a:cs typeface="Arial" pitchFamily="34" charset="0"/>
            </a:endParaRPr>
          </a:p>
        </p:txBody>
      </p:sp>
      <p:sp>
        <p:nvSpPr>
          <p:cNvPr id="256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9E939BA-6F5F-43B9-A8AA-1609E59DE3B9}" type="slidenum">
              <a:rPr lang="x-none" sz="1400">
                <a:solidFill>
                  <a:schemeClr val="tx1"/>
                </a:solidFill>
                <a:latin typeface="Arial" pitchFamily="34" charset="0"/>
                <a:cs typeface="Arial" pitchFamily="34" charset="0"/>
              </a:rPr>
              <a:pPr algn="r"/>
              <a:t>22</a:t>
            </a:fld>
            <a:endParaRPr lang="en-US" sz="1400" dirty="0">
              <a:solidFill>
                <a:schemeClr val="tx1"/>
              </a:solidFill>
              <a:latin typeface="Arial" pitchFamily="34" charset="0"/>
              <a:cs typeface="Arial" pitchFamily="34" charset="0"/>
            </a:endParaRPr>
          </a:p>
        </p:txBody>
      </p:sp>
      <p:sp>
        <p:nvSpPr>
          <p:cNvPr id="25605" name="Rectangle 2"/>
          <p:cNvSpPr>
            <a:spLocks noGrp="1" noChangeArrowheads="1"/>
          </p:cNvSpPr>
          <p:nvPr>
            <p:ph type="title"/>
          </p:nvPr>
        </p:nvSpPr>
        <p:spPr/>
        <p:txBody>
          <a:bodyPr/>
          <a:lstStyle/>
          <a:p>
            <a:r>
              <a:rPr lang="en-US" smtClean="0"/>
              <a:t>Warning</a:t>
            </a:r>
          </a:p>
        </p:txBody>
      </p:sp>
      <p:sp>
        <p:nvSpPr>
          <p:cNvPr id="25606" name="Rectangle 3"/>
          <p:cNvSpPr>
            <a:spLocks noGrp="1" noChangeArrowheads="1"/>
          </p:cNvSpPr>
          <p:nvPr>
            <p:ph type="body" sz="half" idx="1"/>
          </p:nvPr>
        </p:nvSpPr>
        <p:spPr>
          <a:xfrm>
            <a:off x="376238" y="1733550"/>
            <a:ext cx="4427537" cy="4114800"/>
          </a:xfrm>
        </p:spPr>
        <p:txBody>
          <a:bodyPr/>
          <a:lstStyle/>
          <a:p>
            <a:r>
              <a:rPr lang="en-US" smtClean="0"/>
              <a:t>Not always this simple</a:t>
            </a:r>
          </a:p>
          <a:p>
            <a:pPr lvl="1"/>
            <a:r>
              <a:rPr lang="en-US" smtClean="0"/>
              <a:t>Conditional waits</a:t>
            </a:r>
          </a:p>
          <a:p>
            <a:pPr lvl="1"/>
            <a:r>
              <a:rPr lang="en-US" smtClean="0"/>
              <a:t>Enhanced concurrency</a:t>
            </a:r>
          </a:p>
          <a:p>
            <a:pPr lvl="1"/>
            <a:r>
              <a:rPr lang="en-US" smtClean="0"/>
              <a:t>Complex patterns</a:t>
            </a:r>
          </a:p>
          <a:p>
            <a:r>
              <a:rPr lang="en-US" smtClean="0"/>
              <a:t>But often it is…</a:t>
            </a:r>
          </a:p>
        </p:txBody>
      </p:sp>
      <p:pic>
        <p:nvPicPr>
          <p:cNvPr id="25607" name="Picture 6"/>
          <p:cNvPicPr>
            <a:picLocks noChangeAspect="1" noChangeArrowheads="1"/>
          </p:cNvPicPr>
          <p:nvPr/>
        </p:nvPicPr>
        <p:blipFill>
          <a:blip r:embed="rId3" cstate="print"/>
          <a:srcRect/>
          <a:stretch>
            <a:fillRect/>
          </a:stretch>
        </p:blipFill>
        <p:spPr bwMode="auto">
          <a:xfrm>
            <a:off x="4606925" y="2376488"/>
            <a:ext cx="4225925" cy="2559050"/>
          </a:xfrm>
          <a:prstGeom prst="rect">
            <a:avLst/>
          </a:prstGeom>
          <a:noFill/>
          <a:ln w="38100" algn="ctr">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631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72D8A237-BC3E-4F9B-8BCB-9F85779C26A6}" type="slidenum">
              <a:rPr lang="x-none" sz="1400">
                <a:solidFill>
                  <a:schemeClr val="tx1"/>
                </a:solidFill>
                <a:latin typeface="Arial" pitchFamily="34" charset="0"/>
                <a:cs typeface="Arial" pitchFamily="34" charset="0"/>
              </a:rPr>
              <a:pPr algn="r"/>
              <a:t>23</a:t>
            </a:fld>
            <a:endParaRPr lang="en-US" sz="1400" dirty="0">
              <a:solidFill>
                <a:schemeClr val="tx1"/>
              </a:solidFill>
              <a:latin typeface="Arial" pitchFamily="34" charset="0"/>
              <a:cs typeface="Arial" pitchFamily="34" charset="0"/>
            </a:endParaRPr>
          </a:p>
        </p:txBody>
      </p:sp>
      <p:sp>
        <p:nvSpPr>
          <p:cNvPr id="263172" name="Rectangle 3"/>
          <p:cNvSpPr>
            <a:spLocks noGrp="1" noChangeArrowheads="1"/>
          </p:cNvSpPr>
          <p:nvPr>
            <p:ph type="title" idx="4294967295"/>
          </p:nvPr>
        </p:nvSpPr>
        <p:spPr/>
        <p:txBody>
          <a:bodyPr/>
          <a:lstStyle/>
          <a:p>
            <a:r>
              <a:rPr lang="en-US" smtClean="0"/>
              <a:t>Composition?</a:t>
            </a:r>
          </a:p>
        </p:txBody>
      </p:sp>
      <p:grpSp>
        <p:nvGrpSpPr>
          <p:cNvPr id="263173" name="Group 18"/>
          <p:cNvGrpSpPr>
            <a:grpSpLocks/>
          </p:cNvGrpSpPr>
          <p:nvPr/>
        </p:nvGrpSpPr>
        <p:grpSpPr bwMode="auto">
          <a:xfrm flipH="1">
            <a:off x="968375" y="4295775"/>
            <a:ext cx="1447800" cy="1295400"/>
            <a:chOff x="3168" y="1824"/>
            <a:chExt cx="912" cy="816"/>
          </a:xfrm>
        </p:grpSpPr>
        <p:sp>
          <p:nvSpPr>
            <p:cNvPr id="263174"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5"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6"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7"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8"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9"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80"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81"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82"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63183" name="Group 4"/>
          <p:cNvGrpSpPr>
            <a:grpSpLocks/>
          </p:cNvGrpSpPr>
          <p:nvPr/>
        </p:nvGrpSpPr>
        <p:grpSpPr bwMode="auto">
          <a:xfrm>
            <a:off x="4106863" y="4503738"/>
            <a:ext cx="430212" cy="341312"/>
            <a:chOff x="2928" y="1465"/>
            <a:chExt cx="271" cy="215"/>
          </a:xfrm>
        </p:grpSpPr>
        <p:sp>
          <p:nvSpPr>
            <p:cNvPr id="263184"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63185"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63186"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87"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88"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89"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63190"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6319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9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9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9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6319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63197"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63198"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63200"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63201"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63203"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63204"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64162E-6 L 0.09531 0.2437 " pathEditMode="relative" rAng="0" ptsTypes="AA">
                                      <p:cBhvr>
                                        <p:cTn id="6" dur="500" fill="hold"/>
                                        <p:tgtEl>
                                          <p:spTgt spid="5"/>
                                        </p:tgtEl>
                                        <p:attrNameLst>
                                          <p:attrName>ppt_x</p:attrName>
                                          <p:attrName>ppt_y</p:attrName>
                                        </p:attrNameLst>
                                      </p:cBhvr>
                                      <p:rCtr x="4800" y="12200"/>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 0.0 L -0.08837 0.0 " pathEditMode="relative" ptsTypes="AA">
                                      <p:cBhvr>
                                        <p:cTn id="9" dur="500" fill="hold"/>
                                        <p:tgtEl>
                                          <p:spTgt spid="3"/>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 0.0 L -0.08837 0.0 " pathEditMode="relative" ptsTypes="AA">
                                      <p:cBhvr>
                                        <p:cTn id="12"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856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B57B54E-F9B8-4CA0-B1A5-3850F3A979E0}" type="slidenum">
              <a:rPr lang="x-none" sz="1400">
                <a:solidFill>
                  <a:schemeClr val="tx1"/>
                </a:solidFill>
                <a:latin typeface="Arial" pitchFamily="34" charset="0"/>
                <a:cs typeface="Arial" pitchFamily="34" charset="0"/>
              </a:rPr>
              <a:pPr algn="r"/>
              <a:t>24</a:t>
            </a:fld>
            <a:endParaRPr lang="en-US" sz="1400" dirty="0">
              <a:solidFill>
                <a:schemeClr val="tx1"/>
              </a:solidFill>
              <a:latin typeface="Arial" pitchFamily="34" charset="0"/>
              <a:cs typeface="Arial" pitchFamily="34" charset="0"/>
            </a:endParaRPr>
          </a:p>
        </p:txBody>
      </p:sp>
      <p:sp>
        <p:nvSpPr>
          <p:cNvPr id="285700" name="Rectangle 3"/>
          <p:cNvSpPr>
            <a:spLocks noGrp="1" noChangeArrowheads="1"/>
          </p:cNvSpPr>
          <p:nvPr>
            <p:ph type="title" idx="4294967295"/>
          </p:nvPr>
        </p:nvSpPr>
        <p:spPr/>
        <p:txBody>
          <a:bodyPr/>
          <a:lstStyle/>
          <a:p>
            <a:r>
              <a:rPr lang="en-US" smtClean="0"/>
              <a:t>Composition?</a:t>
            </a:r>
          </a:p>
        </p:txBody>
      </p:sp>
      <p:grpSp>
        <p:nvGrpSpPr>
          <p:cNvPr id="285701" name="Group 18"/>
          <p:cNvGrpSpPr>
            <a:grpSpLocks/>
          </p:cNvGrpSpPr>
          <p:nvPr/>
        </p:nvGrpSpPr>
        <p:grpSpPr bwMode="auto">
          <a:xfrm flipH="1">
            <a:off x="968375" y="4295775"/>
            <a:ext cx="1447800" cy="1295400"/>
            <a:chOff x="3168" y="1824"/>
            <a:chExt cx="912" cy="816"/>
          </a:xfrm>
        </p:grpSpPr>
        <p:sp>
          <p:nvSpPr>
            <p:cNvPr id="285702"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3"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4"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5"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6"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7"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8"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9"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10"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85711" name="Group 4"/>
          <p:cNvGrpSpPr>
            <a:grpSpLocks/>
          </p:cNvGrpSpPr>
          <p:nvPr/>
        </p:nvGrpSpPr>
        <p:grpSpPr bwMode="auto">
          <a:xfrm>
            <a:off x="4106863" y="4503738"/>
            <a:ext cx="430212" cy="341312"/>
            <a:chOff x="2928" y="1465"/>
            <a:chExt cx="271" cy="215"/>
          </a:xfrm>
        </p:grpSpPr>
        <p:sp>
          <p:nvSpPr>
            <p:cNvPr id="285712" name="Oval 5"/>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85713" name="Oval 6"/>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85714"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15"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16"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17"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85718"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85719"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20"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21"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22"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85723"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027613" y="4500563"/>
            <a:ext cx="430212" cy="341312"/>
            <a:chOff x="2744" y="3360"/>
            <a:chExt cx="271" cy="215"/>
          </a:xfrm>
        </p:grpSpPr>
        <p:sp>
          <p:nvSpPr>
            <p:cNvPr id="285725" name="Oval 10"/>
            <p:cNvSpPr>
              <a:spLocks noChangeArrowheads="1"/>
            </p:cNvSpPr>
            <p:nvPr/>
          </p:nvSpPr>
          <p:spPr bwMode="auto">
            <a:xfrm>
              <a:off x="2744" y="3360"/>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85726" name="Oval 11"/>
            <p:cNvSpPr>
              <a:spLocks noChangeArrowheads="1"/>
            </p:cNvSpPr>
            <p:nvPr/>
          </p:nvSpPr>
          <p:spPr bwMode="auto">
            <a:xfrm>
              <a:off x="2898" y="3398"/>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85728" name="Oval 13"/>
            <p:cNvSpPr>
              <a:spLocks noChangeArrowheads="1"/>
            </p:cNvSpPr>
            <p:nvPr/>
          </p:nvSpPr>
          <p:spPr bwMode="auto">
            <a:xfrm>
              <a:off x="3648" y="3312"/>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85729" name="Oval 14"/>
            <p:cNvSpPr>
              <a:spLocks noChangeArrowheads="1"/>
            </p:cNvSpPr>
            <p:nvPr/>
          </p:nvSpPr>
          <p:spPr bwMode="auto">
            <a:xfrm>
              <a:off x="3802" y="3350"/>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85731" name="Oval 28"/>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85732" name="Oval 29"/>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85734" name="Rectangle 2"/>
          <p:cNvSpPr>
            <a:spLocks noChangeArrowheads="1"/>
          </p:cNvSpPr>
          <p:nvPr/>
        </p:nvSpPr>
        <p:spPr bwMode="auto">
          <a:xfrm>
            <a:off x="635000" y="1897063"/>
            <a:ext cx="7099300" cy="2677656"/>
          </a:xfrm>
          <a:prstGeom prst="rect">
            <a:avLst/>
          </a:prstGeom>
          <a:solidFill>
            <a:srgbClr val="FFFFCC">
              <a:alpha val="89999"/>
            </a:srgbClr>
          </a:solidFill>
          <a:ln w="9525">
            <a:noFill/>
            <a:miter lim="800000"/>
            <a:headEnd/>
            <a:tailEnd/>
          </a:ln>
        </p:spPr>
        <p:txBody>
          <a:bodyPr>
            <a:spAutoFit/>
          </a:bodyPr>
          <a:lstStyle/>
          <a:p>
            <a:pPr algn="l"/>
            <a:r>
              <a:rPr lang="en-US" sz="2400" b="1" dirty="0" smtClean="0">
                <a:solidFill>
                  <a:schemeClr val="tx1"/>
                </a:solidFill>
                <a:latin typeface="Courier New" pitchFamily="49" charset="0"/>
              </a:rPr>
              <a:t>public </a:t>
            </a:r>
            <a:r>
              <a:rPr lang="en-US" sz="2400" b="1" dirty="0">
                <a:solidFill>
                  <a:schemeClr val="tx1"/>
                </a:solidFill>
                <a:latin typeface="Courier New" pitchFamily="49" charset="0"/>
              </a:rPr>
              <a:t>void</a:t>
            </a:r>
            <a:r>
              <a:rPr lang="en-US" sz="2400" b="1" dirty="0">
                <a:solidFill>
                  <a:srgbClr val="0000FF"/>
                </a:solidFill>
                <a:latin typeface="Courier New" pitchFamily="49" charset="0"/>
              </a:rPr>
              <a:t> Transfer(Queue&lt;T&gt; q1, q2)</a:t>
            </a:r>
          </a:p>
          <a:p>
            <a:pPr algn="l"/>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T x = q1.deq();</a:t>
            </a:r>
          </a:p>
          <a:p>
            <a:pPr algn="l"/>
            <a:r>
              <a:rPr lang="en-US" sz="2400" b="1" dirty="0">
                <a:solidFill>
                  <a:srgbClr val="0000FF"/>
                </a:solidFill>
                <a:latin typeface="Courier New" pitchFamily="49" charset="0"/>
              </a:rPr>
              <a:t>  q2.enq(x);</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973829" name="AutoShape 5"/>
          <p:cNvSpPr>
            <a:spLocks noChangeArrowheads="1"/>
          </p:cNvSpPr>
          <p:nvPr/>
        </p:nvSpPr>
        <p:spPr bwMode="auto">
          <a:xfrm>
            <a:off x="646113" y="2489200"/>
            <a:ext cx="3159125" cy="1503363"/>
          </a:xfrm>
          <a:prstGeom prst="wedgeRoundRectCallout">
            <a:avLst>
              <a:gd name="adj1" fmla="val 102060"/>
              <a:gd name="adj2" fmla="val 1050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285736" name="Text Box 40"/>
          <p:cNvSpPr txBox="1">
            <a:spLocks noChangeArrowheads="1"/>
          </p:cNvSpPr>
          <p:nvPr/>
        </p:nvSpPr>
        <p:spPr bwMode="auto">
          <a:xfrm>
            <a:off x="5556420" y="3038475"/>
            <a:ext cx="261109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3366FF"/>
                </a:solidFill>
                <a:latin typeface="Arial" pitchFamily="34" charset="0"/>
                <a:cs typeface="Arial" pitchFamily="34" charset="0"/>
              </a:rPr>
              <a:t>Trivial or what?</a:t>
            </a:r>
            <a:endParaRPr lang="en-US" sz="2000" dirty="0">
              <a:solidFill>
                <a:srgbClr val="3366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3829"/>
                                        </p:tgtEl>
                                        <p:attrNameLst>
                                          <p:attrName>style.visibility</p:attrName>
                                        </p:attrNameLst>
                                      </p:cBhvr>
                                      <p:to>
                                        <p:strVal val="visible"/>
                                      </p:to>
                                    </p:set>
                                    <p:animEffect transition="in" filter="blinds(horizontal)">
                                      <p:cBhvr>
                                        <p:cTn id="7" dur="500"/>
                                        <p:tgtEl>
                                          <p:spTgt spid="9738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5736"/>
                                        </p:tgtEl>
                                        <p:attrNameLst>
                                          <p:attrName>style.visibility</p:attrName>
                                        </p:attrNameLst>
                                      </p:cBhvr>
                                      <p:to>
                                        <p:strVal val="visible"/>
                                      </p:to>
                                    </p:set>
                                    <p:animEffect transition="in" filter="blinds(horizontal)">
                                      <p:cBhvr>
                                        <p:cTn id="10" dur="500"/>
                                        <p:tgtEl>
                                          <p:spTgt spid="285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9" grpId="0" animBg="1"/>
      <p:bldP spid="2857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7651" name="Rectangle 6"/>
          <p:cNvSpPr>
            <a:spLocks noGrp="1" noChangeArrowheads="1"/>
          </p:cNvSpPr>
          <p:nvPr>
            <p:ph type="sldNum" sz="quarter" idx="10"/>
          </p:nvPr>
        </p:nvSpPr>
        <p:spPr>
          <a:noFill/>
        </p:spPr>
        <p:txBody>
          <a:bodyPr/>
          <a:lstStyle/>
          <a:p>
            <a:fld id="{ED0117DC-4EEF-4D60-9DDB-97823C04D318}" type="slidenum">
              <a:rPr lang="x-none" smtClean="0">
                <a:cs typeface="Arial" pitchFamily="34" charset="0"/>
              </a:rPr>
              <a:pPr/>
              <a:t>25</a:t>
            </a:fld>
            <a:endParaRPr lang="en-US" smtClean="0">
              <a:cs typeface="Arial" pitchFamily="34" charset="0"/>
            </a:endParaRPr>
          </a:p>
        </p:txBody>
      </p:sp>
      <p:sp>
        <p:nvSpPr>
          <p:cNvPr id="276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E77D27C-A499-44F3-A124-6B450918B9FA}" type="slidenum">
              <a:rPr lang="x-none" sz="1400">
                <a:solidFill>
                  <a:schemeClr val="tx1"/>
                </a:solidFill>
                <a:latin typeface="Arial" pitchFamily="34" charset="0"/>
                <a:cs typeface="Arial" pitchFamily="34" charset="0"/>
              </a:rPr>
              <a:pPr algn="r"/>
              <a:t>25</a:t>
            </a:fld>
            <a:endParaRPr lang="en-US" sz="1400" dirty="0">
              <a:solidFill>
                <a:schemeClr val="tx1"/>
              </a:solidFill>
              <a:latin typeface="Arial" pitchFamily="34" charset="0"/>
              <a:cs typeface="Arial" pitchFamily="34" charset="0"/>
            </a:endParaRPr>
          </a:p>
        </p:txBody>
      </p:sp>
      <p:sp>
        <p:nvSpPr>
          <p:cNvPr id="27653"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smtClean="0">
                <a:solidFill>
                  <a:schemeClr val="tx1"/>
                </a:solidFill>
                <a:latin typeface="Courier New" pitchFamily="49" charset="0"/>
              </a:rPr>
              <a:t>public </a:t>
            </a:r>
            <a:r>
              <a:rPr lang="en-US" sz="2400" b="1" dirty="0">
                <a:solidFill>
                  <a:srgbClr val="0000FF"/>
                </a:solidFill>
                <a:latin typeface="Courier New" pitchFamily="49" charset="0"/>
              </a:rPr>
              <a:t>T </a:t>
            </a:r>
            <a:r>
              <a:rPr lang="en-US" sz="2400" b="1" dirty="0" err="1">
                <a:solidFill>
                  <a:srgbClr val="0000FF"/>
                </a:solidFill>
                <a:latin typeface="Courier New" pitchFamily="49" charset="0"/>
              </a:rPr>
              <a:t>LeftDeq</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if </a:t>
            </a:r>
            <a:r>
              <a:rPr lang="en-US" sz="2400" b="1" dirty="0" smtClean="0">
                <a:solidFill>
                  <a:srgbClr val="0000FF"/>
                </a:solidFill>
                <a:latin typeface="Courier New" pitchFamily="49" charset="0"/>
              </a:rPr>
              <a:t>(left </a:t>
            </a:r>
            <a:r>
              <a:rPr lang="en-US" sz="2400" b="1" dirty="0">
                <a:solidFill>
                  <a:srgbClr val="0000FF"/>
                </a:solidFill>
                <a:latin typeface="Courier New" pitchFamily="49" charset="0"/>
              </a:rPr>
              <a:t>== </a:t>
            </a:r>
            <a:r>
              <a:rPr lang="en-US" sz="2400" b="1" dirty="0">
                <a:solidFill>
                  <a:schemeClr val="tx1"/>
                </a:solidFill>
                <a:latin typeface="Courier New" pitchFamily="49" charset="0"/>
              </a:rPr>
              <a:t>null</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retry</a:t>
            </a:r>
            <a:r>
              <a:rPr lang="en-US" sz="2400" b="1" dirty="0">
                <a:solidFill>
                  <a:srgbClr val="0000FF"/>
                </a:solidFill>
                <a:latin typeface="Courier New" pitchFamily="49" charset="0"/>
              </a:rPr>
              <a:t>;</a:t>
            </a:r>
          </a:p>
          <a:p>
            <a:pPr algn="l"/>
            <a:r>
              <a:rPr lang="en-US" sz="2400" b="1" dirty="0">
                <a:solidFill>
                  <a:schemeClr val="tx1"/>
                </a:solidFill>
                <a:latin typeface="Courier New" pitchFamily="49" charset="0"/>
              </a:rPr>
              <a:t>  …</a:t>
            </a:r>
          </a:p>
          <a:p>
            <a:pPr algn="l"/>
            <a:r>
              <a:rPr lang="en-US" sz="2400" b="1" dirty="0">
                <a:solidFill>
                  <a:schemeClr val="tx1"/>
                </a:solidFill>
                <a:latin typeface="Courier New" pitchFamily="49" charset="0"/>
              </a:rPr>
              <a:t> </a:t>
            </a:r>
            <a:endParaRPr lang="en-US" sz="2400" b="1" dirty="0">
              <a:solidFill>
                <a:srgbClr val="0000FF"/>
              </a:solidFill>
              <a:latin typeface="Courier New" pitchFamily="49" charset="0"/>
            </a:endParaRP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27654" name="Rectangle 3"/>
          <p:cNvSpPr>
            <a:spLocks noGrp="1" noChangeArrowheads="1"/>
          </p:cNvSpPr>
          <p:nvPr>
            <p:ph type="title"/>
          </p:nvPr>
        </p:nvSpPr>
        <p:spPr/>
        <p:txBody>
          <a:bodyPr/>
          <a:lstStyle/>
          <a:p>
            <a:r>
              <a:rPr lang="en-US" smtClean="0"/>
              <a:t>Conditional Waiting</a:t>
            </a:r>
          </a:p>
        </p:txBody>
      </p:sp>
      <p:sp>
        <p:nvSpPr>
          <p:cNvPr id="975877" name="AutoShape 5"/>
          <p:cNvSpPr>
            <a:spLocks noChangeArrowheads="1"/>
          </p:cNvSpPr>
          <p:nvPr/>
        </p:nvSpPr>
        <p:spPr bwMode="auto">
          <a:xfrm>
            <a:off x="1376363" y="2882900"/>
            <a:ext cx="1587500" cy="474663"/>
          </a:xfrm>
          <a:prstGeom prst="wedgeRoundRectCallout">
            <a:avLst>
              <a:gd name="adj1" fmla="val 102398"/>
              <a:gd name="adj2" fmla="val 319231"/>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 name="Text Box 40"/>
          <p:cNvSpPr txBox="1">
            <a:spLocks noChangeArrowheads="1"/>
          </p:cNvSpPr>
          <p:nvPr/>
        </p:nvSpPr>
        <p:spPr bwMode="auto">
          <a:xfrm>
            <a:off x="2932500" y="4693103"/>
            <a:ext cx="4480672"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smtClean="0">
                <a:solidFill>
                  <a:srgbClr val="0000FF"/>
                </a:solidFill>
                <a:latin typeface="Arial" pitchFamily="34" charset="0"/>
                <a:cs typeface="Arial" pitchFamily="34" charset="0"/>
              </a:rPr>
              <a:t>Roll back transaction and restart when something changes</a:t>
            </a:r>
            <a:endParaRPr lang="en-US" sz="2800" b="1" dirty="0">
              <a:solidFill>
                <a:srgbClr val="0000FF"/>
              </a:solidFill>
              <a:latin typeface="Arial" pitchFamily="34" charset="0"/>
              <a:cs typeface="Arial"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5877"/>
                                        </p:tgtEl>
                                        <p:attrNameLst>
                                          <p:attrName>style.visibility</p:attrName>
                                        </p:attrNameLst>
                                      </p:cBhvr>
                                      <p:to>
                                        <p:strVal val="visible"/>
                                      </p:to>
                                    </p:set>
                                    <p:animEffect transition="in" filter="blinds(horizontal)">
                                      <p:cBhvr>
                                        <p:cTn id="7" dur="500"/>
                                        <p:tgtEl>
                                          <p:spTgt spid="9758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587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8675" name="Rectangle 6"/>
          <p:cNvSpPr>
            <a:spLocks noGrp="1" noChangeArrowheads="1"/>
          </p:cNvSpPr>
          <p:nvPr>
            <p:ph type="sldNum" sz="quarter" idx="10"/>
          </p:nvPr>
        </p:nvSpPr>
        <p:spPr>
          <a:noFill/>
        </p:spPr>
        <p:txBody>
          <a:bodyPr/>
          <a:lstStyle/>
          <a:p>
            <a:fld id="{1E7C2058-DC56-48E8-AB3E-EA4E24882B32}" type="slidenum">
              <a:rPr lang="x-none" smtClean="0">
                <a:cs typeface="Arial" pitchFamily="34" charset="0"/>
              </a:rPr>
              <a:pPr/>
              <a:t>26</a:t>
            </a:fld>
            <a:endParaRPr lang="en-US" smtClean="0">
              <a:cs typeface="Arial" pitchFamily="34" charset="0"/>
            </a:endParaRPr>
          </a:p>
        </p:txBody>
      </p:sp>
      <p:sp>
        <p:nvSpPr>
          <p:cNvPr id="286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7DFEF79-5B22-459D-8A8D-09CFEA1AFE71}" type="slidenum">
              <a:rPr lang="x-none" sz="1400">
                <a:solidFill>
                  <a:schemeClr val="tx1"/>
                </a:solidFill>
                <a:latin typeface="Arial" pitchFamily="34" charset="0"/>
                <a:cs typeface="Arial" pitchFamily="34" charset="0"/>
              </a:rPr>
              <a:pPr algn="r"/>
              <a:t>26</a:t>
            </a:fld>
            <a:endParaRPr lang="en-US" sz="1400" dirty="0">
              <a:solidFill>
                <a:schemeClr val="tx1"/>
              </a:solidFill>
              <a:latin typeface="Arial" pitchFamily="34" charset="0"/>
              <a:cs typeface="Arial" pitchFamily="34" charset="0"/>
            </a:endParaRPr>
          </a:p>
        </p:txBody>
      </p:sp>
      <p:sp>
        <p:nvSpPr>
          <p:cNvPr id="28677" name="Rectangle 2"/>
          <p:cNvSpPr>
            <a:spLocks noGrp="1" noChangeArrowheads="1"/>
          </p:cNvSpPr>
          <p:nvPr>
            <p:ph type="title"/>
          </p:nvPr>
        </p:nvSpPr>
        <p:spPr/>
        <p:txBody>
          <a:bodyPr/>
          <a:lstStyle/>
          <a:p>
            <a:r>
              <a:rPr lang="en-US" sz="4000" smtClean="0"/>
              <a:t>Composable Conditional Waiting</a:t>
            </a:r>
          </a:p>
        </p:txBody>
      </p:sp>
      <p:sp>
        <p:nvSpPr>
          <p:cNvPr id="28678" name="Rectangle 3"/>
          <p:cNvSpPr>
            <a:spLocks noChangeArrowheads="1"/>
          </p:cNvSpPr>
          <p:nvPr/>
        </p:nvSpPr>
        <p:spPr bwMode="auto">
          <a:xfrm>
            <a:off x="838200" y="1752600"/>
            <a:ext cx="7315200" cy="1938992"/>
          </a:xfrm>
          <a:prstGeom prst="rect">
            <a:avLst/>
          </a:prstGeom>
          <a:solidFill>
            <a:srgbClr val="FFFFCC"/>
          </a:solidFill>
          <a:ln w="9525">
            <a:noFill/>
            <a:miter lim="800000"/>
            <a:headEnd/>
            <a:tailEnd/>
          </a:ln>
        </p:spPr>
        <p:txBody>
          <a:bodyPr>
            <a:spAutoFit/>
          </a:bodyPr>
          <a:lstStyle/>
          <a:p>
            <a:pPr algn="l"/>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x = q1.deq(); </a:t>
            </a:r>
          </a:p>
          <a:p>
            <a:pPr algn="l"/>
            <a:r>
              <a:rPr lang="en-US" sz="2400" b="1" dirty="0">
                <a:solidFill>
                  <a:srgbClr val="0000FF"/>
                </a:solidFill>
                <a:latin typeface="Courier New" pitchFamily="49" charset="0"/>
              </a:rPr>
              <a:t>} </a:t>
            </a:r>
            <a:r>
              <a:rPr lang="en-US" sz="2400" b="1" dirty="0" err="1">
                <a:solidFill>
                  <a:schemeClr val="tx1"/>
                </a:solidFill>
                <a:latin typeface="Courier New" pitchFamily="49" charset="0"/>
              </a:rPr>
              <a:t>orElse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x = q2.deq();</a:t>
            </a:r>
          </a:p>
          <a:p>
            <a:pPr algn="l"/>
            <a:r>
              <a:rPr lang="en-US" sz="2400" b="1" dirty="0">
                <a:solidFill>
                  <a:srgbClr val="0000FF"/>
                </a:solidFill>
                <a:latin typeface="Courier New" pitchFamily="49" charset="0"/>
              </a:rPr>
              <a:t>}</a:t>
            </a:r>
            <a:endParaRPr lang="en-US" sz="2400" b="1" dirty="0">
              <a:solidFill>
                <a:schemeClr val="bg2"/>
              </a:solidFill>
              <a:latin typeface="Courier New" pitchFamily="49" charset="0"/>
            </a:endParaRPr>
          </a:p>
        </p:txBody>
      </p:sp>
      <p:sp>
        <p:nvSpPr>
          <p:cNvPr id="977924" name="AutoShape 4"/>
          <p:cNvSpPr>
            <a:spLocks noChangeArrowheads="1"/>
          </p:cNvSpPr>
          <p:nvPr/>
        </p:nvSpPr>
        <p:spPr bwMode="auto">
          <a:xfrm>
            <a:off x="1790700" y="2076450"/>
            <a:ext cx="1827213" cy="523875"/>
          </a:xfrm>
          <a:prstGeom prst="wedgeRoundRectCallout">
            <a:avLst>
              <a:gd name="adj1" fmla="val 63380"/>
              <a:gd name="adj2" fmla="val 432120"/>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77926" name="AutoShape 6"/>
          <p:cNvSpPr>
            <a:spLocks noChangeArrowheads="1"/>
          </p:cNvSpPr>
          <p:nvPr/>
        </p:nvSpPr>
        <p:spPr bwMode="auto">
          <a:xfrm>
            <a:off x="1804988" y="2816225"/>
            <a:ext cx="1811337" cy="523875"/>
          </a:xfrm>
          <a:prstGeom prst="wedgeRoundRectCallout">
            <a:avLst>
              <a:gd name="adj1" fmla="val 57449"/>
              <a:gd name="adj2" fmla="val 33848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77928" name="AutoShape 8"/>
          <p:cNvSpPr>
            <a:spLocks noChangeArrowheads="1"/>
          </p:cNvSpPr>
          <p:nvPr/>
        </p:nvSpPr>
        <p:spPr bwMode="auto">
          <a:xfrm>
            <a:off x="654050" y="1657350"/>
            <a:ext cx="3309938" cy="2143125"/>
          </a:xfrm>
          <a:prstGeom prst="wedgeRoundRectCallout">
            <a:avLst>
              <a:gd name="adj1" fmla="val 46162"/>
              <a:gd name="adj2" fmla="val 12007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14" name="Text Box 40"/>
          <p:cNvSpPr txBox="1">
            <a:spLocks noChangeArrowheads="1"/>
          </p:cNvSpPr>
          <p:nvPr/>
        </p:nvSpPr>
        <p:spPr bwMode="auto">
          <a:xfrm>
            <a:off x="2780100" y="4736645"/>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smtClean="0">
                <a:solidFill>
                  <a:srgbClr val="0000FF"/>
                </a:solidFill>
                <a:latin typeface="Arial" pitchFamily="34" charset="0"/>
                <a:cs typeface="Arial" pitchFamily="34" charset="0"/>
              </a:rPr>
              <a:t>Run 1</a:t>
            </a:r>
            <a:r>
              <a:rPr lang="en-US" sz="2800" b="1" baseline="30000" dirty="0" smtClean="0">
                <a:solidFill>
                  <a:srgbClr val="0000FF"/>
                </a:solidFill>
                <a:latin typeface="Arial" pitchFamily="34" charset="0"/>
                <a:cs typeface="Arial" pitchFamily="34" charset="0"/>
              </a:rPr>
              <a:t>st</a:t>
            </a:r>
            <a:r>
              <a:rPr lang="en-US" sz="2800" b="1" dirty="0" smtClean="0">
                <a:solidFill>
                  <a:srgbClr val="0000FF"/>
                </a:solidFill>
                <a:latin typeface="Arial" pitchFamily="34" charset="0"/>
                <a:cs typeface="Arial" pitchFamily="34" charset="0"/>
              </a:rPr>
              <a:t> method. If it retries …</a:t>
            </a:r>
          </a:p>
        </p:txBody>
      </p:sp>
      <p:sp>
        <p:nvSpPr>
          <p:cNvPr id="15" name="Text Box 40"/>
          <p:cNvSpPr txBox="1">
            <a:spLocks noChangeArrowheads="1"/>
          </p:cNvSpPr>
          <p:nvPr/>
        </p:nvSpPr>
        <p:spPr bwMode="auto">
          <a:xfrm>
            <a:off x="3084900" y="5019674"/>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smtClean="0">
                <a:solidFill>
                  <a:srgbClr val="0000FF"/>
                </a:solidFill>
                <a:latin typeface="Arial" pitchFamily="34" charset="0"/>
                <a:cs typeface="Arial" pitchFamily="34" charset="0"/>
              </a:rPr>
              <a:t>Run 2</a:t>
            </a:r>
            <a:r>
              <a:rPr lang="en-US" sz="2800" b="1" baseline="30000" dirty="0" smtClean="0">
                <a:solidFill>
                  <a:srgbClr val="0000FF"/>
                </a:solidFill>
                <a:latin typeface="Arial" pitchFamily="34" charset="0"/>
                <a:cs typeface="Arial" pitchFamily="34" charset="0"/>
              </a:rPr>
              <a:t>nd</a:t>
            </a:r>
            <a:r>
              <a:rPr lang="en-US" sz="2800" b="1" dirty="0" smtClean="0">
                <a:solidFill>
                  <a:srgbClr val="0000FF"/>
                </a:solidFill>
                <a:latin typeface="Arial" pitchFamily="34" charset="0"/>
                <a:cs typeface="Arial" pitchFamily="34" charset="0"/>
              </a:rPr>
              <a:t> method. If it retries …</a:t>
            </a:r>
            <a:endParaRPr lang="en-US" sz="2800" b="1" dirty="0">
              <a:solidFill>
                <a:srgbClr val="0000FF"/>
              </a:solidFill>
              <a:latin typeface="Arial" pitchFamily="34" charset="0"/>
              <a:cs typeface="Arial" pitchFamily="34" charset="0"/>
            </a:endParaRPr>
          </a:p>
        </p:txBody>
      </p:sp>
      <p:sp>
        <p:nvSpPr>
          <p:cNvPr id="17" name="Text Box 40"/>
          <p:cNvSpPr txBox="1">
            <a:spLocks noChangeArrowheads="1"/>
          </p:cNvSpPr>
          <p:nvPr/>
        </p:nvSpPr>
        <p:spPr bwMode="auto">
          <a:xfrm>
            <a:off x="3313501" y="5444217"/>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smtClean="0">
                <a:solidFill>
                  <a:srgbClr val="0000FF"/>
                </a:solidFill>
                <a:latin typeface="Arial" pitchFamily="34" charset="0"/>
                <a:cs typeface="Arial" pitchFamily="34" charset="0"/>
              </a:rPr>
              <a:t>Entire statement retries</a:t>
            </a:r>
            <a:endParaRPr lang="en-US" sz="1800" b="1" dirty="0">
              <a:solidFill>
                <a:srgbClr val="0000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7924"/>
                                        </p:tgtEl>
                                        <p:attrNameLst>
                                          <p:attrName>style.visibility</p:attrName>
                                        </p:attrNameLst>
                                      </p:cBhvr>
                                      <p:to>
                                        <p:strVal val="visible"/>
                                      </p:to>
                                    </p:set>
                                    <p:animEffect transition="in" filter="blinds(horizontal)">
                                      <p:cBhvr>
                                        <p:cTn id="7" dur="500"/>
                                        <p:tgtEl>
                                          <p:spTgt spid="9779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977924"/>
                                        </p:tgtEl>
                                      </p:cBhvr>
                                    </p:animEffect>
                                    <p:set>
                                      <p:cBhvr>
                                        <p:cTn id="15" dur="1" fill="hold">
                                          <p:stCondLst>
                                            <p:cond delay="499"/>
                                          </p:stCondLst>
                                        </p:cTn>
                                        <p:tgtEl>
                                          <p:spTgt spid="977924"/>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977926"/>
                                        </p:tgtEl>
                                        <p:attrNameLst>
                                          <p:attrName>style.visibility</p:attrName>
                                        </p:attrNameLst>
                                      </p:cBhvr>
                                      <p:to>
                                        <p:strVal val="visible"/>
                                      </p:to>
                                    </p:set>
                                    <p:animEffect transition="in" filter="blinds(horizontal)">
                                      <p:cBhvr>
                                        <p:cTn id="22" dur="500"/>
                                        <p:tgtEl>
                                          <p:spTgt spid="9779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977926"/>
                                        </p:tgtEl>
                                      </p:cBhvr>
                                    </p:animEffect>
                                    <p:set>
                                      <p:cBhvr>
                                        <p:cTn id="30" dur="1" fill="hold">
                                          <p:stCondLst>
                                            <p:cond delay="499"/>
                                          </p:stCondLst>
                                        </p:cTn>
                                        <p:tgtEl>
                                          <p:spTgt spid="977926"/>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977928"/>
                                        </p:tgtEl>
                                        <p:attrNameLst>
                                          <p:attrName>style.visibility</p:attrName>
                                        </p:attrNameLst>
                                      </p:cBhvr>
                                      <p:to>
                                        <p:strVal val="visible"/>
                                      </p:to>
                                    </p:set>
                                    <p:animEffect transition="in" filter="blinds(horizontal)">
                                      <p:cBhvr>
                                        <p:cTn id="37" dur="500"/>
                                        <p:tgtEl>
                                          <p:spTgt spid="9779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4" grpId="0" animBg="1"/>
      <p:bldP spid="977924" grpId="1" animBg="1"/>
      <p:bldP spid="977926" grpId="0" animBg="1"/>
      <p:bldP spid="977926" grpId="1" animBg="1"/>
      <p:bldP spid="977928" grpId="0" animBg="1"/>
      <p:bldP spid="14" grpId="0" animBg="1"/>
      <p:bldP spid="14" grpId="1" animBg="1"/>
      <p:bldP spid="15" grpId="0" animBg="1"/>
      <p:bldP spid="15" grpId="1"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4678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ED97B461-A0D4-4AA8-8D62-D7155523F0E9}" type="slidenum">
              <a:rPr lang="x-none" sz="1400">
                <a:solidFill>
                  <a:schemeClr val="tx1"/>
                </a:solidFill>
                <a:latin typeface="Arial" pitchFamily="34" charset="0"/>
                <a:cs typeface="Arial" pitchFamily="34" charset="0"/>
              </a:rPr>
              <a:pPr algn="r"/>
              <a:t>27</a:t>
            </a:fld>
            <a:endParaRPr lang="en-US" sz="1400" dirty="0">
              <a:solidFill>
                <a:schemeClr val="tx1"/>
              </a:solidFill>
              <a:latin typeface="Arial" pitchFamily="34" charset="0"/>
              <a:cs typeface="Arial" pitchFamily="34" charset="0"/>
            </a:endParaRPr>
          </a:p>
        </p:txBody>
      </p:sp>
      <p:sp>
        <p:nvSpPr>
          <p:cNvPr id="2467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F150867-9FB1-4BC4-AD08-B7F33366D807}" type="slidenum">
              <a:rPr lang="x-none" sz="1400">
                <a:solidFill>
                  <a:schemeClr val="tx1"/>
                </a:solidFill>
                <a:latin typeface="Arial" pitchFamily="34" charset="0"/>
                <a:cs typeface="Arial" pitchFamily="34" charset="0"/>
              </a:rPr>
              <a:pPr algn="r"/>
              <a:t>27</a:t>
            </a:fld>
            <a:endParaRPr lang="en-US" sz="1400" dirty="0">
              <a:solidFill>
                <a:schemeClr val="tx1"/>
              </a:solidFill>
              <a:latin typeface="Arial" pitchFamily="34" charset="0"/>
              <a:cs typeface="Arial" pitchFamily="34" charset="0"/>
            </a:endParaRPr>
          </a:p>
        </p:txBody>
      </p:sp>
      <p:sp>
        <p:nvSpPr>
          <p:cNvPr id="246789" name="Rectangle 2"/>
          <p:cNvSpPr>
            <a:spLocks noGrp="1" noChangeArrowheads="1"/>
          </p:cNvSpPr>
          <p:nvPr>
            <p:ph type="title" idx="4294967295"/>
          </p:nvPr>
        </p:nvSpPr>
        <p:spPr/>
        <p:txBody>
          <a:bodyPr/>
          <a:lstStyle/>
          <a:p>
            <a:r>
              <a:rPr lang="en-US" smtClean="0"/>
              <a:t>Hardware Transactional Memory</a:t>
            </a:r>
          </a:p>
        </p:txBody>
      </p:sp>
      <p:pic>
        <p:nvPicPr>
          <p:cNvPr id="1026" name="Picture 2" descr="https://encrypted-tbn0.gstatic.com/images?q=tbn:ANd9GcTsyGbPMa1RGExXWJa-63jlElXY-vEfGkv77fcdVhgOrWvoRU5K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241" y="3046207"/>
            <a:ext cx="3067778" cy="2684307"/>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40"/>
          <p:cNvSpPr txBox="1">
            <a:spLocks noChangeArrowheads="1"/>
          </p:cNvSpPr>
          <p:nvPr/>
        </p:nvSpPr>
        <p:spPr bwMode="auto">
          <a:xfrm>
            <a:off x="624943" y="1963462"/>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Exploit native cache coherence</a:t>
            </a:r>
          </a:p>
        </p:txBody>
      </p:sp>
      <p:sp>
        <p:nvSpPr>
          <p:cNvPr id="10" name="Text Box 40"/>
          <p:cNvSpPr txBox="1">
            <a:spLocks noChangeArrowheads="1"/>
          </p:cNvSpPr>
          <p:nvPr/>
        </p:nvSpPr>
        <p:spPr bwMode="auto">
          <a:xfrm>
            <a:off x="1180623" y="2831531"/>
            <a:ext cx="2182008"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invalidation</a:t>
            </a:r>
            <a:endParaRPr lang="en-US" sz="2800" b="1" dirty="0">
              <a:solidFill>
                <a:srgbClr val="0000FF"/>
              </a:solidFill>
              <a:latin typeface="Arial" pitchFamily="34" charset="0"/>
              <a:cs typeface="Arial" pitchFamily="34" charset="0"/>
            </a:endParaRPr>
          </a:p>
        </p:txBody>
      </p:sp>
      <p:sp>
        <p:nvSpPr>
          <p:cNvPr id="11" name="Text Box 40"/>
          <p:cNvSpPr txBox="1">
            <a:spLocks noChangeArrowheads="1"/>
          </p:cNvSpPr>
          <p:nvPr/>
        </p:nvSpPr>
        <p:spPr bwMode="auto">
          <a:xfrm>
            <a:off x="1180623" y="4574797"/>
            <a:ext cx="1563248"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rollback</a:t>
            </a:r>
            <a:endParaRPr lang="en-US" sz="1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1180623" y="3703164"/>
            <a:ext cx="3924471"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consistency checking</a:t>
            </a:r>
            <a:endParaRPr lang="en-US" sz="2800" b="1" dirty="0">
              <a:solidFill>
                <a:srgbClr val="0000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28</a:t>
            </a:fld>
            <a:endParaRPr lang="en-US"/>
          </a:p>
        </p:txBody>
      </p:sp>
      <p:sp>
        <p:nvSpPr>
          <p:cNvPr id="4" name="Text Box 81"/>
          <p:cNvSpPr txBox="1">
            <a:spLocks noChangeArrowheads="1"/>
          </p:cNvSpPr>
          <p:nvPr/>
        </p:nvSpPr>
        <p:spPr bwMode="auto">
          <a:xfrm>
            <a:off x="1254349" y="2189547"/>
            <a:ext cx="147348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xbegin</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8" name="Text Box 40"/>
          <p:cNvSpPr txBox="1">
            <a:spLocks noChangeArrowheads="1"/>
          </p:cNvSpPr>
          <p:nvPr/>
        </p:nvSpPr>
        <p:spPr bwMode="auto">
          <a:xfrm>
            <a:off x="3588667" y="2189547"/>
            <a:ext cx="400302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starts new transaction</a:t>
            </a:r>
            <a:endParaRPr lang="en-US" sz="1800" b="1" dirty="0">
              <a:solidFill>
                <a:srgbClr val="0000FF"/>
              </a:solidFill>
              <a:latin typeface="Arial" pitchFamily="34" charset="0"/>
              <a:cs typeface="Arial" pitchFamily="34" charset="0"/>
            </a:endParaRPr>
          </a:p>
        </p:txBody>
      </p:sp>
      <p:grpSp>
        <p:nvGrpSpPr>
          <p:cNvPr id="17" name="Group 16"/>
          <p:cNvGrpSpPr/>
          <p:nvPr/>
        </p:nvGrpSpPr>
        <p:grpSpPr>
          <a:xfrm>
            <a:off x="1254349" y="4268007"/>
            <a:ext cx="4802918" cy="975736"/>
            <a:chOff x="1254349" y="3869583"/>
            <a:chExt cx="4802918" cy="975736"/>
          </a:xfrm>
        </p:grpSpPr>
        <p:sp>
          <p:nvSpPr>
            <p:cNvPr id="10" name="Text Box 40"/>
            <p:cNvSpPr txBox="1">
              <a:spLocks noChangeArrowheads="1"/>
            </p:cNvSpPr>
            <p:nvPr/>
          </p:nvSpPr>
          <p:spPr bwMode="auto">
            <a:xfrm>
              <a:off x="1254349" y="3869583"/>
              <a:ext cx="1462260"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commit</a:t>
              </a:r>
              <a:endParaRPr lang="en-US" sz="1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1735250" y="4322099"/>
              <a:ext cx="4322017"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changes become visible</a:t>
              </a:r>
              <a:endParaRPr lang="en-US" sz="1800" b="1" dirty="0">
                <a:solidFill>
                  <a:srgbClr val="0000FF"/>
                </a:solidFill>
                <a:latin typeface="Arial" pitchFamily="34" charset="0"/>
                <a:cs typeface="Arial" pitchFamily="34" charset="0"/>
              </a:endParaRPr>
            </a:p>
          </p:txBody>
        </p:sp>
      </p:grpSp>
      <p:grpSp>
        <p:nvGrpSpPr>
          <p:cNvPr id="16" name="Group 15"/>
          <p:cNvGrpSpPr/>
          <p:nvPr/>
        </p:nvGrpSpPr>
        <p:grpSpPr>
          <a:xfrm>
            <a:off x="1254349" y="5597197"/>
            <a:ext cx="3924472" cy="933389"/>
            <a:chOff x="1254349" y="5597197"/>
            <a:chExt cx="3924472" cy="933389"/>
          </a:xfrm>
        </p:grpSpPr>
        <p:sp>
          <p:nvSpPr>
            <p:cNvPr id="13" name="Text Box 40"/>
            <p:cNvSpPr txBox="1">
              <a:spLocks noChangeArrowheads="1"/>
            </p:cNvSpPr>
            <p:nvPr/>
          </p:nvSpPr>
          <p:spPr bwMode="auto">
            <a:xfrm>
              <a:off x="1254349" y="5597197"/>
              <a:ext cx="108395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abort</a:t>
              </a:r>
              <a:endParaRPr lang="en-US" sz="1800" b="1" dirty="0">
                <a:solidFill>
                  <a:srgbClr val="0000FF"/>
                </a:solidFill>
                <a:latin typeface="Arial" pitchFamily="34" charset="0"/>
                <a:cs typeface="Arial" pitchFamily="34" charset="0"/>
              </a:endParaRPr>
            </a:p>
          </p:txBody>
        </p:sp>
        <p:sp>
          <p:nvSpPr>
            <p:cNvPr id="14" name="Text Box 40"/>
            <p:cNvSpPr txBox="1">
              <a:spLocks noChangeArrowheads="1"/>
            </p:cNvSpPr>
            <p:nvPr/>
          </p:nvSpPr>
          <p:spPr bwMode="auto">
            <a:xfrm>
              <a:off x="1735250" y="6007366"/>
              <a:ext cx="344357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changes discarded</a:t>
              </a:r>
              <a:endParaRPr lang="en-US" sz="1800" b="1" dirty="0">
                <a:solidFill>
                  <a:srgbClr val="0000FF"/>
                </a:solidFill>
                <a:latin typeface="Arial" pitchFamily="34" charset="0"/>
                <a:cs typeface="Arial" pitchFamily="34" charset="0"/>
              </a:endParaRPr>
            </a:p>
          </p:txBody>
        </p:sp>
      </p:grpSp>
      <p:grpSp>
        <p:nvGrpSpPr>
          <p:cNvPr id="18" name="Group 17"/>
          <p:cNvGrpSpPr/>
          <p:nvPr/>
        </p:nvGrpSpPr>
        <p:grpSpPr>
          <a:xfrm>
            <a:off x="1254349" y="2992051"/>
            <a:ext cx="5642892" cy="922502"/>
            <a:chOff x="1254349" y="2992051"/>
            <a:chExt cx="5642892" cy="922502"/>
          </a:xfrm>
        </p:grpSpPr>
        <p:sp>
          <p:nvSpPr>
            <p:cNvPr id="9" name="Text Box 40"/>
            <p:cNvSpPr txBox="1">
              <a:spLocks noChangeArrowheads="1"/>
            </p:cNvSpPr>
            <p:nvPr/>
          </p:nvSpPr>
          <p:spPr bwMode="auto">
            <a:xfrm>
              <a:off x="1254349" y="2992051"/>
              <a:ext cx="3924472"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i="1" dirty="0" smtClean="0">
                  <a:solidFill>
                    <a:schemeClr val="tx1"/>
                  </a:solidFill>
                  <a:latin typeface="Arial" pitchFamily="34" charset="0"/>
                  <a:cs typeface="Arial" pitchFamily="34" charset="0"/>
                </a:rPr>
                <a:t>speculative</a:t>
              </a:r>
              <a:r>
                <a:rPr lang="en-US" sz="2800" b="1" dirty="0" smtClean="0">
                  <a:solidFill>
                    <a:schemeClr val="tx1"/>
                  </a:solidFill>
                  <a:latin typeface="Arial" pitchFamily="34" charset="0"/>
                  <a:cs typeface="Arial" pitchFamily="34" charset="0"/>
                </a:rPr>
                <a:t> </a:t>
              </a:r>
              <a:r>
                <a:rPr lang="en-US" sz="2800" b="1" dirty="0" smtClean="0">
                  <a:solidFill>
                    <a:srgbClr val="0000FF"/>
                  </a:solidFill>
                  <a:latin typeface="Arial" pitchFamily="34" charset="0"/>
                  <a:cs typeface="Arial" pitchFamily="34" charset="0"/>
                </a:rPr>
                <a:t>execution</a:t>
              </a:r>
              <a:endParaRPr lang="en-US" sz="1800" b="1" dirty="0">
                <a:solidFill>
                  <a:srgbClr val="0000FF"/>
                </a:solidFill>
                <a:latin typeface="Arial" pitchFamily="34" charset="0"/>
                <a:cs typeface="Arial" pitchFamily="34" charset="0"/>
              </a:endParaRPr>
            </a:p>
          </p:txBody>
        </p:sp>
        <p:sp>
          <p:nvSpPr>
            <p:cNvPr id="15" name="Text Box 40"/>
            <p:cNvSpPr txBox="1">
              <a:spLocks noChangeArrowheads="1"/>
            </p:cNvSpPr>
            <p:nvPr/>
          </p:nvSpPr>
          <p:spPr bwMode="auto">
            <a:xfrm>
              <a:off x="1735250" y="3391333"/>
              <a:ext cx="5161991"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checks for conflict at the end</a:t>
              </a:r>
              <a:endParaRPr lang="en-US" sz="1800" b="1" dirty="0">
                <a:solidFill>
                  <a:srgbClr val="0000FF"/>
                </a:solidFill>
                <a:latin typeface="Arial" pitchFamily="34" charset="0"/>
                <a:cs typeface="Arial" pitchFamily="34" charset="0"/>
              </a:endParaRPr>
            </a:p>
          </p:txBody>
        </p:sp>
      </p:grpSp>
    </p:spTree>
    <p:extLst>
      <p:ext uri="{BB962C8B-B14F-4D97-AF65-F5344CB8AC3E}">
        <p14:creationId xmlns:p14="http://schemas.microsoft.com/office/powerpoint/2010/main" val="2931472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29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21629">
            <a:off x="738633" y="175972"/>
            <a:ext cx="7276843" cy="8198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3687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962CAD0-A0B9-42DF-BCD4-D4DD4C471BE3}" type="slidenum">
              <a:rPr lang="x-none" sz="1400">
                <a:solidFill>
                  <a:schemeClr val="tx1"/>
                </a:solidFill>
                <a:latin typeface="Arial" pitchFamily="34" charset="0"/>
                <a:cs typeface="Arial" pitchFamily="34" charset="0"/>
              </a:rPr>
              <a:pPr algn="r"/>
              <a:t>3</a:t>
            </a:fld>
            <a:endParaRPr lang="en-US" sz="1400" dirty="0">
              <a:solidFill>
                <a:schemeClr val="tx1"/>
              </a:solidFill>
              <a:latin typeface="Arial" pitchFamily="34" charset="0"/>
              <a:cs typeface="Arial" pitchFamily="34" charset="0"/>
            </a:endParaRPr>
          </a:p>
        </p:txBody>
      </p:sp>
      <p:sp>
        <p:nvSpPr>
          <p:cNvPr id="216068" name="Rectangle 2"/>
          <p:cNvSpPr>
            <a:spLocks noGrp="1" noChangeArrowheads="1"/>
          </p:cNvSpPr>
          <p:nvPr>
            <p:ph type="title" idx="4294967295"/>
          </p:nvPr>
        </p:nvSpPr>
        <p:spPr/>
        <p:txBody>
          <a:bodyPr/>
          <a:lstStyle/>
          <a:p>
            <a:r>
              <a:rPr lang="en-US" smtClean="0"/>
              <a:t>Our Vision for the Future</a:t>
            </a:r>
          </a:p>
        </p:txBody>
      </p:sp>
      <p:sp>
        <p:nvSpPr>
          <p:cNvPr id="216069" name="Text Box 5"/>
          <p:cNvSpPr txBox="1">
            <a:spLocks noChangeArrowheads="1"/>
          </p:cNvSpPr>
          <p:nvPr/>
        </p:nvSpPr>
        <p:spPr bwMode="auto">
          <a:xfrm>
            <a:off x="760412" y="2193925"/>
            <a:ext cx="4883157"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chemeClr val="folHlink"/>
                </a:solidFill>
                <a:latin typeface="Arial" pitchFamily="34" charset="0"/>
                <a:cs typeface="Arial" pitchFamily="34" charset="0"/>
              </a:rPr>
              <a:t>In this course, we covered ….</a:t>
            </a:r>
            <a:endParaRPr lang="en-US" sz="2000" dirty="0">
              <a:solidFill>
                <a:schemeClr val="folHlink"/>
              </a:solidFill>
              <a:latin typeface="Arial" pitchFamily="34" charset="0"/>
              <a:cs typeface="Arial" pitchFamily="34" charset="0"/>
            </a:endParaRPr>
          </a:p>
        </p:txBody>
      </p:sp>
      <p:sp>
        <p:nvSpPr>
          <p:cNvPr id="216070" name="Text Box 6"/>
          <p:cNvSpPr txBox="1">
            <a:spLocks noChangeArrowheads="1"/>
          </p:cNvSpPr>
          <p:nvPr/>
        </p:nvSpPr>
        <p:spPr bwMode="auto">
          <a:xfrm>
            <a:off x="1123950" y="2635250"/>
            <a:ext cx="3305174"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chemeClr val="folHlink"/>
                </a:solidFill>
                <a:latin typeface="Arial" pitchFamily="34" charset="0"/>
                <a:cs typeface="Arial" pitchFamily="34" charset="0"/>
              </a:rPr>
              <a:t>Best practices …</a:t>
            </a:r>
            <a:endParaRPr lang="en-US" sz="2000">
              <a:solidFill>
                <a:schemeClr val="folHlink"/>
              </a:solidFill>
              <a:latin typeface="Arial" pitchFamily="34" charset="0"/>
              <a:cs typeface="Arial" pitchFamily="34" charset="0"/>
            </a:endParaRPr>
          </a:p>
        </p:txBody>
      </p:sp>
      <p:sp>
        <p:nvSpPr>
          <p:cNvPr id="216071" name="Text Box 7"/>
          <p:cNvSpPr txBox="1">
            <a:spLocks noChangeArrowheads="1"/>
          </p:cNvSpPr>
          <p:nvPr/>
        </p:nvSpPr>
        <p:spPr bwMode="auto">
          <a:xfrm>
            <a:off x="1573213" y="3092450"/>
            <a:ext cx="4713299"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chemeClr val="folHlink"/>
                </a:solidFill>
                <a:latin typeface="Arial" pitchFamily="34" charset="0"/>
                <a:cs typeface="Arial" pitchFamily="34" charset="0"/>
              </a:rPr>
              <a:t>New and clever ideas …</a:t>
            </a:r>
            <a:endParaRPr lang="en-US" sz="2000">
              <a:solidFill>
                <a:schemeClr val="folHlink"/>
              </a:solidFill>
              <a:latin typeface="Arial" pitchFamily="34" charset="0"/>
              <a:cs typeface="Arial" pitchFamily="34" charset="0"/>
            </a:endParaRPr>
          </a:p>
        </p:txBody>
      </p:sp>
      <p:sp>
        <p:nvSpPr>
          <p:cNvPr id="216072" name="Text Box 8"/>
          <p:cNvSpPr txBox="1">
            <a:spLocks noChangeArrowheads="1"/>
          </p:cNvSpPr>
          <p:nvPr/>
        </p:nvSpPr>
        <p:spPr bwMode="auto">
          <a:xfrm>
            <a:off x="1931988" y="3563938"/>
            <a:ext cx="5640408"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chemeClr val="folHlink"/>
                </a:solidFill>
                <a:latin typeface="Arial" pitchFamily="34" charset="0"/>
                <a:cs typeface="Arial" pitchFamily="34" charset="0"/>
              </a:rPr>
              <a:t>And common-sense observations.</a:t>
            </a:r>
            <a:endParaRPr lang="en-US" sz="2000" dirty="0">
              <a:solidFill>
                <a:schemeClr val="folHlink"/>
              </a:solidFill>
              <a:latin typeface="Arial" pitchFamily="34" charset="0"/>
              <a:cs typeface="Arial" pitchFamily="34" charset="0"/>
            </a:endParaRPr>
          </a:p>
        </p:txBody>
      </p:sp>
      <p:sp>
        <p:nvSpPr>
          <p:cNvPr id="216073" name="Text Box 9"/>
          <p:cNvSpPr txBox="1">
            <a:spLocks noChangeArrowheads="1"/>
          </p:cNvSpPr>
          <p:nvPr/>
        </p:nvSpPr>
        <p:spPr bwMode="auto">
          <a:xfrm>
            <a:off x="1022350" y="2438400"/>
            <a:ext cx="290670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Nevertheless …</a:t>
            </a:r>
            <a:endParaRPr lang="en-US" sz="2000">
              <a:solidFill>
                <a:srgbClr val="3366FF"/>
              </a:solidFill>
              <a:latin typeface="Arial" pitchFamily="34" charset="0"/>
              <a:cs typeface="Arial" pitchFamily="34" charset="0"/>
            </a:endParaRPr>
          </a:p>
        </p:txBody>
      </p:sp>
      <p:sp>
        <p:nvSpPr>
          <p:cNvPr id="216074" name="Text Box 10"/>
          <p:cNvSpPr txBox="1">
            <a:spLocks noChangeArrowheads="1"/>
          </p:cNvSpPr>
          <p:nvPr/>
        </p:nvSpPr>
        <p:spPr bwMode="auto">
          <a:xfrm>
            <a:off x="1366838" y="2865438"/>
            <a:ext cx="699137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Concurrent programming is still too hard …</a:t>
            </a:r>
            <a:endParaRPr lang="en-US" sz="2000">
              <a:solidFill>
                <a:srgbClr val="3366FF"/>
              </a:solidFill>
              <a:latin typeface="Arial" pitchFamily="34" charset="0"/>
              <a:cs typeface="Arial" pitchFamily="34" charset="0"/>
            </a:endParaRPr>
          </a:p>
        </p:txBody>
      </p:sp>
      <p:sp>
        <p:nvSpPr>
          <p:cNvPr id="216075" name="Text Box 11"/>
          <p:cNvSpPr txBox="1">
            <a:spLocks noChangeArrowheads="1"/>
          </p:cNvSpPr>
          <p:nvPr/>
        </p:nvSpPr>
        <p:spPr bwMode="auto">
          <a:xfrm>
            <a:off x="1738312" y="3351213"/>
            <a:ext cx="554833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Here we explore why this is ….</a:t>
            </a:r>
            <a:endParaRPr lang="en-US" sz="2000">
              <a:solidFill>
                <a:srgbClr val="3366FF"/>
              </a:solidFill>
              <a:latin typeface="Arial" pitchFamily="34" charset="0"/>
              <a:cs typeface="Arial" pitchFamily="34" charset="0"/>
            </a:endParaRPr>
          </a:p>
        </p:txBody>
      </p:sp>
      <p:sp>
        <p:nvSpPr>
          <p:cNvPr id="216077" name="Text Box 13"/>
          <p:cNvSpPr txBox="1">
            <a:spLocks noChangeArrowheads="1"/>
          </p:cNvSpPr>
          <p:nvPr/>
        </p:nvSpPr>
        <p:spPr bwMode="auto">
          <a:xfrm>
            <a:off x="2206625" y="3803650"/>
            <a:ext cx="479426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And what we can do about it.</a:t>
            </a:r>
            <a:endParaRPr lang="en-US" sz="2000">
              <a:solidFill>
                <a:srgbClr val="3366FF"/>
              </a:solidFill>
              <a:latin typeface="Arial" pitchFamily="34" charset="0"/>
              <a:cs typeface="Arial" pitchFamily="34" charset="0"/>
            </a:endParaRPr>
          </a:p>
        </p:txBody>
      </p:sp>
      <p:sp>
        <p:nvSpPr>
          <p:cNvPr id="21607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73"/>
                                        </p:tgtEl>
                                        <p:attrNameLst>
                                          <p:attrName>style.visibility</p:attrName>
                                        </p:attrNameLst>
                                      </p:cBhvr>
                                      <p:to>
                                        <p:strVal val="visible"/>
                                      </p:to>
                                    </p:set>
                                    <p:animEffect transition="in" filter="blinds(horizontal)">
                                      <p:cBhvr>
                                        <p:cTn id="7" dur="500"/>
                                        <p:tgtEl>
                                          <p:spTgt spid="2160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6074"/>
                                        </p:tgtEl>
                                        <p:attrNameLst>
                                          <p:attrName>style.visibility</p:attrName>
                                        </p:attrNameLst>
                                      </p:cBhvr>
                                      <p:to>
                                        <p:strVal val="visible"/>
                                      </p:to>
                                    </p:set>
                                    <p:animEffect transition="in" filter="blinds(horizontal)">
                                      <p:cBhvr>
                                        <p:cTn id="12" dur="500"/>
                                        <p:tgtEl>
                                          <p:spTgt spid="2160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6075"/>
                                        </p:tgtEl>
                                        <p:attrNameLst>
                                          <p:attrName>style.visibility</p:attrName>
                                        </p:attrNameLst>
                                      </p:cBhvr>
                                      <p:to>
                                        <p:strVal val="visible"/>
                                      </p:to>
                                    </p:set>
                                    <p:animEffect transition="in" filter="blinds(horizontal)">
                                      <p:cBhvr>
                                        <p:cTn id="17" dur="500"/>
                                        <p:tgtEl>
                                          <p:spTgt spid="2160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6077"/>
                                        </p:tgtEl>
                                        <p:attrNameLst>
                                          <p:attrName>style.visibility</p:attrName>
                                        </p:attrNameLst>
                                      </p:cBhvr>
                                      <p:to>
                                        <p:strVal val="visible"/>
                                      </p:to>
                                    </p:set>
                                    <p:animEffect transition="in" filter="blinds(horizontal)">
                                      <p:cBhvr>
                                        <p:cTn id="22" dur="500"/>
                                        <p:tgtEl>
                                          <p:spTgt spid="216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3" grpId="0" animBg="1"/>
      <p:bldP spid="216074" grpId="0" animBg="1"/>
      <p:bldP spid="216075" grpId="0" animBg="1"/>
      <p:bldP spid="21607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30</a:t>
            </a:fld>
            <a:endParaRPr lang="en-US"/>
          </a:p>
        </p:txBody>
      </p:sp>
      <p:sp>
        <p:nvSpPr>
          <p:cNvPr id="4" name="Text Box 81"/>
          <p:cNvSpPr txBox="1">
            <a:spLocks noChangeArrowheads="1"/>
          </p:cNvSpPr>
          <p:nvPr/>
        </p:nvSpPr>
        <p:spPr bwMode="auto">
          <a:xfrm>
            <a:off x="1254349" y="2189547"/>
            <a:ext cx="147348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xbegin</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8" name="Text Box 40"/>
          <p:cNvSpPr txBox="1">
            <a:spLocks noChangeArrowheads="1"/>
          </p:cNvSpPr>
          <p:nvPr/>
        </p:nvSpPr>
        <p:spPr bwMode="auto">
          <a:xfrm>
            <a:off x="3588667" y="2189547"/>
            <a:ext cx="400302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starts new transaction</a:t>
            </a:r>
            <a:endParaRPr lang="en-US" sz="1800" b="1" dirty="0">
              <a:solidFill>
                <a:srgbClr val="0000FF"/>
              </a:solidFill>
              <a:latin typeface="Arial" pitchFamily="34" charset="0"/>
              <a:cs typeface="Arial" pitchFamily="34" charset="0"/>
            </a:endParaRPr>
          </a:p>
        </p:txBody>
      </p:sp>
      <p:grpSp>
        <p:nvGrpSpPr>
          <p:cNvPr id="17" name="Group 16"/>
          <p:cNvGrpSpPr/>
          <p:nvPr/>
        </p:nvGrpSpPr>
        <p:grpSpPr>
          <a:xfrm>
            <a:off x="1233536" y="4268007"/>
            <a:ext cx="6147179" cy="975736"/>
            <a:chOff x="1233536" y="3869583"/>
            <a:chExt cx="6147179" cy="975736"/>
          </a:xfrm>
        </p:grpSpPr>
        <p:sp>
          <p:nvSpPr>
            <p:cNvPr id="10" name="Text Box 40"/>
            <p:cNvSpPr txBox="1">
              <a:spLocks noChangeArrowheads="1"/>
            </p:cNvSpPr>
            <p:nvPr/>
          </p:nvSpPr>
          <p:spPr bwMode="auto">
            <a:xfrm>
              <a:off x="1233536" y="3869583"/>
              <a:ext cx="4322017"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No progress guarantees</a:t>
              </a:r>
              <a:endParaRPr lang="en-US" sz="1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1700954" y="4322099"/>
              <a:ext cx="5679761"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 transaction may never commit</a:t>
              </a:r>
              <a:endParaRPr lang="en-US" sz="1800" b="1" dirty="0">
                <a:solidFill>
                  <a:srgbClr val="0000FF"/>
                </a:solidFill>
                <a:latin typeface="Arial" pitchFamily="34" charset="0"/>
                <a:cs typeface="Arial" pitchFamily="34" charset="0"/>
              </a:endParaRPr>
            </a:p>
          </p:txBody>
        </p:sp>
      </p:grpSp>
      <p:sp>
        <p:nvSpPr>
          <p:cNvPr id="13" name="Text Box 40"/>
          <p:cNvSpPr txBox="1">
            <a:spLocks noChangeArrowheads="1"/>
          </p:cNvSpPr>
          <p:nvPr/>
        </p:nvSpPr>
        <p:spPr bwMode="auto">
          <a:xfrm>
            <a:off x="1193843" y="5597197"/>
            <a:ext cx="498245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must have software fallback</a:t>
            </a:r>
            <a:endParaRPr lang="en-US" sz="1800" b="1" dirty="0">
              <a:solidFill>
                <a:srgbClr val="0000FF"/>
              </a:solidFill>
              <a:latin typeface="Arial" pitchFamily="34" charset="0"/>
              <a:cs typeface="Arial" pitchFamily="34" charset="0"/>
            </a:endParaRPr>
          </a:p>
        </p:txBody>
      </p:sp>
      <p:grpSp>
        <p:nvGrpSpPr>
          <p:cNvPr id="18" name="Group 17"/>
          <p:cNvGrpSpPr/>
          <p:nvPr/>
        </p:nvGrpSpPr>
        <p:grpSpPr>
          <a:xfrm>
            <a:off x="1254349" y="2992051"/>
            <a:ext cx="5642892" cy="922502"/>
            <a:chOff x="1254349" y="2992051"/>
            <a:chExt cx="5642892" cy="922502"/>
          </a:xfrm>
        </p:grpSpPr>
        <p:sp>
          <p:nvSpPr>
            <p:cNvPr id="9" name="Text Box 40"/>
            <p:cNvSpPr txBox="1">
              <a:spLocks noChangeArrowheads="1"/>
            </p:cNvSpPr>
            <p:nvPr/>
          </p:nvSpPr>
          <p:spPr bwMode="auto">
            <a:xfrm>
              <a:off x="1254349" y="2992051"/>
              <a:ext cx="3924472"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i="1" dirty="0" smtClean="0">
                  <a:solidFill>
                    <a:schemeClr val="tx1"/>
                  </a:solidFill>
                  <a:latin typeface="Arial" pitchFamily="34" charset="0"/>
                  <a:cs typeface="Arial" pitchFamily="34" charset="0"/>
                </a:rPr>
                <a:t>speculative</a:t>
              </a:r>
              <a:r>
                <a:rPr lang="en-US" sz="2800" b="1" dirty="0" smtClean="0">
                  <a:solidFill>
                    <a:schemeClr val="tx1"/>
                  </a:solidFill>
                  <a:latin typeface="Arial" pitchFamily="34" charset="0"/>
                  <a:cs typeface="Arial" pitchFamily="34" charset="0"/>
                </a:rPr>
                <a:t> </a:t>
              </a:r>
              <a:r>
                <a:rPr lang="en-US" sz="2800" b="1" dirty="0" smtClean="0">
                  <a:solidFill>
                    <a:srgbClr val="0000FF"/>
                  </a:solidFill>
                  <a:latin typeface="Arial" pitchFamily="34" charset="0"/>
                  <a:cs typeface="Arial" pitchFamily="34" charset="0"/>
                </a:rPr>
                <a:t>execution</a:t>
              </a:r>
              <a:endParaRPr lang="en-US" sz="1800" b="1" dirty="0">
                <a:solidFill>
                  <a:srgbClr val="0000FF"/>
                </a:solidFill>
                <a:latin typeface="Arial" pitchFamily="34" charset="0"/>
                <a:cs typeface="Arial" pitchFamily="34" charset="0"/>
              </a:endParaRPr>
            </a:p>
          </p:txBody>
        </p:sp>
        <p:sp>
          <p:nvSpPr>
            <p:cNvPr id="15" name="Text Box 40"/>
            <p:cNvSpPr txBox="1">
              <a:spLocks noChangeArrowheads="1"/>
            </p:cNvSpPr>
            <p:nvPr/>
          </p:nvSpPr>
          <p:spPr bwMode="auto">
            <a:xfrm>
              <a:off x="1735250" y="3391333"/>
              <a:ext cx="5161991"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checks for conflict at the end</a:t>
              </a:r>
              <a:endParaRPr lang="en-US" sz="1800" b="1" dirty="0">
                <a:solidFill>
                  <a:srgbClr val="0000FF"/>
                </a:solidFill>
                <a:latin typeface="Arial" pitchFamily="34" charset="0"/>
                <a:cs typeface="Arial" pitchFamily="34" charset="0"/>
              </a:endParaRPr>
            </a:p>
          </p:txBody>
        </p:sp>
      </p:grpSp>
    </p:spTree>
    <p:extLst>
      <p:ext uri="{BB962C8B-B14F-4D97-AF65-F5344CB8AC3E}">
        <p14:creationId xmlns:p14="http://schemas.microsoft.com/office/powerpoint/2010/main" val="3190898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31</a:t>
            </a:fld>
            <a:endParaRPr lang="en-US"/>
          </a:p>
        </p:txBody>
      </p:sp>
      <p:sp>
        <p:nvSpPr>
          <p:cNvPr id="4" name="Text Box 81"/>
          <p:cNvSpPr txBox="1">
            <a:spLocks noChangeArrowheads="1"/>
          </p:cNvSpPr>
          <p:nvPr/>
        </p:nvSpPr>
        <p:spPr bwMode="auto">
          <a:xfrm>
            <a:off x="1254349" y="2189547"/>
            <a:ext cx="147348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xbegin</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8" name="Text Box 40"/>
          <p:cNvSpPr txBox="1">
            <a:spLocks noChangeArrowheads="1"/>
          </p:cNvSpPr>
          <p:nvPr/>
        </p:nvSpPr>
        <p:spPr bwMode="auto">
          <a:xfrm>
            <a:off x="3588667" y="2189547"/>
            <a:ext cx="400302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starts new transaction</a:t>
            </a:r>
            <a:endParaRPr lang="en-US" sz="1800" b="1" dirty="0">
              <a:solidFill>
                <a:srgbClr val="0000FF"/>
              </a:solidFill>
              <a:latin typeface="Arial" pitchFamily="34" charset="0"/>
              <a:cs typeface="Arial" pitchFamily="34" charset="0"/>
            </a:endParaRPr>
          </a:p>
        </p:txBody>
      </p:sp>
      <p:grpSp>
        <p:nvGrpSpPr>
          <p:cNvPr id="17" name="Group 16"/>
          <p:cNvGrpSpPr/>
          <p:nvPr/>
        </p:nvGrpSpPr>
        <p:grpSpPr>
          <a:xfrm>
            <a:off x="1253549" y="4268007"/>
            <a:ext cx="3004560" cy="975736"/>
            <a:chOff x="1253549" y="3869583"/>
            <a:chExt cx="3004560" cy="975736"/>
          </a:xfrm>
        </p:grpSpPr>
        <p:sp>
          <p:nvSpPr>
            <p:cNvPr id="10" name="Text Box 40"/>
            <p:cNvSpPr txBox="1">
              <a:spLocks noChangeArrowheads="1"/>
            </p:cNvSpPr>
            <p:nvPr/>
          </p:nvSpPr>
          <p:spPr bwMode="auto">
            <a:xfrm>
              <a:off x="1253549" y="3869583"/>
              <a:ext cx="1463863"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nesting</a:t>
              </a:r>
              <a:endParaRPr lang="en-US" sz="1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1795575" y="4322099"/>
              <a:ext cx="2462534"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up to 8 levels</a:t>
              </a:r>
              <a:endParaRPr lang="en-US" sz="1800" b="1" dirty="0">
                <a:solidFill>
                  <a:srgbClr val="0000FF"/>
                </a:solidFill>
                <a:latin typeface="Arial" pitchFamily="34" charset="0"/>
                <a:cs typeface="Arial" pitchFamily="34" charset="0"/>
              </a:endParaRPr>
            </a:p>
          </p:txBody>
        </p:sp>
      </p:grpSp>
      <p:grpSp>
        <p:nvGrpSpPr>
          <p:cNvPr id="18" name="Group 17"/>
          <p:cNvGrpSpPr/>
          <p:nvPr/>
        </p:nvGrpSpPr>
        <p:grpSpPr>
          <a:xfrm>
            <a:off x="1254349" y="3003821"/>
            <a:ext cx="6497292" cy="985682"/>
            <a:chOff x="1254349" y="3003821"/>
            <a:chExt cx="6497292" cy="985682"/>
          </a:xfrm>
        </p:grpSpPr>
        <p:sp>
          <p:nvSpPr>
            <p:cNvPr id="9" name="Text Box 40"/>
            <p:cNvSpPr txBox="1">
              <a:spLocks noChangeArrowheads="1"/>
            </p:cNvSpPr>
            <p:nvPr/>
          </p:nvSpPr>
          <p:spPr bwMode="auto">
            <a:xfrm>
              <a:off x="1254349" y="3003821"/>
              <a:ext cx="6497292"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register pointer to abort hander code</a:t>
              </a:r>
              <a:endParaRPr lang="en-US" sz="1800" b="1" dirty="0">
                <a:solidFill>
                  <a:srgbClr val="0000FF"/>
                </a:solidFill>
                <a:latin typeface="Arial" pitchFamily="34" charset="0"/>
                <a:cs typeface="Arial" pitchFamily="34" charset="0"/>
              </a:endParaRPr>
            </a:p>
          </p:txBody>
        </p:sp>
        <p:sp>
          <p:nvSpPr>
            <p:cNvPr id="15" name="Text Box 40"/>
            <p:cNvSpPr txBox="1">
              <a:spLocks noChangeArrowheads="1"/>
            </p:cNvSpPr>
            <p:nvPr/>
          </p:nvSpPr>
          <p:spPr bwMode="auto">
            <a:xfrm>
              <a:off x="1811678" y="3466283"/>
              <a:ext cx="5578771"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jump there if transaction aborts</a:t>
              </a:r>
              <a:endParaRPr lang="en-US" sz="1800" b="1" dirty="0">
                <a:solidFill>
                  <a:srgbClr val="0000FF"/>
                </a:solidFill>
                <a:latin typeface="Arial" pitchFamily="34" charset="0"/>
                <a:cs typeface="Arial" pitchFamily="34" charset="0"/>
              </a:endParaRPr>
            </a:p>
          </p:txBody>
        </p:sp>
      </p:grpSp>
    </p:spTree>
    <p:extLst>
      <p:ext uri="{BB962C8B-B14F-4D97-AF65-F5344CB8AC3E}">
        <p14:creationId xmlns:p14="http://schemas.microsoft.com/office/powerpoint/2010/main" val="2114440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32</a:t>
            </a:fld>
            <a:endParaRPr lang="en-US"/>
          </a:p>
        </p:txBody>
      </p:sp>
      <p:sp>
        <p:nvSpPr>
          <p:cNvPr id="5" name="Text Box 81"/>
          <p:cNvSpPr txBox="1">
            <a:spLocks noChangeArrowheads="1"/>
          </p:cNvSpPr>
          <p:nvPr/>
        </p:nvSpPr>
        <p:spPr bwMode="auto">
          <a:xfrm>
            <a:off x="1254349" y="2042157"/>
            <a:ext cx="1043876"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xend</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9" name="Text Box 40"/>
          <p:cNvSpPr txBox="1">
            <a:spLocks noChangeArrowheads="1"/>
          </p:cNvSpPr>
          <p:nvPr/>
        </p:nvSpPr>
        <p:spPr bwMode="auto">
          <a:xfrm>
            <a:off x="4628214" y="2043180"/>
            <a:ext cx="286328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end transaction</a:t>
            </a:r>
            <a:endParaRPr lang="en-US" sz="1800" b="1" dirty="0">
              <a:solidFill>
                <a:srgbClr val="0000FF"/>
              </a:solidFill>
              <a:latin typeface="Arial" pitchFamily="34" charset="0"/>
              <a:cs typeface="Arial" pitchFamily="34" charset="0"/>
            </a:endParaRPr>
          </a:p>
        </p:txBody>
      </p:sp>
      <p:grpSp>
        <p:nvGrpSpPr>
          <p:cNvPr id="12" name="Group 11"/>
          <p:cNvGrpSpPr/>
          <p:nvPr/>
        </p:nvGrpSpPr>
        <p:grpSpPr>
          <a:xfrm>
            <a:off x="1254349" y="3038827"/>
            <a:ext cx="4650638" cy="975736"/>
            <a:chOff x="1254349" y="3869583"/>
            <a:chExt cx="4650638" cy="975736"/>
          </a:xfrm>
        </p:grpSpPr>
        <p:sp>
          <p:nvSpPr>
            <p:cNvPr id="13" name="Text Box 40"/>
            <p:cNvSpPr txBox="1">
              <a:spLocks noChangeArrowheads="1"/>
            </p:cNvSpPr>
            <p:nvPr/>
          </p:nvSpPr>
          <p:spPr bwMode="auto">
            <a:xfrm>
              <a:off x="1254349" y="3869583"/>
              <a:ext cx="1462260"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commit</a:t>
              </a:r>
              <a:endParaRPr lang="en-US" sz="1800" b="1" dirty="0">
                <a:solidFill>
                  <a:srgbClr val="0000FF"/>
                </a:solidFill>
                <a:latin typeface="Arial" pitchFamily="34" charset="0"/>
                <a:cs typeface="Arial" pitchFamily="34" charset="0"/>
              </a:endParaRPr>
            </a:p>
          </p:txBody>
        </p:sp>
        <p:sp>
          <p:nvSpPr>
            <p:cNvPr id="14" name="Text Box 40"/>
            <p:cNvSpPr txBox="1">
              <a:spLocks noChangeArrowheads="1"/>
            </p:cNvSpPr>
            <p:nvPr/>
          </p:nvSpPr>
          <p:spPr bwMode="auto">
            <a:xfrm>
              <a:off x="1887541" y="4322099"/>
              <a:ext cx="4017446" cy="523220"/>
            </a:xfrm>
            <a:prstGeom prst="rect">
              <a:avLst/>
            </a:prstGeom>
            <a:solidFill>
              <a:schemeClr val="bg1"/>
            </a:solidFill>
            <a:ln w="381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control flows normally</a:t>
              </a:r>
              <a:endParaRPr lang="en-US" sz="1800" b="1" dirty="0">
                <a:solidFill>
                  <a:srgbClr val="0000FF"/>
                </a:solidFill>
                <a:latin typeface="Arial" pitchFamily="34" charset="0"/>
                <a:cs typeface="Arial" pitchFamily="34" charset="0"/>
              </a:endParaRPr>
            </a:p>
          </p:txBody>
        </p:sp>
      </p:grpSp>
      <p:grpSp>
        <p:nvGrpSpPr>
          <p:cNvPr id="15" name="Group 14"/>
          <p:cNvGrpSpPr/>
          <p:nvPr/>
        </p:nvGrpSpPr>
        <p:grpSpPr>
          <a:xfrm>
            <a:off x="1254349" y="4368017"/>
            <a:ext cx="5435815" cy="933389"/>
            <a:chOff x="1254349" y="5597197"/>
            <a:chExt cx="5435815" cy="933389"/>
          </a:xfrm>
        </p:grpSpPr>
        <p:sp>
          <p:nvSpPr>
            <p:cNvPr id="16" name="Text Box 40"/>
            <p:cNvSpPr txBox="1">
              <a:spLocks noChangeArrowheads="1"/>
            </p:cNvSpPr>
            <p:nvPr/>
          </p:nvSpPr>
          <p:spPr bwMode="auto">
            <a:xfrm>
              <a:off x="1254349" y="5597197"/>
              <a:ext cx="108395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abort</a:t>
              </a:r>
              <a:endParaRPr lang="en-US" sz="1800" b="1" dirty="0">
                <a:solidFill>
                  <a:srgbClr val="0000FF"/>
                </a:solidFill>
                <a:latin typeface="Arial" pitchFamily="34" charset="0"/>
                <a:cs typeface="Arial" pitchFamily="34" charset="0"/>
              </a:endParaRPr>
            </a:p>
          </p:txBody>
        </p:sp>
        <p:sp>
          <p:nvSpPr>
            <p:cNvPr id="17" name="Text Box 40"/>
            <p:cNvSpPr txBox="1">
              <a:spLocks noChangeArrowheads="1"/>
            </p:cNvSpPr>
            <p:nvPr/>
          </p:nvSpPr>
          <p:spPr bwMode="auto">
            <a:xfrm>
              <a:off x="1872820" y="6007366"/>
              <a:ext cx="481734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jump to abort handler code</a:t>
              </a:r>
              <a:endParaRPr lang="en-US" sz="1800" b="1" dirty="0">
                <a:solidFill>
                  <a:srgbClr val="0000FF"/>
                </a:solidFill>
                <a:latin typeface="Arial" pitchFamily="34" charset="0"/>
                <a:cs typeface="Arial" pitchFamily="34" charset="0"/>
              </a:endParaRPr>
            </a:p>
          </p:txBody>
        </p:sp>
      </p:grpSp>
    </p:spTree>
    <p:extLst>
      <p:ext uri="{BB962C8B-B14F-4D97-AF65-F5344CB8AC3E}">
        <p14:creationId xmlns:p14="http://schemas.microsoft.com/office/powerpoint/2010/main" val="1527043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33</a:t>
            </a:fld>
            <a:endParaRPr lang="en-US"/>
          </a:p>
        </p:txBody>
      </p:sp>
      <p:sp>
        <p:nvSpPr>
          <p:cNvPr id="6" name="Text Box 81"/>
          <p:cNvSpPr txBox="1">
            <a:spLocks noChangeArrowheads="1"/>
          </p:cNvSpPr>
          <p:nvPr/>
        </p:nvSpPr>
        <p:spPr bwMode="auto">
          <a:xfrm>
            <a:off x="1254349" y="1939737"/>
            <a:ext cx="147348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xabort</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10" name="Text Box 40"/>
          <p:cNvSpPr txBox="1">
            <a:spLocks noChangeArrowheads="1"/>
          </p:cNvSpPr>
          <p:nvPr/>
        </p:nvSpPr>
        <p:spPr bwMode="auto">
          <a:xfrm>
            <a:off x="4368527" y="1941783"/>
            <a:ext cx="312297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abort transaction</a:t>
            </a:r>
            <a:endParaRPr lang="en-US" sz="1800" b="1" dirty="0">
              <a:solidFill>
                <a:srgbClr val="0000FF"/>
              </a:solidFill>
              <a:latin typeface="Arial" pitchFamily="34" charset="0"/>
              <a:cs typeface="Arial" pitchFamily="34" charset="0"/>
            </a:endParaRPr>
          </a:p>
        </p:txBody>
      </p:sp>
      <p:sp>
        <p:nvSpPr>
          <p:cNvPr id="13" name="Text Box 40"/>
          <p:cNvSpPr txBox="1">
            <a:spLocks noChangeArrowheads="1"/>
          </p:cNvSpPr>
          <p:nvPr/>
        </p:nvSpPr>
        <p:spPr bwMode="auto">
          <a:xfrm>
            <a:off x="1267243" y="3003821"/>
            <a:ext cx="3743332" cy="523220"/>
          </a:xfrm>
          <a:prstGeom prst="rect">
            <a:avLst/>
          </a:prstGeom>
          <a:solidFill>
            <a:schemeClr val="bg1"/>
          </a:solidFill>
          <a:ln w="38100" algn="ctr">
            <a:solidFill>
              <a:srgbClr val="C0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discard any changes</a:t>
            </a:r>
            <a:endParaRPr lang="en-US" sz="1800" b="1" dirty="0">
              <a:solidFill>
                <a:srgbClr val="0000FF"/>
              </a:solidFill>
              <a:latin typeface="Arial" pitchFamily="34" charset="0"/>
              <a:cs typeface="Arial" pitchFamily="34" charset="0"/>
            </a:endParaRPr>
          </a:p>
        </p:txBody>
      </p:sp>
      <p:sp>
        <p:nvSpPr>
          <p:cNvPr id="14" name="Text Box 40"/>
          <p:cNvSpPr txBox="1">
            <a:spLocks noChangeArrowheads="1"/>
          </p:cNvSpPr>
          <p:nvPr/>
        </p:nvSpPr>
        <p:spPr bwMode="auto">
          <a:xfrm>
            <a:off x="1972788" y="3466283"/>
            <a:ext cx="5256567"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jump directly to abort handler</a:t>
            </a:r>
            <a:endParaRPr lang="en-US" sz="1800" b="1" dirty="0">
              <a:solidFill>
                <a:srgbClr val="0000FF"/>
              </a:solidFill>
              <a:latin typeface="Arial" pitchFamily="34" charset="0"/>
              <a:cs typeface="Arial" pitchFamily="34" charset="0"/>
            </a:endParaRPr>
          </a:p>
        </p:txBody>
      </p:sp>
      <p:sp>
        <p:nvSpPr>
          <p:cNvPr id="15" name="Text Box 40"/>
          <p:cNvSpPr txBox="1">
            <a:spLocks noChangeArrowheads="1"/>
          </p:cNvSpPr>
          <p:nvPr/>
        </p:nvSpPr>
        <p:spPr bwMode="auto">
          <a:xfrm>
            <a:off x="1974331" y="4141903"/>
            <a:ext cx="5080237"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can set abort condition code</a:t>
            </a:r>
            <a:endParaRPr lang="en-US" sz="1800" b="1"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44472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34</a:t>
            </a:fld>
            <a:endParaRPr lang="en-US"/>
          </a:p>
        </p:txBody>
      </p:sp>
      <p:sp>
        <p:nvSpPr>
          <p:cNvPr id="7" name="Text Box 81"/>
          <p:cNvSpPr txBox="1">
            <a:spLocks noChangeArrowheads="1"/>
          </p:cNvSpPr>
          <p:nvPr/>
        </p:nvSpPr>
        <p:spPr bwMode="auto">
          <a:xfrm>
            <a:off x="1254349" y="2155176"/>
            <a:ext cx="1258678"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xtest</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11" name="Text Box 40"/>
          <p:cNvSpPr txBox="1">
            <a:spLocks noChangeArrowheads="1"/>
          </p:cNvSpPr>
          <p:nvPr/>
        </p:nvSpPr>
        <p:spPr bwMode="auto">
          <a:xfrm>
            <a:off x="3611910" y="2155176"/>
            <a:ext cx="387958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am I in a transaction?</a:t>
            </a:r>
            <a:endParaRPr lang="en-US" sz="1800" b="1" dirty="0">
              <a:solidFill>
                <a:srgbClr val="0000FF"/>
              </a:solidFill>
              <a:latin typeface="Arial" pitchFamily="34" charset="0"/>
              <a:cs typeface="Arial" pitchFamily="34" charset="0"/>
            </a:endParaRPr>
          </a:p>
        </p:txBody>
      </p:sp>
      <p:grpSp>
        <p:nvGrpSpPr>
          <p:cNvPr id="12" name="Group 11"/>
          <p:cNvGrpSpPr/>
          <p:nvPr/>
        </p:nvGrpSpPr>
        <p:grpSpPr>
          <a:xfrm>
            <a:off x="1273674" y="3003821"/>
            <a:ext cx="5508450" cy="985682"/>
            <a:chOff x="1273674" y="3003821"/>
            <a:chExt cx="5508450" cy="985682"/>
          </a:xfrm>
        </p:grpSpPr>
        <p:sp>
          <p:nvSpPr>
            <p:cNvPr id="13" name="Text Box 40"/>
            <p:cNvSpPr txBox="1">
              <a:spLocks noChangeArrowheads="1"/>
            </p:cNvSpPr>
            <p:nvPr/>
          </p:nvSpPr>
          <p:spPr bwMode="auto">
            <a:xfrm>
              <a:off x="1273674" y="3003821"/>
              <a:ext cx="5139548" cy="523220"/>
            </a:xfrm>
            <a:prstGeom prst="rect">
              <a:avLst/>
            </a:prstGeom>
            <a:solidFill>
              <a:schemeClr val="bg1"/>
            </a:solidFill>
            <a:ln w="38100" algn="ctr">
              <a:solidFill>
                <a:srgbClr val="C0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useful for dual-purpose code</a:t>
              </a:r>
              <a:endParaRPr lang="en-US" sz="1800" b="1" dirty="0">
                <a:solidFill>
                  <a:srgbClr val="0000FF"/>
                </a:solidFill>
                <a:latin typeface="Arial" pitchFamily="34" charset="0"/>
                <a:cs typeface="Arial" pitchFamily="34" charset="0"/>
              </a:endParaRPr>
            </a:p>
          </p:txBody>
        </p:sp>
        <p:sp>
          <p:nvSpPr>
            <p:cNvPr id="14" name="Text Box 40"/>
            <p:cNvSpPr txBox="1">
              <a:spLocks noChangeArrowheads="1"/>
            </p:cNvSpPr>
            <p:nvPr/>
          </p:nvSpPr>
          <p:spPr bwMode="auto">
            <a:xfrm>
              <a:off x="2420032" y="3466283"/>
              <a:ext cx="4362092"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example: avoid clean-up</a:t>
              </a:r>
              <a:endParaRPr lang="en-US" sz="1800" b="1" dirty="0">
                <a:solidFill>
                  <a:srgbClr val="0000FF"/>
                </a:solidFill>
                <a:latin typeface="Arial" pitchFamily="34" charset="0"/>
                <a:cs typeface="Arial" pitchFamily="34" charset="0"/>
              </a:endParaRPr>
            </a:p>
          </p:txBody>
        </p:sp>
      </p:grpSp>
    </p:spTree>
    <p:extLst>
      <p:ext uri="{BB962C8B-B14F-4D97-AF65-F5344CB8AC3E}">
        <p14:creationId xmlns:p14="http://schemas.microsoft.com/office/powerpoint/2010/main" val="1956272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Intel </a:t>
            </a:r>
            <a:r>
              <a:rPr lang="en-US" dirty="0" err="1" smtClean="0"/>
              <a:t>Haswell</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35</a:t>
            </a:fld>
            <a:endParaRPr lang="en-US"/>
          </a:p>
        </p:txBody>
      </p:sp>
      <p:sp>
        <p:nvSpPr>
          <p:cNvPr id="4" name="Text Box 81"/>
          <p:cNvSpPr txBox="1">
            <a:spLocks noChangeArrowheads="1"/>
          </p:cNvSpPr>
          <p:nvPr/>
        </p:nvSpPr>
        <p:spPr bwMode="auto">
          <a:xfrm>
            <a:off x="1254349" y="2189547"/>
            <a:ext cx="147348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xbegin</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5" name="Text Box 81"/>
          <p:cNvSpPr txBox="1">
            <a:spLocks noChangeArrowheads="1"/>
          </p:cNvSpPr>
          <p:nvPr/>
        </p:nvSpPr>
        <p:spPr bwMode="auto">
          <a:xfrm>
            <a:off x="1254349" y="3271337"/>
            <a:ext cx="1043876"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xend</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6" name="Text Box 81"/>
          <p:cNvSpPr txBox="1">
            <a:spLocks noChangeArrowheads="1"/>
          </p:cNvSpPr>
          <p:nvPr/>
        </p:nvSpPr>
        <p:spPr bwMode="auto">
          <a:xfrm>
            <a:off x="1254349" y="4353127"/>
            <a:ext cx="147348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xabort</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7" name="Text Box 81"/>
          <p:cNvSpPr txBox="1">
            <a:spLocks noChangeArrowheads="1"/>
          </p:cNvSpPr>
          <p:nvPr/>
        </p:nvSpPr>
        <p:spPr bwMode="auto">
          <a:xfrm>
            <a:off x="1254349" y="5437986"/>
            <a:ext cx="1258678"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xtest</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8" name="Text Box 40"/>
          <p:cNvSpPr txBox="1">
            <a:spLocks noChangeArrowheads="1"/>
          </p:cNvSpPr>
          <p:nvPr/>
        </p:nvSpPr>
        <p:spPr bwMode="auto">
          <a:xfrm>
            <a:off x="3688855" y="2189547"/>
            <a:ext cx="380264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start new transaction</a:t>
            </a:r>
            <a:endParaRPr lang="en-US" sz="1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4628214" y="3272360"/>
            <a:ext cx="286328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end transaction</a:t>
            </a:r>
            <a:endParaRPr lang="en-US" sz="1800" b="1" dirty="0">
              <a:solidFill>
                <a:srgbClr val="0000FF"/>
              </a:solidFill>
              <a:latin typeface="Arial" pitchFamily="34" charset="0"/>
              <a:cs typeface="Arial" pitchFamily="34" charset="0"/>
            </a:endParaRPr>
          </a:p>
        </p:txBody>
      </p:sp>
      <p:sp>
        <p:nvSpPr>
          <p:cNvPr id="10" name="Text Box 40"/>
          <p:cNvSpPr txBox="1">
            <a:spLocks noChangeArrowheads="1"/>
          </p:cNvSpPr>
          <p:nvPr/>
        </p:nvSpPr>
        <p:spPr bwMode="auto">
          <a:xfrm>
            <a:off x="4368527" y="4355173"/>
            <a:ext cx="312297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abort transaction</a:t>
            </a:r>
            <a:endParaRPr lang="en-US" sz="1800" b="1" dirty="0">
              <a:solidFill>
                <a:srgbClr val="0000FF"/>
              </a:solidFill>
              <a:latin typeface="Arial" pitchFamily="34" charset="0"/>
              <a:cs typeface="Arial" pitchFamily="34" charset="0"/>
            </a:endParaRPr>
          </a:p>
        </p:txBody>
      </p:sp>
      <p:sp>
        <p:nvSpPr>
          <p:cNvPr id="11" name="Text Box 40"/>
          <p:cNvSpPr txBox="1">
            <a:spLocks noChangeArrowheads="1"/>
          </p:cNvSpPr>
          <p:nvPr/>
        </p:nvSpPr>
        <p:spPr bwMode="auto">
          <a:xfrm>
            <a:off x="3611910" y="5437986"/>
            <a:ext cx="387958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am I in a transaction?</a:t>
            </a:r>
            <a:endParaRPr lang="en-US" sz="1800" b="1"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269496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36</a:t>
            </a:fld>
            <a:endParaRPr lang="en-US"/>
          </a:p>
        </p:txBody>
      </p:sp>
      <p:sp>
        <p:nvSpPr>
          <p:cNvPr id="6" name="Text Box 40"/>
          <p:cNvSpPr txBox="1">
            <a:spLocks noChangeArrowheads="1"/>
          </p:cNvSpPr>
          <p:nvPr/>
        </p:nvSpPr>
        <p:spPr bwMode="auto">
          <a:xfrm>
            <a:off x="1089615" y="3426552"/>
            <a:ext cx="883575"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why</a:t>
            </a:r>
            <a:endParaRPr lang="en-US" sz="1800" b="1" dirty="0">
              <a:solidFill>
                <a:srgbClr val="0000FF"/>
              </a:solidFill>
              <a:latin typeface="Arial" pitchFamily="34" charset="0"/>
              <a:cs typeface="Arial" pitchFamily="34" charset="0"/>
            </a:endParaRPr>
          </a:p>
        </p:txBody>
      </p:sp>
      <p:sp>
        <p:nvSpPr>
          <p:cNvPr id="7" name="Text Box 40"/>
          <p:cNvSpPr txBox="1">
            <a:spLocks noChangeArrowheads="1"/>
          </p:cNvSpPr>
          <p:nvPr/>
        </p:nvSpPr>
        <p:spPr bwMode="auto">
          <a:xfrm>
            <a:off x="1531402" y="3830984"/>
            <a:ext cx="347883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no conflict, no cry  </a:t>
            </a:r>
            <a:endParaRPr lang="en-US" sz="1800" b="1" dirty="0">
              <a:solidFill>
                <a:srgbClr val="0000FF"/>
              </a:solidFill>
              <a:latin typeface="Arial" pitchFamily="34" charset="0"/>
              <a:cs typeface="Arial" pitchFamily="34" charset="0"/>
            </a:endParaRPr>
          </a:p>
        </p:txBody>
      </p:sp>
      <p:sp>
        <p:nvSpPr>
          <p:cNvPr id="8" name="Text Box 40"/>
          <p:cNvSpPr txBox="1">
            <a:spLocks noChangeArrowheads="1"/>
          </p:cNvSpPr>
          <p:nvPr/>
        </p:nvSpPr>
        <p:spPr bwMode="auto">
          <a:xfrm>
            <a:off x="1089615" y="1622861"/>
            <a:ext cx="1003801" cy="523220"/>
          </a:xfrm>
          <a:prstGeom prst="rect">
            <a:avLst/>
          </a:prstGeom>
          <a:solidFill>
            <a:schemeClr val="bg1"/>
          </a:solidFill>
          <a:ln w="38100" algn="ctr">
            <a:solidFill>
              <a:srgbClr val="0000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what</a:t>
            </a:r>
            <a:endParaRPr lang="en-US" sz="1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1381792" y="2735310"/>
            <a:ext cx="573746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on fail, go back and acquire lock</a:t>
            </a:r>
            <a:endParaRPr lang="en-US" sz="1800" b="1" dirty="0">
              <a:solidFill>
                <a:srgbClr val="0000FF"/>
              </a:solidFill>
              <a:latin typeface="Arial" pitchFamily="34" charset="0"/>
              <a:cs typeface="Arial" pitchFamily="34" charset="0"/>
            </a:endParaRPr>
          </a:p>
        </p:txBody>
      </p:sp>
      <p:sp>
        <p:nvSpPr>
          <p:cNvPr id="10" name="Text Box 40"/>
          <p:cNvSpPr txBox="1">
            <a:spLocks noChangeArrowheads="1"/>
          </p:cNvSpPr>
          <p:nvPr/>
        </p:nvSpPr>
        <p:spPr bwMode="auto">
          <a:xfrm>
            <a:off x="1531402" y="4665436"/>
            <a:ext cx="459933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don’t  rewrite legacy code</a:t>
            </a:r>
            <a:endParaRPr lang="en-US" sz="1800" b="1" dirty="0">
              <a:solidFill>
                <a:srgbClr val="0000FF"/>
              </a:solidFill>
              <a:latin typeface="Arial" pitchFamily="34" charset="0"/>
              <a:cs typeface="Arial" pitchFamily="34" charset="0"/>
            </a:endParaRPr>
          </a:p>
        </p:txBody>
      </p:sp>
      <p:sp>
        <p:nvSpPr>
          <p:cNvPr id="11" name="Text Box 40"/>
          <p:cNvSpPr txBox="1">
            <a:spLocks noChangeArrowheads="1"/>
          </p:cNvSpPr>
          <p:nvPr/>
        </p:nvSpPr>
        <p:spPr bwMode="auto">
          <a:xfrm>
            <a:off x="1531402" y="5499888"/>
            <a:ext cx="487986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don’t  retrain legacy coders</a:t>
            </a:r>
            <a:endParaRPr lang="en-US" sz="1800" b="1" dirty="0">
              <a:solidFill>
                <a:srgbClr val="0000FF"/>
              </a:solidFill>
              <a:latin typeface="Arial" pitchFamily="34" charset="0"/>
              <a:cs typeface="Arial" pitchFamily="34" charset="0"/>
            </a:endParaRPr>
          </a:p>
        </p:txBody>
      </p:sp>
      <p:sp>
        <p:nvSpPr>
          <p:cNvPr id="5" name="Text Box 40"/>
          <p:cNvSpPr txBox="1">
            <a:spLocks noChangeArrowheads="1"/>
          </p:cNvSpPr>
          <p:nvPr/>
        </p:nvSpPr>
        <p:spPr bwMode="auto">
          <a:xfrm>
            <a:off x="1381792" y="2041150"/>
            <a:ext cx="650370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execute critical section speculatively</a:t>
            </a:r>
            <a:endParaRPr lang="en-US" sz="1800" b="1"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4151902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Lock Elision</a:t>
            </a:r>
            <a:endParaRPr lang="en-US" dirty="0"/>
          </a:p>
        </p:txBody>
      </p:sp>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37</a:t>
            </a:fld>
            <a:endParaRPr lang="en-US"/>
          </a:p>
        </p:txBody>
      </p:sp>
      <p:sp>
        <p:nvSpPr>
          <p:cNvPr id="4" name="Text Box 81"/>
          <p:cNvSpPr txBox="1">
            <a:spLocks noChangeArrowheads="1"/>
          </p:cNvSpPr>
          <p:nvPr/>
        </p:nvSpPr>
        <p:spPr bwMode="auto">
          <a:xfrm>
            <a:off x="824747" y="2189547"/>
            <a:ext cx="1903085"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xacquire</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5" name="Text Box 81"/>
          <p:cNvSpPr txBox="1">
            <a:spLocks noChangeArrowheads="1"/>
          </p:cNvSpPr>
          <p:nvPr/>
        </p:nvSpPr>
        <p:spPr bwMode="auto">
          <a:xfrm>
            <a:off x="824747" y="3271337"/>
            <a:ext cx="1903085"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chemeClr val="tx1"/>
                </a:solidFill>
                <a:latin typeface="Courier New" panose="02070309020205020404" pitchFamily="49" charset="0"/>
                <a:cs typeface="Courier New" panose="02070309020205020404" pitchFamily="49" charset="0"/>
              </a:rPr>
              <a:t>xrelease</a:t>
            </a:r>
            <a:endParaRPr lang="en-US" sz="2800" b="1" dirty="0">
              <a:solidFill>
                <a:schemeClr val="tx1"/>
              </a:solidFill>
              <a:latin typeface="Courier New" panose="02070309020205020404" pitchFamily="49" charset="0"/>
              <a:cs typeface="Courier New" panose="02070309020205020404" pitchFamily="49" charset="0"/>
            </a:endParaRPr>
          </a:p>
        </p:txBody>
      </p:sp>
      <p:sp>
        <p:nvSpPr>
          <p:cNvPr id="8" name="Text Box 40"/>
          <p:cNvSpPr txBox="1">
            <a:spLocks noChangeArrowheads="1"/>
          </p:cNvSpPr>
          <p:nvPr/>
        </p:nvSpPr>
        <p:spPr bwMode="auto">
          <a:xfrm>
            <a:off x="4197812" y="2189547"/>
            <a:ext cx="358303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start critical section</a:t>
            </a:r>
            <a:endParaRPr lang="en-US" sz="1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4338875" y="3272360"/>
            <a:ext cx="344196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end critical section</a:t>
            </a:r>
            <a:endParaRPr lang="en-US" sz="1800" b="1"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2365287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38</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tx1"/>
                </a:solidFill>
                <a:latin typeface="Courier New" pitchFamily="49" charset="0"/>
              </a:rPr>
              <a:t>Retry:	</a:t>
            </a:r>
            <a:r>
              <a:rPr lang="en-US" sz="2800" b="1" dirty="0" err="1" smtClean="0">
                <a:solidFill>
                  <a:schemeClr val="tx1"/>
                </a:solidFill>
                <a:latin typeface="Courier New" pitchFamily="49" charset="0"/>
              </a:rPr>
              <a:t>xbegin</a:t>
            </a:r>
            <a:r>
              <a:rPr lang="en-US" sz="2800" b="1" dirty="0" smtClean="0">
                <a:solidFill>
                  <a:schemeClr val="tx1"/>
                </a:solidFill>
                <a:latin typeface="Courier New" pitchFamily="49" charset="0"/>
              </a:rPr>
              <a:t> Abort</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cmp</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mutex</a:t>
            </a:r>
            <a:r>
              <a:rPr lang="en-US" sz="2800" b="1" dirty="0" smtClean="0">
                <a:solidFill>
                  <a:schemeClr val="tx1"/>
                </a:solidFill>
                <a:latin typeface="Courier New" pitchFamily="49" charset="0"/>
              </a:rPr>
              <a:t>, 0</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jz</a:t>
            </a:r>
            <a:r>
              <a:rPr lang="en-US" sz="2800" b="1" dirty="0" smtClean="0">
                <a:solidFill>
                  <a:schemeClr val="tx1"/>
                </a:solidFill>
                <a:latin typeface="Courier New" pitchFamily="49" charset="0"/>
              </a:rPr>
              <a:t> Success</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xabort</a:t>
            </a:r>
            <a:r>
              <a:rPr lang="en-US" sz="2800" b="1" dirty="0" smtClean="0">
                <a:solidFill>
                  <a:schemeClr val="tx1"/>
                </a:solidFill>
                <a:latin typeface="Courier New" pitchFamily="49" charset="0"/>
              </a:rPr>
              <a:t> $0xff</a:t>
            </a:r>
          </a:p>
          <a:p>
            <a:pPr algn="l"/>
            <a:r>
              <a:rPr lang="en-US" sz="2800" b="1" dirty="0" smtClean="0">
                <a:solidFill>
                  <a:schemeClr val="tx1"/>
                </a:solidFill>
                <a:latin typeface="Courier New" pitchFamily="49" charset="0"/>
              </a:rPr>
              <a:t>Abort:	…</a:t>
            </a:r>
          </a:p>
          <a:p>
            <a:pPr algn="l"/>
            <a:r>
              <a:rPr lang="en-US" sz="2800" b="1" dirty="0" smtClean="0">
                <a:solidFill>
                  <a:schemeClr val="tx1"/>
                </a:solidFill>
                <a:latin typeface="Courier New" pitchFamily="49" charset="0"/>
              </a:rPr>
              <a:t>Success:</a:t>
            </a:r>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critical section</a:t>
            </a:r>
          </a:p>
          <a:p>
            <a:pPr algn="l"/>
            <a:r>
              <a:rPr lang="en-US" sz="2800" b="1" dirty="0" smtClean="0">
                <a:solidFill>
                  <a:schemeClr val="tx1"/>
                </a:solidFill>
                <a:latin typeface="Courier New" pitchFamily="49" charset="0"/>
              </a:rPr>
              <a:t>Unlock:	</a:t>
            </a:r>
            <a:r>
              <a:rPr lang="en-US" sz="2800" b="1" dirty="0" err="1" smtClean="0">
                <a:solidFill>
                  <a:schemeClr val="tx1"/>
                </a:solidFill>
                <a:latin typeface="Courier New" pitchFamily="49" charset="0"/>
              </a:rPr>
              <a:t>cmp</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mutex</a:t>
            </a:r>
            <a:r>
              <a:rPr lang="en-US" sz="2800" b="1" dirty="0" smtClean="0">
                <a:solidFill>
                  <a:schemeClr val="tx1"/>
                </a:solidFill>
                <a:latin typeface="Courier New" pitchFamily="49" charset="0"/>
              </a:rPr>
              <a:t>, 0</a:t>
            </a:r>
          </a:p>
          <a:p>
            <a:pPr algn="l"/>
            <a:r>
              <a:rPr lang="en-US" sz="2800" b="1" dirty="0" err="1" smtClean="0">
                <a:solidFill>
                  <a:schemeClr val="tx1"/>
                </a:solidFill>
                <a:latin typeface="Courier New" pitchFamily="49" charset="0"/>
              </a:rPr>
              <a:t>jnz</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release_lock</a:t>
            </a:r>
            <a:endParaRPr lang="en-US" sz="2800" b="1" dirty="0" smtClean="0">
              <a:solidFill>
                <a:schemeClr val="tx1"/>
              </a:solidFill>
              <a:latin typeface="Courier New" pitchFamily="49" charset="0"/>
            </a:endParaRPr>
          </a:p>
          <a:p>
            <a:pPr algn="l"/>
            <a:r>
              <a:rPr lang="en-US" sz="2800" b="1" dirty="0" err="1" smtClean="0">
                <a:solidFill>
                  <a:schemeClr val="tx1"/>
                </a:solidFill>
                <a:latin typeface="Courier New" pitchFamily="49" charset="0"/>
              </a:rPr>
              <a:t>xend</a:t>
            </a:r>
            <a:r>
              <a:rPr lang="en-US" sz="2800" b="1" dirty="0" smtClean="0">
                <a:solidFill>
                  <a:srgbClr val="0000FF"/>
                </a:solidFill>
                <a:latin typeface="Courier New" pitchFamily="49" charset="0"/>
              </a:rPr>
              <a:t>  </a:t>
            </a:r>
            <a:endParaRPr lang="en-US" sz="2800" b="1" dirty="0">
              <a:solidFill>
                <a:srgbClr val="0000FF"/>
              </a:solidFill>
              <a:latin typeface="Courier New" pitchFamily="49" charset="0"/>
            </a:endParaRPr>
          </a:p>
        </p:txBody>
      </p:sp>
    </p:spTree>
    <p:extLst>
      <p:ext uri="{BB962C8B-B14F-4D97-AF65-F5344CB8AC3E}">
        <p14:creationId xmlns:p14="http://schemas.microsoft.com/office/powerpoint/2010/main" val="23579347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39</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tx1"/>
                </a:solidFill>
                <a:latin typeface="Courier New" pitchFamily="49" charset="0"/>
              </a:rPr>
              <a:t>Retry:	</a:t>
            </a:r>
            <a:r>
              <a:rPr lang="en-US" sz="2800" b="1" dirty="0" err="1" smtClean="0">
                <a:solidFill>
                  <a:schemeClr val="tx1"/>
                </a:solidFill>
                <a:latin typeface="Courier New" pitchFamily="49" charset="0"/>
              </a:rPr>
              <a:t>xbegin</a:t>
            </a:r>
            <a:r>
              <a:rPr lang="en-US" sz="2800" b="1" dirty="0" smtClean="0">
                <a:solidFill>
                  <a:schemeClr val="tx1"/>
                </a:solidFill>
                <a:latin typeface="Courier New" pitchFamily="49" charset="0"/>
              </a:rPr>
              <a:t> Abort</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jz</a:t>
            </a:r>
            <a:r>
              <a:rPr lang="en-US" sz="2800" b="1" dirty="0" smtClean="0">
                <a:solidFill>
                  <a:schemeClr val="bg1">
                    <a:lumMod val="75000"/>
                  </a:schemeClr>
                </a:solidFill>
                <a:latin typeface="Courier New" pitchFamily="49" charset="0"/>
              </a:rPr>
              <a:t> Success</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xabort</a:t>
            </a:r>
            <a:r>
              <a:rPr lang="en-US" sz="2800" b="1" dirty="0" smtClean="0">
                <a:solidFill>
                  <a:schemeClr val="bg1">
                    <a:lumMod val="75000"/>
                  </a:schemeClr>
                </a:solidFill>
                <a:latin typeface="Courier New" pitchFamily="49" charset="0"/>
              </a:rPr>
              <a:t> $0xff</a:t>
            </a:r>
          </a:p>
          <a:p>
            <a:pPr algn="l"/>
            <a:r>
              <a:rPr lang="en-US" sz="2800" b="1" dirty="0" smtClean="0">
                <a:solidFill>
                  <a:schemeClr val="bg1">
                    <a:lumMod val="75000"/>
                  </a:schemeClr>
                </a:solidFill>
                <a:latin typeface="Courier New" pitchFamily="49" charset="0"/>
              </a:rPr>
              <a:t>Abort:	…</a:t>
            </a:r>
          </a:p>
          <a:p>
            <a:pPr algn="l"/>
            <a:r>
              <a:rPr lang="en-US" sz="2800" b="1" dirty="0" smtClean="0">
                <a:solidFill>
                  <a:schemeClr val="bg1">
                    <a:lumMod val="75000"/>
                  </a:schemeClr>
                </a:solidFill>
                <a:latin typeface="Courier New" pitchFamily="49" charset="0"/>
              </a:rPr>
              <a:t>Success:</a:t>
            </a:r>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critical section</a:t>
            </a:r>
          </a:p>
          <a:p>
            <a:pPr algn="l"/>
            <a:r>
              <a:rPr lang="en-US" sz="2800" b="1" dirty="0" smtClean="0">
                <a:solidFill>
                  <a:schemeClr val="bg1">
                    <a:lumMod val="75000"/>
                  </a:schemeClr>
                </a:solidFill>
                <a:latin typeface="Courier New" pitchFamily="49" charset="0"/>
              </a:rPr>
              <a:t>Unlock: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err="1" smtClean="0">
                <a:solidFill>
                  <a:schemeClr val="bg1">
                    <a:lumMod val="75000"/>
                  </a:schemeClr>
                </a:solidFill>
                <a:latin typeface="Courier New" pitchFamily="49" charset="0"/>
              </a:rPr>
              <a:t>jnz</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release_lock</a:t>
            </a:r>
            <a:endParaRPr lang="en-US" sz="2800" b="1" dirty="0" smtClean="0">
              <a:solidFill>
                <a:schemeClr val="bg1">
                  <a:lumMod val="75000"/>
                </a:schemeClr>
              </a:solidFill>
              <a:latin typeface="Courier New" pitchFamily="49" charset="0"/>
            </a:endParaRPr>
          </a:p>
          <a:p>
            <a:pPr algn="l"/>
            <a:r>
              <a:rPr lang="en-US" sz="2800" b="1" dirty="0" err="1" smtClean="0">
                <a:solidFill>
                  <a:schemeClr val="bg1">
                    <a:lumMod val="75000"/>
                  </a:schemeClr>
                </a:solidFill>
                <a:latin typeface="Courier New" pitchFamily="49" charset="0"/>
              </a:rPr>
              <a:t>xend</a:t>
            </a:r>
            <a:r>
              <a:rPr lang="en-US" sz="2800" b="1" dirty="0" smtClean="0">
                <a:solidFill>
                  <a:schemeClr val="bg1">
                    <a:lumMod val="75000"/>
                  </a:schemeClr>
                </a:solidFill>
                <a:latin typeface="Courier New" pitchFamily="49" charset="0"/>
              </a:rPr>
              <a:t>  </a:t>
            </a:r>
            <a:endParaRPr lang="en-US" sz="2800" b="1" dirty="0">
              <a:solidFill>
                <a:schemeClr val="bg1">
                  <a:lumMod val="75000"/>
                </a:schemeClr>
              </a:solidFill>
              <a:latin typeface="Courier New" pitchFamily="49" charset="0"/>
            </a:endParaRPr>
          </a:p>
        </p:txBody>
      </p:sp>
      <p:sp>
        <p:nvSpPr>
          <p:cNvPr id="5" name="Rounded Rectangular Callout 4"/>
          <p:cNvSpPr/>
          <p:nvPr/>
        </p:nvSpPr>
        <p:spPr bwMode="auto">
          <a:xfrm>
            <a:off x="838200" y="1752600"/>
            <a:ext cx="4663190" cy="584616"/>
          </a:xfrm>
          <a:prstGeom prst="wedgeRoundRectCallout">
            <a:avLst>
              <a:gd name="adj1" fmla="val 29652"/>
              <a:gd name="adj2" fmla="val 196790"/>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886053" y="3476149"/>
            <a:ext cx="694561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enter transaction, Abort is fallback path</a:t>
            </a:r>
          </a:p>
        </p:txBody>
      </p:sp>
    </p:spTree>
    <p:extLst>
      <p:ext uri="{BB962C8B-B14F-4D97-AF65-F5344CB8AC3E}">
        <p14:creationId xmlns:p14="http://schemas.microsoft.com/office/powerpoint/2010/main" val="34536331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EE81F3F-D539-42FE-96F1-BEE7F8A0CC06}" type="slidenum">
              <a:rPr lang="x-none" sz="1400">
                <a:solidFill>
                  <a:schemeClr val="tx1"/>
                </a:solidFill>
                <a:latin typeface="Arial" pitchFamily="34" charset="0"/>
                <a:cs typeface="Arial" pitchFamily="34" charset="0"/>
              </a:rPr>
              <a:pPr algn="r"/>
              <a:t>4</a:t>
            </a:fld>
            <a:endParaRPr lang="en-US" sz="1400" dirty="0">
              <a:solidFill>
                <a:schemeClr val="tx1"/>
              </a:solidFill>
              <a:latin typeface="Arial" pitchFamily="34" charset="0"/>
              <a:cs typeface="Arial" pitchFamily="34" charset="0"/>
            </a:endParaRPr>
          </a:p>
        </p:txBody>
      </p:sp>
      <p:grpSp>
        <p:nvGrpSpPr>
          <p:cNvPr id="166916" name="Group 2"/>
          <p:cNvGrpSpPr>
            <a:grpSpLocks/>
          </p:cNvGrpSpPr>
          <p:nvPr/>
        </p:nvGrpSpPr>
        <p:grpSpPr bwMode="auto">
          <a:xfrm>
            <a:off x="4800600" y="2667000"/>
            <a:ext cx="1851025" cy="1143000"/>
            <a:chOff x="3024" y="1680"/>
            <a:chExt cx="1166" cy="720"/>
          </a:xfrm>
        </p:grpSpPr>
        <p:sp>
          <p:nvSpPr>
            <p:cNvPr id="166917" name="Freeform 3"/>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18" name="Freeform 4"/>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19" name="Freeform 5"/>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20" name="Freeform 6"/>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66921" name="Freeform 7"/>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66922" name="Freeform 8"/>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66923" name="Freeform 9"/>
            <p:cNvSpPr>
              <a:spLocks/>
            </p:cNvSpPr>
            <p:nvPr/>
          </p:nvSpPr>
          <p:spPr bwMode="auto">
            <a:xfrm flipH="1">
              <a:off x="3984" y="1872"/>
              <a:ext cx="206" cy="288"/>
            </a:xfrm>
            <a:custGeom>
              <a:avLst/>
              <a:gdLst>
                <a:gd name="T0" fmla="*/ 44 w 336"/>
                <a:gd name="T1" fmla="*/ 0 h 432"/>
                <a:gd name="T2" fmla="*/ 77 w 336"/>
                <a:gd name="T3" fmla="*/ 29 h 432"/>
                <a:gd name="T4" fmla="*/ 22 w 336"/>
                <a:gd name="T5" fmla="*/ 43 h 432"/>
                <a:gd name="T6" fmla="*/ 22 w 336"/>
                <a:gd name="T7" fmla="*/ 128 h 432"/>
                <a:gd name="T8" fmla="*/ 0 w 336"/>
                <a:gd name="T9" fmla="*/ 99 h 432"/>
                <a:gd name="T10" fmla="*/ 0 w 336"/>
                <a:gd name="T11" fmla="*/ 14 h 432"/>
                <a:gd name="T12" fmla="*/ 4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24" name="Freeform 10"/>
            <p:cNvSpPr>
              <a:spLocks/>
            </p:cNvSpPr>
            <p:nvPr/>
          </p:nvSpPr>
          <p:spPr bwMode="auto">
            <a:xfrm flipH="1">
              <a:off x="3840" y="2016"/>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25" name="Freeform 11"/>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66926" name="Group 24"/>
          <p:cNvGrpSpPr>
            <a:grpSpLocks/>
          </p:cNvGrpSpPr>
          <p:nvPr/>
        </p:nvGrpSpPr>
        <p:grpSpPr bwMode="auto">
          <a:xfrm>
            <a:off x="6507163" y="3136900"/>
            <a:ext cx="661987" cy="965200"/>
            <a:chOff x="2208" y="1920"/>
            <a:chExt cx="1152" cy="1680"/>
          </a:xfrm>
        </p:grpSpPr>
        <p:sp>
          <p:nvSpPr>
            <p:cNvPr id="166927" name="Oval 2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66928" name="Oval 2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66929" name="AutoShape 2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66930" name="AutoShape 2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66931" name="AutoShape 29"/>
          <p:cNvSpPr>
            <a:spLocks noChangeArrowheads="1"/>
          </p:cNvSpPr>
          <p:nvPr/>
        </p:nvSpPr>
        <p:spPr bwMode="auto">
          <a:xfrm>
            <a:off x="3505200" y="1905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endParaRPr>
          </a:p>
        </p:txBody>
      </p:sp>
      <p:sp>
        <p:nvSpPr>
          <p:cNvPr id="166932" name="AutoShape 30"/>
          <p:cNvSpPr>
            <a:spLocks noChangeArrowheads="1"/>
          </p:cNvSpPr>
          <p:nvPr/>
        </p:nvSpPr>
        <p:spPr bwMode="auto">
          <a:xfrm>
            <a:off x="914400" y="3810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endParaRPr>
          </a:p>
        </p:txBody>
      </p:sp>
      <p:sp>
        <p:nvSpPr>
          <p:cNvPr id="166933" name="Rectangle 31"/>
          <p:cNvSpPr>
            <a:spLocks noGrp="1" noChangeArrowheads="1"/>
          </p:cNvSpPr>
          <p:nvPr>
            <p:ph type="title" idx="4294967295"/>
          </p:nvPr>
        </p:nvSpPr>
        <p:spPr/>
        <p:txBody>
          <a:bodyPr/>
          <a:lstStyle/>
          <a:p>
            <a:r>
              <a:rPr lang="en-US" smtClean="0"/>
              <a:t>Locking</a:t>
            </a:r>
          </a:p>
        </p:txBody>
      </p:sp>
      <p:sp>
        <p:nvSpPr>
          <p:cNvPr id="166934" name="Freeform 32"/>
          <p:cNvSpPr>
            <a:spLocks/>
          </p:cNvSpPr>
          <p:nvPr/>
        </p:nvSpPr>
        <p:spPr bwMode="auto">
          <a:xfrm>
            <a:off x="3733800" y="35814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nvGrpSpPr>
          <p:cNvPr id="166935" name="Group 33"/>
          <p:cNvGrpSpPr>
            <a:grpSpLocks/>
          </p:cNvGrpSpPr>
          <p:nvPr/>
        </p:nvGrpSpPr>
        <p:grpSpPr bwMode="auto">
          <a:xfrm>
            <a:off x="2362200" y="4419600"/>
            <a:ext cx="1676400" cy="1752600"/>
            <a:chOff x="3312" y="2640"/>
            <a:chExt cx="1056" cy="1104"/>
          </a:xfrm>
        </p:grpSpPr>
        <p:sp>
          <p:nvSpPr>
            <p:cNvPr id="166936" name="Freeform 3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66937" name="Group 35"/>
            <p:cNvGrpSpPr>
              <a:grpSpLocks/>
            </p:cNvGrpSpPr>
            <p:nvPr/>
          </p:nvGrpSpPr>
          <p:grpSpPr bwMode="auto">
            <a:xfrm>
              <a:off x="3312" y="2928"/>
              <a:ext cx="837" cy="816"/>
              <a:chOff x="3312" y="2928"/>
              <a:chExt cx="837" cy="816"/>
            </a:xfrm>
          </p:grpSpPr>
          <p:sp>
            <p:nvSpPr>
              <p:cNvPr id="166938" name="Freeform 3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39" name="Freeform 3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40" name="Freeform 3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66941" name="Freeform 3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66942" name="Freeform 4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66943" name="Freeform 4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44" name="Freeform 4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66945" name="Freeform 4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66946" name="Freeform 44"/>
          <p:cNvSpPr>
            <a:spLocks/>
          </p:cNvSpPr>
          <p:nvPr/>
        </p:nvSpPr>
        <p:spPr bwMode="auto">
          <a:xfrm>
            <a:off x="4114800" y="37338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66947"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40</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bg1">
                    <a:lumMod val="75000"/>
                  </a:schemeClr>
                </a:solidFill>
                <a:latin typeface="Courier New" pitchFamily="49" charset="0"/>
              </a:rPr>
              <a:t>Retry:	</a:t>
            </a:r>
            <a:r>
              <a:rPr lang="en-US" sz="2800" b="1" dirty="0" err="1" smtClean="0">
                <a:solidFill>
                  <a:schemeClr val="bg1">
                    <a:lumMod val="75000"/>
                  </a:schemeClr>
                </a:solidFill>
                <a:latin typeface="Courier New" pitchFamily="49" charset="0"/>
              </a:rPr>
              <a:t>xbegin</a:t>
            </a:r>
            <a:r>
              <a:rPr lang="en-US" sz="2800" b="1" dirty="0" smtClean="0">
                <a:solidFill>
                  <a:schemeClr val="bg1">
                    <a:lumMod val="75000"/>
                  </a:schemeClr>
                </a:solidFill>
                <a:latin typeface="Courier New" pitchFamily="49" charset="0"/>
              </a:rPr>
              <a:t> Abort</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cmp</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mutex</a:t>
            </a:r>
            <a:r>
              <a:rPr lang="en-US" sz="2800" b="1" dirty="0" smtClean="0">
                <a:solidFill>
                  <a:schemeClr val="tx1"/>
                </a:solidFill>
                <a:latin typeface="Courier New" pitchFamily="49" charset="0"/>
              </a:rPr>
              <a:t>, 0</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jz</a:t>
            </a:r>
            <a:r>
              <a:rPr lang="en-US" sz="2800" b="1" dirty="0" smtClean="0">
                <a:solidFill>
                  <a:schemeClr val="tx1"/>
                </a:solidFill>
                <a:latin typeface="Courier New" pitchFamily="49" charset="0"/>
              </a:rPr>
              <a:t> Success</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bg1">
                    <a:lumMod val="75000"/>
                  </a:schemeClr>
                </a:solidFill>
                <a:latin typeface="Courier New" pitchFamily="49" charset="0"/>
              </a:rPr>
              <a:t>xabort</a:t>
            </a:r>
            <a:r>
              <a:rPr lang="en-US" sz="2800" b="1" dirty="0" smtClean="0">
                <a:solidFill>
                  <a:schemeClr val="bg1">
                    <a:lumMod val="75000"/>
                  </a:schemeClr>
                </a:solidFill>
                <a:latin typeface="Courier New" pitchFamily="49" charset="0"/>
              </a:rPr>
              <a:t> $0xff</a:t>
            </a:r>
          </a:p>
          <a:p>
            <a:pPr algn="l"/>
            <a:r>
              <a:rPr lang="en-US" sz="2800" b="1" dirty="0" smtClean="0">
                <a:solidFill>
                  <a:schemeClr val="bg1">
                    <a:lumMod val="75000"/>
                  </a:schemeClr>
                </a:solidFill>
                <a:latin typeface="Courier New" pitchFamily="49" charset="0"/>
              </a:rPr>
              <a:t>Abort:	…</a:t>
            </a:r>
          </a:p>
          <a:p>
            <a:pPr algn="l"/>
            <a:r>
              <a:rPr lang="en-US" sz="2800" b="1" dirty="0" smtClean="0">
                <a:solidFill>
                  <a:schemeClr val="bg1">
                    <a:lumMod val="75000"/>
                  </a:schemeClr>
                </a:solidFill>
                <a:latin typeface="Courier New" pitchFamily="49" charset="0"/>
              </a:rPr>
              <a:t>Success:</a:t>
            </a:r>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critical section</a:t>
            </a:r>
          </a:p>
          <a:p>
            <a:pPr algn="l"/>
            <a:r>
              <a:rPr lang="en-US" sz="2800" b="1" dirty="0" smtClean="0">
                <a:solidFill>
                  <a:schemeClr val="bg1">
                    <a:lumMod val="75000"/>
                  </a:schemeClr>
                </a:solidFill>
                <a:latin typeface="Courier New" pitchFamily="49" charset="0"/>
              </a:rPr>
              <a:t>Unlock: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err="1" smtClean="0">
                <a:solidFill>
                  <a:schemeClr val="bg1">
                    <a:lumMod val="75000"/>
                  </a:schemeClr>
                </a:solidFill>
                <a:latin typeface="Courier New" pitchFamily="49" charset="0"/>
              </a:rPr>
              <a:t>jnz</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release_lock</a:t>
            </a:r>
            <a:endParaRPr lang="en-US" sz="2800" b="1" dirty="0" smtClean="0">
              <a:solidFill>
                <a:schemeClr val="bg1">
                  <a:lumMod val="75000"/>
                </a:schemeClr>
              </a:solidFill>
              <a:latin typeface="Courier New" pitchFamily="49" charset="0"/>
            </a:endParaRPr>
          </a:p>
          <a:p>
            <a:pPr algn="l"/>
            <a:r>
              <a:rPr lang="en-US" sz="2800" b="1" dirty="0" err="1" smtClean="0">
                <a:solidFill>
                  <a:schemeClr val="bg1">
                    <a:lumMod val="75000"/>
                  </a:schemeClr>
                </a:solidFill>
                <a:latin typeface="Courier New" pitchFamily="49" charset="0"/>
              </a:rPr>
              <a:t>xend</a:t>
            </a:r>
            <a:r>
              <a:rPr lang="en-US" sz="2800" b="1" dirty="0" smtClean="0">
                <a:solidFill>
                  <a:schemeClr val="bg1">
                    <a:lumMod val="75000"/>
                  </a:schemeClr>
                </a:solidFill>
                <a:latin typeface="Courier New" pitchFamily="49" charset="0"/>
              </a:rPr>
              <a:t>  </a:t>
            </a:r>
            <a:endParaRPr lang="en-US" sz="2800" b="1" dirty="0">
              <a:solidFill>
                <a:schemeClr val="bg1">
                  <a:lumMod val="75000"/>
                </a:schemeClr>
              </a:solidFill>
              <a:latin typeface="Courier New" pitchFamily="49" charset="0"/>
            </a:endParaRPr>
          </a:p>
        </p:txBody>
      </p:sp>
      <p:sp>
        <p:nvSpPr>
          <p:cNvPr id="5" name="Rounded Rectangular Callout 4"/>
          <p:cNvSpPr/>
          <p:nvPr/>
        </p:nvSpPr>
        <p:spPr bwMode="auto">
          <a:xfrm>
            <a:off x="2563318" y="2073639"/>
            <a:ext cx="2938072" cy="954374"/>
          </a:xfrm>
          <a:prstGeom prst="wedgeRoundRectCallout">
            <a:avLst>
              <a:gd name="adj1" fmla="val 29142"/>
              <a:gd name="adj2" fmla="val 152811"/>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3544120" y="3999369"/>
            <a:ext cx="228299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is lock free?</a:t>
            </a:r>
          </a:p>
        </p:txBody>
      </p:sp>
    </p:spTree>
    <p:extLst>
      <p:ext uri="{BB962C8B-B14F-4D97-AF65-F5344CB8AC3E}">
        <p14:creationId xmlns:p14="http://schemas.microsoft.com/office/powerpoint/2010/main" val="254707350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41</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bg1">
                    <a:lumMod val="75000"/>
                  </a:schemeClr>
                </a:solidFill>
                <a:latin typeface="Courier New" pitchFamily="49" charset="0"/>
              </a:rPr>
              <a:t>Retry:	</a:t>
            </a:r>
            <a:r>
              <a:rPr lang="en-US" sz="2800" b="1" dirty="0" err="1" smtClean="0">
                <a:solidFill>
                  <a:schemeClr val="bg1">
                    <a:lumMod val="75000"/>
                  </a:schemeClr>
                </a:solidFill>
                <a:latin typeface="Courier New" pitchFamily="49" charset="0"/>
              </a:rPr>
              <a:t>xbegin</a:t>
            </a:r>
            <a:r>
              <a:rPr lang="en-US" sz="2800" b="1" dirty="0" smtClean="0">
                <a:solidFill>
                  <a:schemeClr val="bg1">
                    <a:lumMod val="75000"/>
                  </a:schemeClr>
                </a:solidFill>
                <a:latin typeface="Courier New" pitchFamily="49" charset="0"/>
              </a:rPr>
              <a:t> Abort</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jz</a:t>
            </a:r>
            <a:r>
              <a:rPr lang="en-US" sz="2800" b="1" dirty="0" smtClean="0">
                <a:solidFill>
                  <a:schemeClr val="bg1">
                    <a:lumMod val="75000"/>
                  </a:schemeClr>
                </a:solidFill>
                <a:latin typeface="Courier New" pitchFamily="49" charset="0"/>
              </a:rPr>
              <a:t> Success</a:t>
            </a:r>
          </a:p>
          <a:p>
            <a:pPr algn="l"/>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xabort</a:t>
            </a:r>
            <a:r>
              <a:rPr lang="en-US" sz="2800" b="1" dirty="0" smtClean="0">
                <a:solidFill>
                  <a:schemeClr val="tx1"/>
                </a:solidFill>
                <a:latin typeface="Courier New" pitchFamily="49" charset="0"/>
              </a:rPr>
              <a:t> $0xff</a:t>
            </a:r>
          </a:p>
          <a:p>
            <a:pPr algn="l"/>
            <a:r>
              <a:rPr lang="en-US" sz="2800" b="1" dirty="0" smtClean="0">
                <a:solidFill>
                  <a:schemeClr val="bg1">
                    <a:lumMod val="75000"/>
                  </a:schemeClr>
                </a:solidFill>
                <a:latin typeface="Courier New" pitchFamily="49" charset="0"/>
              </a:rPr>
              <a:t>Abort:	…</a:t>
            </a:r>
          </a:p>
          <a:p>
            <a:pPr algn="l"/>
            <a:r>
              <a:rPr lang="en-US" sz="2800" b="1" dirty="0" smtClean="0">
                <a:solidFill>
                  <a:schemeClr val="bg1">
                    <a:lumMod val="75000"/>
                  </a:schemeClr>
                </a:solidFill>
                <a:latin typeface="Courier New" pitchFamily="49" charset="0"/>
              </a:rPr>
              <a:t>Success:</a:t>
            </a:r>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critical section</a:t>
            </a:r>
          </a:p>
          <a:p>
            <a:pPr algn="l"/>
            <a:r>
              <a:rPr lang="en-US" sz="2800" b="1" dirty="0" smtClean="0">
                <a:solidFill>
                  <a:schemeClr val="bg1">
                    <a:lumMod val="75000"/>
                  </a:schemeClr>
                </a:solidFill>
                <a:latin typeface="Courier New" pitchFamily="49" charset="0"/>
              </a:rPr>
              <a:t>Unlock: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err="1" smtClean="0">
                <a:solidFill>
                  <a:schemeClr val="bg1">
                    <a:lumMod val="75000"/>
                  </a:schemeClr>
                </a:solidFill>
                <a:latin typeface="Courier New" pitchFamily="49" charset="0"/>
              </a:rPr>
              <a:t>jnz</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release_lock</a:t>
            </a:r>
            <a:endParaRPr lang="en-US" sz="2800" b="1" dirty="0" smtClean="0">
              <a:solidFill>
                <a:schemeClr val="bg1">
                  <a:lumMod val="75000"/>
                </a:schemeClr>
              </a:solidFill>
              <a:latin typeface="Courier New" pitchFamily="49" charset="0"/>
            </a:endParaRPr>
          </a:p>
          <a:p>
            <a:pPr algn="l"/>
            <a:r>
              <a:rPr lang="en-US" sz="2800" b="1" dirty="0" err="1" smtClean="0">
                <a:solidFill>
                  <a:schemeClr val="bg1">
                    <a:lumMod val="75000"/>
                  </a:schemeClr>
                </a:solidFill>
                <a:latin typeface="Courier New" pitchFamily="49" charset="0"/>
              </a:rPr>
              <a:t>xend</a:t>
            </a:r>
            <a:r>
              <a:rPr lang="en-US" sz="2800" b="1" dirty="0" smtClean="0">
                <a:solidFill>
                  <a:schemeClr val="bg1">
                    <a:lumMod val="75000"/>
                  </a:schemeClr>
                </a:solidFill>
                <a:latin typeface="Courier New" pitchFamily="49" charset="0"/>
              </a:rPr>
              <a:t>  </a:t>
            </a:r>
            <a:endParaRPr lang="en-US" sz="2800" b="1" dirty="0">
              <a:solidFill>
                <a:schemeClr val="bg1">
                  <a:lumMod val="75000"/>
                </a:schemeClr>
              </a:solidFill>
              <a:latin typeface="Courier New" pitchFamily="49" charset="0"/>
            </a:endParaRPr>
          </a:p>
        </p:txBody>
      </p:sp>
      <p:sp>
        <p:nvSpPr>
          <p:cNvPr id="5" name="Rounded Rectangular Callout 4"/>
          <p:cNvSpPr/>
          <p:nvPr/>
        </p:nvSpPr>
        <p:spPr bwMode="auto">
          <a:xfrm>
            <a:off x="2563318" y="2958059"/>
            <a:ext cx="2938072" cy="584616"/>
          </a:xfrm>
          <a:prstGeom prst="wedgeRoundRectCallout">
            <a:avLst>
              <a:gd name="adj1" fmla="val 29652"/>
              <a:gd name="adj2" fmla="val 196790"/>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1024534" y="4467567"/>
            <a:ext cx="554029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abort transaction if </a:t>
            </a:r>
            <a:r>
              <a:rPr lang="en-US" sz="2800" b="1" dirty="0" err="1" smtClean="0">
                <a:solidFill>
                  <a:srgbClr val="0000FF"/>
                </a:solidFill>
                <a:latin typeface="Arial" pitchFamily="34" charset="0"/>
                <a:cs typeface="Arial" pitchFamily="34" charset="0"/>
              </a:rPr>
              <a:t>mutex</a:t>
            </a:r>
            <a:r>
              <a:rPr lang="en-US" sz="2800" b="1" dirty="0" smtClean="0">
                <a:solidFill>
                  <a:srgbClr val="0000FF"/>
                </a:solidFill>
                <a:latin typeface="Arial" pitchFamily="34" charset="0"/>
                <a:cs typeface="Arial" pitchFamily="34" charset="0"/>
              </a:rPr>
              <a:t> busy</a:t>
            </a:r>
          </a:p>
        </p:txBody>
      </p:sp>
    </p:spTree>
    <p:extLst>
      <p:ext uri="{BB962C8B-B14F-4D97-AF65-F5344CB8AC3E}">
        <p14:creationId xmlns:p14="http://schemas.microsoft.com/office/powerpoint/2010/main" val="33202826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42</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bg1">
                    <a:lumMod val="75000"/>
                  </a:schemeClr>
                </a:solidFill>
                <a:latin typeface="Courier New" pitchFamily="49" charset="0"/>
              </a:rPr>
              <a:t>Retry:	</a:t>
            </a:r>
            <a:r>
              <a:rPr lang="en-US" sz="2800" b="1" dirty="0" err="1" smtClean="0">
                <a:solidFill>
                  <a:schemeClr val="bg1">
                    <a:lumMod val="75000"/>
                  </a:schemeClr>
                </a:solidFill>
                <a:latin typeface="Courier New" pitchFamily="49" charset="0"/>
              </a:rPr>
              <a:t>xbegin</a:t>
            </a:r>
            <a:r>
              <a:rPr lang="en-US" sz="2800" b="1" dirty="0" smtClean="0">
                <a:solidFill>
                  <a:schemeClr val="bg1">
                    <a:lumMod val="75000"/>
                  </a:schemeClr>
                </a:solidFill>
                <a:latin typeface="Courier New" pitchFamily="49" charset="0"/>
              </a:rPr>
              <a:t> Abort</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jz</a:t>
            </a:r>
            <a:r>
              <a:rPr lang="en-US" sz="2800" b="1" dirty="0" smtClean="0">
                <a:solidFill>
                  <a:schemeClr val="bg1">
                    <a:lumMod val="75000"/>
                  </a:schemeClr>
                </a:solidFill>
                <a:latin typeface="Courier New" pitchFamily="49" charset="0"/>
              </a:rPr>
              <a:t> Success</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xabort</a:t>
            </a:r>
            <a:r>
              <a:rPr lang="en-US" sz="2800" b="1" dirty="0" smtClean="0">
                <a:solidFill>
                  <a:schemeClr val="bg1">
                    <a:lumMod val="75000"/>
                  </a:schemeClr>
                </a:solidFill>
                <a:latin typeface="Courier New" pitchFamily="49" charset="0"/>
              </a:rPr>
              <a:t> $0xff</a:t>
            </a:r>
          </a:p>
          <a:p>
            <a:pPr algn="l"/>
            <a:r>
              <a:rPr lang="en-US" sz="2800" b="1" dirty="0" smtClean="0">
                <a:solidFill>
                  <a:schemeClr val="tx1"/>
                </a:solidFill>
                <a:latin typeface="Courier New" pitchFamily="49" charset="0"/>
              </a:rPr>
              <a:t>Abort:	…</a:t>
            </a:r>
          </a:p>
          <a:p>
            <a:pPr algn="l"/>
            <a:r>
              <a:rPr lang="en-US" sz="2800" b="1" dirty="0" smtClean="0">
                <a:solidFill>
                  <a:schemeClr val="bg1">
                    <a:lumMod val="75000"/>
                  </a:schemeClr>
                </a:solidFill>
                <a:latin typeface="Courier New" pitchFamily="49" charset="0"/>
              </a:rPr>
              <a:t>Success:</a:t>
            </a:r>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critical section</a:t>
            </a:r>
          </a:p>
          <a:p>
            <a:pPr algn="l"/>
            <a:r>
              <a:rPr lang="en-US" sz="2800" b="1" dirty="0" smtClean="0">
                <a:solidFill>
                  <a:schemeClr val="bg1">
                    <a:lumMod val="75000"/>
                  </a:schemeClr>
                </a:solidFill>
                <a:latin typeface="Courier New" pitchFamily="49" charset="0"/>
              </a:rPr>
              <a:t>Unlock: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err="1" smtClean="0">
                <a:solidFill>
                  <a:schemeClr val="bg1">
                    <a:lumMod val="75000"/>
                  </a:schemeClr>
                </a:solidFill>
                <a:latin typeface="Courier New" pitchFamily="49" charset="0"/>
              </a:rPr>
              <a:t>jnz</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release_lock</a:t>
            </a:r>
            <a:endParaRPr lang="en-US" sz="2800" b="1" dirty="0" smtClean="0">
              <a:solidFill>
                <a:schemeClr val="bg1">
                  <a:lumMod val="75000"/>
                </a:schemeClr>
              </a:solidFill>
              <a:latin typeface="Courier New" pitchFamily="49" charset="0"/>
            </a:endParaRPr>
          </a:p>
          <a:p>
            <a:pPr algn="l"/>
            <a:r>
              <a:rPr lang="en-US" sz="2800" b="1" dirty="0" err="1" smtClean="0">
                <a:solidFill>
                  <a:schemeClr val="bg1">
                    <a:lumMod val="75000"/>
                  </a:schemeClr>
                </a:solidFill>
                <a:latin typeface="Courier New" pitchFamily="49" charset="0"/>
              </a:rPr>
              <a:t>xend</a:t>
            </a:r>
            <a:r>
              <a:rPr lang="en-US" sz="2800" b="1" dirty="0" smtClean="0">
                <a:solidFill>
                  <a:schemeClr val="bg1">
                    <a:lumMod val="75000"/>
                  </a:schemeClr>
                </a:solidFill>
                <a:latin typeface="Courier New" pitchFamily="49" charset="0"/>
              </a:rPr>
              <a:t>  </a:t>
            </a:r>
            <a:endParaRPr lang="en-US" sz="2800" b="1" dirty="0">
              <a:solidFill>
                <a:schemeClr val="bg1">
                  <a:lumMod val="75000"/>
                </a:schemeClr>
              </a:solidFill>
              <a:latin typeface="Courier New" pitchFamily="49" charset="0"/>
            </a:endParaRPr>
          </a:p>
        </p:txBody>
      </p:sp>
      <p:sp>
        <p:nvSpPr>
          <p:cNvPr id="5" name="Rounded Rectangular Callout 4"/>
          <p:cNvSpPr/>
          <p:nvPr/>
        </p:nvSpPr>
        <p:spPr bwMode="auto">
          <a:xfrm>
            <a:off x="838199" y="3445451"/>
            <a:ext cx="4168515" cy="584616"/>
          </a:xfrm>
          <a:prstGeom prst="wedgeRoundRectCallout">
            <a:avLst>
              <a:gd name="adj1" fmla="val 48711"/>
              <a:gd name="adj2" fmla="val -105774"/>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3071042" y="1630866"/>
            <a:ext cx="4261103"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fallback software path</a:t>
            </a:r>
          </a:p>
          <a:p>
            <a:r>
              <a:rPr lang="en-US" sz="2800" b="1" dirty="0" smtClean="0">
                <a:solidFill>
                  <a:srgbClr val="0000FF"/>
                </a:solidFill>
                <a:latin typeface="Arial" pitchFamily="34" charset="0"/>
                <a:cs typeface="Arial" pitchFamily="34" charset="0"/>
              </a:rPr>
              <a:t>retry transaction or</a:t>
            </a:r>
          </a:p>
          <a:p>
            <a:r>
              <a:rPr lang="en-US" sz="2800" b="1" dirty="0" smtClean="0">
                <a:solidFill>
                  <a:srgbClr val="0000FF"/>
                </a:solidFill>
                <a:latin typeface="Arial" pitchFamily="34" charset="0"/>
                <a:cs typeface="Arial" pitchFamily="34" charset="0"/>
              </a:rPr>
              <a:t>explicitly acquire </a:t>
            </a:r>
            <a:r>
              <a:rPr lang="en-US" sz="2800" b="1" dirty="0" err="1" smtClean="0">
                <a:solidFill>
                  <a:srgbClr val="0000FF"/>
                </a:solidFill>
                <a:latin typeface="Arial" pitchFamily="34" charset="0"/>
                <a:cs typeface="Arial" pitchFamily="34" charset="0"/>
              </a:rPr>
              <a:t>mutex</a:t>
            </a:r>
            <a:endParaRPr lang="en-US" sz="2800" b="1" dirty="0" smtClean="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42658229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43</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bg1">
                    <a:lumMod val="75000"/>
                  </a:schemeClr>
                </a:solidFill>
                <a:latin typeface="Courier New" pitchFamily="49" charset="0"/>
              </a:rPr>
              <a:t>Retry:	</a:t>
            </a:r>
            <a:r>
              <a:rPr lang="en-US" sz="2800" b="1" dirty="0" err="1" smtClean="0">
                <a:solidFill>
                  <a:schemeClr val="bg1">
                    <a:lumMod val="75000"/>
                  </a:schemeClr>
                </a:solidFill>
                <a:latin typeface="Courier New" pitchFamily="49" charset="0"/>
              </a:rPr>
              <a:t>xbegin</a:t>
            </a:r>
            <a:r>
              <a:rPr lang="en-US" sz="2800" b="1" dirty="0" smtClean="0">
                <a:solidFill>
                  <a:schemeClr val="bg1">
                    <a:lumMod val="75000"/>
                  </a:schemeClr>
                </a:solidFill>
                <a:latin typeface="Courier New" pitchFamily="49" charset="0"/>
              </a:rPr>
              <a:t> Abort</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jz</a:t>
            </a:r>
            <a:r>
              <a:rPr lang="en-US" sz="2800" b="1" dirty="0" smtClean="0">
                <a:solidFill>
                  <a:schemeClr val="bg1">
                    <a:lumMod val="75000"/>
                  </a:schemeClr>
                </a:solidFill>
                <a:latin typeface="Courier New" pitchFamily="49" charset="0"/>
              </a:rPr>
              <a:t> Success</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xabort</a:t>
            </a:r>
            <a:r>
              <a:rPr lang="en-US" sz="2800" b="1" dirty="0" smtClean="0">
                <a:solidFill>
                  <a:schemeClr val="bg1">
                    <a:lumMod val="75000"/>
                  </a:schemeClr>
                </a:solidFill>
                <a:latin typeface="Courier New" pitchFamily="49" charset="0"/>
              </a:rPr>
              <a:t> $0xff</a:t>
            </a:r>
          </a:p>
          <a:p>
            <a:pPr algn="l"/>
            <a:r>
              <a:rPr lang="en-US" sz="2800" b="1" dirty="0" smtClean="0">
                <a:solidFill>
                  <a:schemeClr val="bg1">
                    <a:lumMod val="75000"/>
                  </a:schemeClr>
                </a:solidFill>
                <a:latin typeface="Courier New" pitchFamily="49" charset="0"/>
              </a:rPr>
              <a:t>Abort:	…</a:t>
            </a:r>
          </a:p>
          <a:p>
            <a:pPr algn="l"/>
            <a:r>
              <a:rPr lang="en-US" sz="2800" b="1" dirty="0" smtClean="0">
                <a:solidFill>
                  <a:schemeClr val="tx1"/>
                </a:solidFill>
                <a:latin typeface="Courier New" pitchFamily="49" charset="0"/>
              </a:rPr>
              <a:t>Success:</a:t>
            </a:r>
            <a:r>
              <a:rPr lang="en-US" sz="2800" b="1" dirty="0">
                <a:solidFill>
                  <a:schemeClr val="tx1"/>
                </a:solidFill>
                <a:latin typeface="Courier New" pitchFamily="49" charset="0"/>
              </a:rPr>
              <a:t>	</a:t>
            </a:r>
            <a:r>
              <a:rPr lang="en-US" sz="2800" b="1" dirty="0" smtClean="0">
                <a:solidFill>
                  <a:schemeClr val="tx1"/>
                </a:solidFill>
                <a:latin typeface="Courier New" pitchFamily="49" charset="0"/>
              </a:rPr>
              <a:t>critical section</a:t>
            </a:r>
          </a:p>
          <a:p>
            <a:pPr algn="l"/>
            <a:r>
              <a:rPr lang="en-US" sz="2800" b="1" dirty="0" smtClean="0">
                <a:solidFill>
                  <a:schemeClr val="bg1">
                    <a:lumMod val="75000"/>
                  </a:schemeClr>
                </a:solidFill>
                <a:latin typeface="Courier New" pitchFamily="49" charset="0"/>
              </a:rPr>
              <a:t>Unlock: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err="1" smtClean="0">
                <a:solidFill>
                  <a:schemeClr val="bg1">
                    <a:lumMod val="75000"/>
                  </a:schemeClr>
                </a:solidFill>
                <a:latin typeface="Courier New" pitchFamily="49" charset="0"/>
              </a:rPr>
              <a:t>jnz</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release_lock</a:t>
            </a:r>
            <a:endParaRPr lang="en-US" sz="2800" b="1" dirty="0" smtClean="0">
              <a:solidFill>
                <a:schemeClr val="bg1">
                  <a:lumMod val="75000"/>
                </a:schemeClr>
              </a:solidFill>
              <a:latin typeface="Courier New" pitchFamily="49" charset="0"/>
            </a:endParaRPr>
          </a:p>
          <a:p>
            <a:pPr algn="l"/>
            <a:r>
              <a:rPr lang="en-US" sz="2800" b="1" dirty="0" err="1" smtClean="0">
                <a:solidFill>
                  <a:schemeClr val="bg1">
                    <a:lumMod val="75000"/>
                  </a:schemeClr>
                </a:solidFill>
                <a:latin typeface="Courier New" pitchFamily="49" charset="0"/>
              </a:rPr>
              <a:t>xend</a:t>
            </a:r>
            <a:r>
              <a:rPr lang="en-US" sz="2800" b="1" dirty="0" smtClean="0">
                <a:solidFill>
                  <a:schemeClr val="bg1">
                    <a:lumMod val="75000"/>
                  </a:schemeClr>
                </a:solidFill>
                <a:latin typeface="Courier New" pitchFamily="49" charset="0"/>
              </a:rPr>
              <a:t>  </a:t>
            </a:r>
            <a:endParaRPr lang="en-US" sz="2800" b="1" dirty="0">
              <a:solidFill>
                <a:schemeClr val="bg1">
                  <a:lumMod val="75000"/>
                </a:schemeClr>
              </a:solidFill>
              <a:latin typeface="Courier New" pitchFamily="49" charset="0"/>
            </a:endParaRPr>
          </a:p>
        </p:txBody>
      </p:sp>
      <p:sp>
        <p:nvSpPr>
          <p:cNvPr id="5" name="Rounded Rectangular Callout 4"/>
          <p:cNvSpPr/>
          <p:nvPr/>
        </p:nvSpPr>
        <p:spPr bwMode="auto">
          <a:xfrm>
            <a:off x="823210" y="3750462"/>
            <a:ext cx="5397708" cy="584616"/>
          </a:xfrm>
          <a:prstGeom prst="wedgeRoundRectCallout">
            <a:avLst>
              <a:gd name="adj1" fmla="val 32604"/>
              <a:gd name="adj2" fmla="val -133979"/>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2322450" y="1740448"/>
            <a:ext cx="5758308"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critical section is either</a:t>
            </a:r>
          </a:p>
          <a:p>
            <a:r>
              <a:rPr lang="en-US" sz="2800" b="1" dirty="0" smtClean="0">
                <a:solidFill>
                  <a:srgbClr val="0000FF"/>
                </a:solidFill>
                <a:latin typeface="Arial" pitchFamily="34" charset="0"/>
                <a:cs typeface="Arial" pitchFamily="34" charset="0"/>
              </a:rPr>
              <a:t>speculative (transactional) or</a:t>
            </a:r>
          </a:p>
          <a:p>
            <a:r>
              <a:rPr lang="en-US" sz="2800" b="1" dirty="0" smtClean="0">
                <a:solidFill>
                  <a:srgbClr val="0000FF"/>
                </a:solidFill>
                <a:latin typeface="Arial" pitchFamily="34" charset="0"/>
                <a:cs typeface="Arial" pitchFamily="34" charset="0"/>
              </a:rPr>
              <a:t>holding lock (non-transactional)</a:t>
            </a:r>
          </a:p>
        </p:txBody>
      </p:sp>
    </p:spTree>
    <p:extLst>
      <p:ext uri="{BB962C8B-B14F-4D97-AF65-F5344CB8AC3E}">
        <p14:creationId xmlns:p14="http://schemas.microsoft.com/office/powerpoint/2010/main" val="245290163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44</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bg1">
                    <a:lumMod val="75000"/>
                  </a:schemeClr>
                </a:solidFill>
                <a:latin typeface="Courier New" pitchFamily="49" charset="0"/>
              </a:rPr>
              <a:t>Retry:	</a:t>
            </a:r>
            <a:r>
              <a:rPr lang="en-US" sz="2800" b="1" dirty="0" err="1" smtClean="0">
                <a:solidFill>
                  <a:schemeClr val="bg1">
                    <a:lumMod val="75000"/>
                  </a:schemeClr>
                </a:solidFill>
                <a:latin typeface="Courier New" pitchFamily="49" charset="0"/>
              </a:rPr>
              <a:t>xbegin</a:t>
            </a:r>
            <a:r>
              <a:rPr lang="en-US" sz="2800" b="1" dirty="0" smtClean="0">
                <a:solidFill>
                  <a:schemeClr val="bg1">
                    <a:lumMod val="75000"/>
                  </a:schemeClr>
                </a:solidFill>
                <a:latin typeface="Courier New" pitchFamily="49" charset="0"/>
              </a:rPr>
              <a:t> Abort</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jz</a:t>
            </a:r>
            <a:r>
              <a:rPr lang="en-US" sz="2800" b="1" dirty="0" smtClean="0">
                <a:solidFill>
                  <a:schemeClr val="bg1">
                    <a:lumMod val="75000"/>
                  </a:schemeClr>
                </a:solidFill>
                <a:latin typeface="Courier New" pitchFamily="49" charset="0"/>
              </a:rPr>
              <a:t> Success</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xabort</a:t>
            </a:r>
            <a:r>
              <a:rPr lang="en-US" sz="2800" b="1" dirty="0" smtClean="0">
                <a:solidFill>
                  <a:schemeClr val="bg1">
                    <a:lumMod val="75000"/>
                  </a:schemeClr>
                </a:solidFill>
                <a:latin typeface="Courier New" pitchFamily="49" charset="0"/>
              </a:rPr>
              <a:t> $0xff</a:t>
            </a:r>
          </a:p>
          <a:p>
            <a:pPr algn="l"/>
            <a:r>
              <a:rPr lang="en-US" sz="2800" b="1" dirty="0" smtClean="0">
                <a:solidFill>
                  <a:schemeClr val="bg1">
                    <a:lumMod val="75000"/>
                  </a:schemeClr>
                </a:solidFill>
                <a:latin typeface="Courier New" pitchFamily="49" charset="0"/>
              </a:rPr>
              <a:t>Abort:	…</a:t>
            </a:r>
          </a:p>
          <a:p>
            <a:pPr algn="l"/>
            <a:r>
              <a:rPr lang="en-US" sz="2800" b="1" dirty="0" smtClean="0">
                <a:solidFill>
                  <a:schemeClr val="bg1">
                    <a:lumMod val="75000"/>
                  </a:schemeClr>
                </a:solidFill>
                <a:latin typeface="Courier New" pitchFamily="49" charset="0"/>
              </a:rPr>
              <a:t>Success:</a:t>
            </a:r>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critical section</a:t>
            </a:r>
          </a:p>
          <a:p>
            <a:pPr algn="l"/>
            <a:r>
              <a:rPr lang="en-US" sz="2800" b="1" dirty="0" smtClean="0">
                <a:solidFill>
                  <a:schemeClr val="tx1"/>
                </a:solidFill>
                <a:latin typeface="Courier New" pitchFamily="49" charset="0"/>
              </a:rPr>
              <a:t>Unlock:	</a:t>
            </a:r>
            <a:r>
              <a:rPr lang="en-US" sz="2800" b="1" dirty="0" err="1" smtClean="0">
                <a:solidFill>
                  <a:schemeClr val="tx1"/>
                </a:solidFill>
                <a:latin typeface="Courier New" pitchFamily="49" charset="0"/>
              </a:rPr>
              <a:t>cmp</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mutex</a:t>
            </a:r>
            <a:r>
              <a:rPr lang="en-US" sz="2800" b="1" dirty="0" smtClean="0">
                <a:solidFill>
                  <a:schemeClr val="tx1"/>
                </a:solidFill>
                <a:latin typeface="Courier New" pitchFamily="49" charset="0"/>
              </a:rPr>
              <a:t>, 0</a:t>
            </a:r>
          </a:p>
          <a:p>
            <a:pPr algn="l"/>
            <a:r>
              <a:rPr lang="en-US" sz="2800" b="1" dirty="0" err="1" smtClean="0">
                <a:solidFill>
                  <a:schemeClr val="tx1"/>
                </a:solidFill>
                <a:latin typeface="Courier New" pitchFamily="49" charset="0"/>
              </a:rPr>
              <a:t>jnz</a:t>
            </a:r>
            <a:r>
              <a:rPr lang="en-US" sz="2800" b="1" dirty="0" smtClean="0">
                <a:solidFill>
                  <a:schemeClr val="tx1"/>
                </a:solidFill>
                <a:latin typeface="Courier New" pitchFamily="49" charset="0"/>
              </a:rPr>
              <a:t> </a:t>
            </a:r>
            <a:r>
              <a:rPr lang="en-US" sz="2800" b="1" dirty="0" err="1" smtClean="0">
                <a:solidFill>
                  <a:schemeClr val="tx1"/>
                </a:solidFill>
                <a:latin typeface="Courier New" pitchFamily="49" charset="0"/>
              </a:rPr>
              <a:t>release_lock</a:t>
            </a:r>
            <a:endParaRPr lang="en-US" sz="2800" b="1" dirty="0" smtClean="0">
              <a:solidFill>
                <a:schemeClr val="tx1"/>
              </a:solidFill>
              <a:latin typeface="Courier New" pitchFamily="49" charset="0"/>
            </a:endParaRPr>
          </a:p>
          <a:p>
            <a:pPr algn="l"/>
            <a:r>
              <a:rPr lang="en-US" sz="2800" b="1" dirty="0" err="1" smtClean="0">
                <a:solidFill>
                  <a:schemeClr val="bg1">
                    <a:lumMod val="75000"/>
                  </a:schemeClr>
                </a:solidFill>
                <a:latin typeface="Courier New" pitchFamily="49" charset="0"/>
              </a:rPr>
              <a:t>xend</a:t>
            </a:r>
            <a:r>
              <a:rPr lang="en-US" sz="2800" b="1" dirty="0" smtClean="0">
                <a:solidFill>
                  <a:schemeClr val="bg1">
                    <a:lumMod val="75000"/>
                  </a:schemeClr>
                </a:solidFill>
                <a:latin typeface="Courier New" pitchFamily="49" charset="0"/>
              </a:rPr>
              <a:t> </a:t>
            </a:r>
            <a:r>
              <a:rPr lang="en-US" sz="2800" b="1" dirty="0" smtClean="0">
                <a:solidFill>
                  <a:srgbClr val="0000FF"/>
                </a:solidFill>
                <a:latin typeface="Courier New" pitchFamily="49" charset="0"/>
              </a:rPr>
              <a:t> </a:t>
            </a:r>
            <a:endParaRPr lang="en-US" sz="2800" b="1" dirty="0">
              <a:solidFill>
                <a:srgbClr val="0000FF"/>
              </a:solidFill>
              <a:latin typeface="Courier New" pitchFamily="49" charset="0"/>
            </a:endParaRPr>
          </a:p>
        </p:txBody>
      </p:sp>
      <p:sp>
        <p:nvSpPr>
          <p:cNvPr id="5" name="Rounded Rectangular Callout 4"/>
          <p:cNvSpPr/>
          <p:nvPr/>
        </p:nvSpPr>
        <p:spPr bwMode="auto">
          <a:xfrm>
            <a:off x="838200" y="4352989"/>
            <a:ext cx="5397708" cy="818618"/>
          </a:xfrm>
          <a:prstGeom prst="wedgeRoundRectCallout">
            <a:avLst>
              <a:gd name="adj1" fmla="val 32604"/>
              <a:gd name="adj2" fmla="val -133979"/>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2856321" y="2660900"/>
            <a:ext cx="4480714"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err="1" smtClean="0">
                <a:solidFill>
                  <a:srgbClr val="0000FF"/>
                </a:solidFill>
                <a:latin typeface="Arial" pitchFamily="34" charset="0"/>
                <a:cs typeface="Arial" pitchFamily="34" charset="0"/>
              </a:rPr>
              <a:t>mutex</a:t>
            </a:r>
            <a:r>
              <a:rPr lang="en-US" sz="2800" b="1" dirty="0" smtClean="0">
                <a:solidFill>
                  <a:srgbClr val="0000FF"/>
                </a:solidFill>
                <a:latin typeface="Arial" pitchFamily="34" charset="0"/>
                <a:cs typeface="Arial" pitchFamily="34" charset="0"/>
              </a:rPr>
              <a:t> not free means we</a:t>
            </a:r>
          </a:p>
          <a:p>
            <a:r>
              <a:rPr lang="en-US" sz="2800" b="1" dirty="0" smtClean="0">
                <a:solidFill>
                  <a:srgbClr val="0000FF"/>
                </a:solidFill>
                <a:latin typeface="Arial" pitchFamily="34" charset="0"/>
                <a:cs typeface="Arial" pitchFamily="34" charset="0"/>
              </a:rPr>
              <a:t>are not in a transaction</a:t>
            </a:r>
          </a:p>
        </p:txBody>
      </p:sp>
    </p:spTree>
    <p:extLst>
      <p:ext uri="{BB962C8B-B14F-4D97-AF65-F5344CB8AC3E}">
        <p14:creationId xmlns:p14="http://schemas.microsoft.com/office/powerpoint/2010/main" val="168633574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 Elision Pseudo-Code</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45</a:t>
            </a:fld>
            <a:endParaRPr lang="en-US"/>
          </a:p>
        </p:txBody>
      </p:sp>
      <p:sp>
        <p:nvSpPr>
          <p:cNvPr id="4" name="Rectangle 2"/>
          <p:cNvSpPr>
            <a:spLocks noChangeArrowheads="1"/>
          </p:cNvSpPr>
          <p:nvPr/>
        </p:nvSpPr>
        <p:spPr bwMode="auto">
          <a:xfrm>
            <a:off x="838200" y="1752600"/>
            <a:ext cx="5681663" cy="3970318"/>
          </a:xfrm>
          <a:prstGeom prst="rect">
            <a:avLst/>
          </a:prstGeom>
          <a:solidFill>
            <a:srgbClr val="FFFFCC"/>
          </a:solidFill>
          <a:ln w="9525">
            <a:noFill/>
            <a:miter lim="800000"/>
            <a:headEnd/>
            <a:tailEnd/>
          </a:ln>
        </p:spPr>
        <p:txBody>
          <a:bodyPr>
            <a:spAutoFit/>
          </a:bodyPr>
          <a:lstStyle/>
          <a:p>
            <a:pPr algn="l"/>
            <a:r>
              <a:rPr lang="en-US" sz="2800" b="1" dirty="0" smtClean="0">
                <a:solidFill>
                  <a:schemeClr val="bg1">
                    <a:lumMod val="75000"/>
                  </a:schemeClr>
                </a:solidFill>
                <a:latin typeface="Courier New" pitchFamily="49" charset="0"/>
              </a:rPr>
              <a:t>Retry:	</a:t>
            </a:r>
            <a:r>
              <a:rPr lang="en-US" sz="2800" b="1" dirty="0" err="1" smtClean="0">
                <a:solidFill>
                  <a:schemeClr val="bg1">
                    <a:lumMod val="75000"/>
                  </a:schemeClr>
                </a:solidFill>
                <a:latin typeface="Courier New" pitchFamily="49" charset="0"/>
              </a:rPr>
              <a:t>xbegin</a:t>
            </a:r>
            <a:r>
              <a:rPr lang="en-US" sz="2800" b="1" dirty="0" smtClean="0">
                <a:solidFill>
                  <a:schemeClr val="bg1">
                    <a:lumMod val="75000"/>
                  </a:schemeClr>
                </a:solidFill>
                <a:latin typeface="Courier New" pitchFamily="49" charset="0"/>
              </a:rPr>
              <a:t> Abort</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jz</a:t>
            </a:r>
            <a:r>
              <a:rPr lang="en-US" sz="2800" b="1" dirty="0" smtClean="0">
                <a:solidFill>
                  <a:schemeClr val="bg1">
                    <a:lumMod val="75000"/>
                  </a:schemeClr>
                </a:solidFill>
                <a:latin typeface="Courier New" pitchFamily="49" charset="0"/>
              </a:rPr>
              <a:t> Success</a:t>
            </a:r>
          </a:p>
          <a:p>
            <a:pPr algn="l"/>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xabort</a:t>
            </a:r>
            <a:r>
              <a:rPr lang="en-US" sz="2800" b="1" dirty="0" smtClean="0">
                <a:solidFill>
                  <a:schemeClr val="bg1">
                    <a:lumMod val="75000"/>
                  </a:schemeClr>
                </a:solidFill>
                <a:latin typeface="Courier New" pitchFamily="49" charset="0"/>
              </a:rPr>
              <a:t> $0xff</a:t>
            </a:r>
          </a:p>
          <a:p>
            <a:pPr algn="l"/>
            <a:r>
              <a:rPr lang="en-US" sz="2800" b="1" dirty="0" smtClean="0">
                <a:solidFill>
                  <a:schemeClr val="bg1">
                    <a:lumMod val="75000"/>
                  </a:schemeClr>
                </a:solidFill>
                <a:latin typeface="Courier New" pitchFamily="49" charset="0"/>
              </a:rPr>
              <a:t>Abort:	…</a:t>
            </a:r>
          </a:p>
          <a:p>
            <a:pPr algn="l"/>
            <a:r>
              <a:rPr lang="en-US" sz="2800" b="1" dirty="0" smtClean="0">
                <a:solidFill>
                  <a:schemeClr val="bg1">
                    <a:lumMod val="75000"/>
                  </a:schemeClr>
                </a:solidFill>
                <a:latin typeface="Courier New" pitchFamily="49" charset="0"/>
              </a:rPr>
              <a:t>Success:</a:t>
            </a:r>
            <a:r>
              <a:rPr lang="en-US" sz="2800" b="1" dirty="0">
                <a:solidFill>
                  <a:schemeClr val="bg1">
                    <a:lumMod val="75000"/>
                  </a:schemeClr>
                </a:solidFill>
                <a:latin typeface="Courier New" pitchFamily="49" charset="0"/>
              </a:rPr>
              <a:t>	</a:t>
            </a:r>
            <a:r>
              <a:rPr lang="en-US" sz="2800" b="1" dirty="0" smtClean="0">
                <a:solidFill>
                  <a:schemeClr val="bg1">
                    <a:lumMod val="75000"/>
                  </a:schemeClr>
                </a:solidFill>
                <a:latin typeface="Courier New" pitchFamily="49" charset="0"/>
              </a:rPr>
              <a:t>critical section</a:t>
            </a:r>
          </a:p>
          <a:p>
            <a:pPr algn="l"/>
            <a:r>
              <a:rPr lang="en-US" sz="2800" b="1" dirty="0" smtClean="0">
                <a:solidFill>
                  <a:schemeClr val="bg1">
                    <a:lumMod val="75000"/>
                  </a:schemeClr>
                </a:solidFill>
                <a:latin typeface="Courier New" pitchFamily="49" charset="0"/>
              </a:rPr>
              <a:t>Unlock:	</a:t>
            </a:r>
            <a:r>
              <a:rPr lang="en-US" sz="2800" b="1" dirty="0" err="1" smtClean="0">
                <a:solidFill>
                  <a:schemeClr val="bg1">
                    <a:lumMod val="75000"/>
                  </a:schemeClr>
                </a:solidFill>
                <a:latin typeface="Courier New" pitchFamily="49" charset="0"/>
              </a:rPr>
              <a:t>cmp</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mutex</a:t>
            </a:r>
            <a:r>
              <a:rPr lang="en-US" sz="2800" b="1" dirty="0" smtClean="0">
                <a:solidFill>
                  <a:schemeClr val="bg1">
                    <a:lumMod val="75000"/>
                  </a:schemeClr>
                </a:solidFill>
                <a:latin typeface="Courier New" pitchFamily="49" charset="0"/>
              </a:rPr>
              <a:t>, 0</a:t>
            </a:r>
          </a:p>
          <a:p>
            <a:pPr algn="l"/>
            <a:r>
              <a:rPr lang="en-US" sz="2800" b="1" dirty="0" err="1" smtClean="0">
                <a:solidFill>
                  <a:schemeClr val="bg1">
                    <a:lumMod val="75000"/>
                  </a:schemeClr>
                </a:solidFill>
                <a:latin typeface="Courier New" pitchFamily="49" charset="0"/>
              </a:rPr>
              <a:t>jnz</a:t>
            </a:r>
            <a:r>
              <a:rPr lang="en-US" sz="2800" b="1" dirty="0" smtClean="0">
                <a:solidFill>
                  <a:schemeClr val="bg1">
                    <a:lumMod val="75000"/>
                  </a:schemeClr>
                </a:solidFill>
                <a:latin typeface="Courier New" pitchFamily="49" charset="0"/>
              </a:rPr>
              <a:t> </a:t>
            </a:r>
            <a:r>
              <a:rPr lang="en-US" sz="2800" b="1" dirty="0" err="1" smtClean="0">
                <a:solidFill>
                  <a:schemeClr val="bg1">
                    <a:lumMod val="75000"/>
                  </a:schemeClr>
                </a:solidFill>
                <a:latin typeface="Courier New" pitchFamily="49" charset="0"/>
              </a:rPr>
              <a:t>release_lock</a:t>
            </a:r>
            <a:endParaRPr lang="en-US" sz="2800" b="1" dirty="0" smtClean="0">
              <a:solidFill>
                <a:schemeClr val="bg1">
                  <a:lumMod val="75000"/>
                </a:schemeClr>
              </a:solidFill>
              <a:latin typeface="Courier New" pitchFamily="49" charset="0"/>
            </a:endParaRPr>
          </a:p>
          <a:p>
            <a:pPr algn="l"/>
            <a:r>
              <a:rPr lang="en-US" sz="2800" b="1" dirty="0" err="1" smtClean="0">
                <a:solidFill>
                  <a:schemeClr val="tx1"/>
                </a:solidFill>
                <a:latin typeface="Courier New" pitchFamily="49" charset="0"/>
              </a:rPr>
              <a:t>xend</a:t>
            </a:r>
            <a:r>
              <a:rPr lang="en-US" sz="2800" b="1" dirty="0" smtClean="0">
                <a:solidFill>
                  <a:srgbClr val="0000FF"/>
                </a:solidFill>
                <a:latin typeface="Courier New" pitchFamily="49" charset="0"/>
              </a:rPr>
              <a:t>  </a:t>
            </a:r>
            <a:endParaRPr lang="en-US" sz="2800" b="1" dirty="0">
              <a:solidFill>
                <a:srgbClr val="0000FF"/>
              </a:solidFill>
              <a:latin typeface="Courier New" pitchFamily="49" charset="0"/>
            </a:endParaRPr>
          </a:p>
        </p:txBody>
      </p:sp>
      <p:sp>
        <p:nvSpPr>
          <p:cNvPr id="5" name="Rounded Rectangular Callout 4"/>
          <p:cNvSpPr/>
          <p:nvPr/>
        </p:nvSpPr>
        <p:spPr bwMode="auto">
          <a:xfrm>
            <a:off x="822585" y="4904300"/>
            <a:ext cx="1380969" cy="818618"/>
          </a:xfrm>
          <a:prstGeom prst="wedgeRoundRectCallout">
            <a:avLst>
              <a:gd name="adj1" fmla="val 32604"/>
              <a:gd name="adj2" fmla="val -133979"/>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548703" y="3476149"/>
            <a:ext cx="537839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otherwise, commit transaction</a:t>
            </a:r>
          </a:p>
        </p:txBody>
      </p:sp>
    </p:spTree>
    <p:extLst>
      <p:ext uri="{BB962C8B-B14F-4D97-AF65-F5344CB8AC3E}">
        <p14:creationId xmlns:p14="http://schemas.microsoft.com/office/powerpoint/2010/main" val="25761835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Transactions Fail</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46</a:t>
            </a:fld>
            <a:endParaRPr lang="en-US"/>
          </a:p>
        </p:txBody>
      </p:sp>
      <p:sp>
        <p:nvSpPr>
          <p:cNvPr id="4" name="Text Box 40"/>
          <p:cNvSpPr txBox="1">
            <a:spLocks noChangeArrowheads="1"/>
          </p:cNvSpPr>
          <p:nvPr/>
        </p:nvSpPr>
        <p:spPr bwMode="auto">
          <a:xfrm>
            <a:off x="1490735" y="1915180"/>
            <a:ext cx="344357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changes discarded</a:t>
            </a:r>
            <a:endParaRPr lang="en-US" sz="1800" b="1" dirty="0">
              <a:solidFill>
                <a:srgbClr val="0000FF"/>
              </a:solidFill>
              <a:latin typeface="Arial" pitchFamily="34" charset="0"/>
              <a:cs typeface="Arial" pitchFamily="34" charset="0"/>
            </a:endParaRPr>
          </a:p>
        </p:txBody>
      </p:sp>
      <p:sp>
        <p:nvSpPr>
          <p:cNvPr id="5" name="Text Box 40"/>
          <p:cNvSpPr txBox="1">
            <a:spLocks noChangeArrowheads="1"/>
          </p:cNvSpPr>
          <p:nvPr/>
        </p:nvSpPr>
        <p:spPr bwMode="auto">
          <a:xfrm>
            <a:off x="1490735" y="2688874"/>
            <a:ext cx="418415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exceptions suppressed</a:t>
            </a:r>
            <a:endParaRPr lang="en-US" sz="1800" b="1" dirty="0">
              <a:solidFill>
                <a:srgbClr val="0000FF"/>
              </a:solidFill>
              <a:latin typeface="Arial" pitchFamily="34" charset="0"/>
              <a:cs typeface="Arial" pitchFamily="34" charset="0"/>
            </a:endParaRPr>
          </a:p>
        </p:txBody>
      </p:sp>
      <p:sp>
        <p:nvSpPr>
          <p:cNvPr id="6" name="Text Box 40"/>
          <p:cNvSpPr txBox="1">
            <a:spLocks noChangeArrowheads="1"/>
          </p:cNvSpPr>
          <p:nvPr/>
        </p:nvSpPr>
        <p:spPr bwMode="auto">
          <a:xfrm>
            <a:off x="1490735" y="3462567"/>
            <a:ext cx="356219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sets condition code</a:t>
            </a:r>
            <a:endParaRPr lang="en-US" sz="1800" b="1" dirty="0">
              <a:solidFill>
                <a:srgbClr val="0000FF"/>
              </a:solidFill>
              <a:latin typeface="Arial" pitchFamily="34" charset="0"/>
              <a:cs typeface="Arial" pitchFamily="34" charset="0"/>
            </a:endParaRPr>
          </a:p>
        </p:txBody>
      </p:sp>
      <p:sp>
        <p:nvSpPr>
          <p:cNvPr id="7" name="Text Box 40"/>
          <p:cNvSpPr txBox="1">
            <a:spLocks noChangeArrowheads="1"/>
          </p:cNvSpPr>
          <p:nvPr/>
        </p:nvSpPr>
        <p:spPr bwMode="auto">
          <a:xfrm>
            <a:off x="2331417" y="4281296"/>
            <a:ext cx="1701107"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XABORT</a:t>
            </a:r>
            <a:endParaRPr lang="en-US" sz="1800" b="1" dirty="0">
              <a:solidFill>
                <a:srgbClr val="0000FF"/>
              </a:solidFill>
              <a:latin typeface="Arial" pitchFamily="34" charset="0"/>
              <a:cs typeface="Arial" pitchFamily="34" charset="0"/>
            </a:endParaRPr>
          </a:p>
        </p:txBody>
      </p:sp>
      <p:sp>
        <p:nvSpPr>
          <p:cNvPr id="8" name="Text Box 40"/>
          <p:cNvSpPr txBox="1">
            <a:spLocks noChangeArrowheads="1"/>
          </p:cNvSpPr>
          <p:nvPr/>
        </p:nvSpPr>
        <p:spPr bwMode="auto">
          <a:xfrm>
            <a:off x="2331417" y="5095496"/>
            <a:ext cx="984565"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retry</a:t>
            </a:r>
            <a:endParaRPr lang="en-US" sz="1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2331417" y="5931514"/>
            <a:ext cx="1463863"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conflict</a:t>
            </a:r>
            <a:endParaRPr lang="en-US" sz="1800" b="1" dirty="0">
              <a:solidFill>
                <a:srgbClr val="0000FF"/>
              </a:solidFill>
              <a:latin typeface="Arial" pitchFamily="34" charset="0"/>
              <a:cs typeface="Arial" pitchFamily="34" charset="0"/>
            </a:endParaRPr>
          </a:p>
        </p:txBody>
      </p:sp>
      <p:sp>
        <p:nvSpPr>
          <p:cNvPr id="10" name="Text Box 40"/>
          <p:cNvSpPr txBox="1">
            <a:spLocks noChangeArrowheads="1"/>
          </p:cNvSpPr>
          <p:nvPr/>
        </p:nvSpPr>
        <p:spPr bwMode="auto">
          <a:xfrm>
            <a:off x="5674894" y="4281296"/>
            <a:ext cx="1662636"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overflow</a:t>
            </a:r>
            <a:endParaRPr lang="en-US" sz="1800" b="1" dirty="0">
              <a:solidFill>
                <a:srgbClr val="0000FF"/>
              </a:solidFill>
              <a:latin typeface="Arial" pitchFamily="34" charset="0"/>
              <a:cs typeface="Arial" pitchFamily="34" charset="0"/>
            </a:endParaRPr>
          </a:p>
        </p:txBody>
      </p:sp>
      <p:sp>
        <p:nvSpPr>
          <p:cNvPr id="11" name="Text Box 40"/>
          <p:cNvSpPr txBox="1">
            <a:spLocks noChangeArrowheads="1"/>
          </p:cNvSpPr>
          <p:nvPr/>
        </p:nvSpPr>
        <p:spPr bwMode="auto">
          <a:xfrm>
            <a:off x="5674894" y="5095496"/>
            <a:ext cx="1263487"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debug</a:t>
            </a:r>
            <a:endParaRPr lang="en-US" sz="1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5674894" y="5931514"/>
            <a:ext cx="1345241"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nested</a:t>
            </a:r>
            <a:endParaRPr lang="en-US" sz="1800" b="1"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4178852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Haswell</a:t>
            </a:r>
            <a:r>
              <a:rPr lang="en-US" dirty="0" smtClean="0"/>
              <a:t> Numbers</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47</a:t>
            </a:fld>
            <a:endParaRPr lang="en-US"/>
          </a:p>
        </p:txBody>
      </p:sp>
      <p:sp>
        <p:nvSpPr>
          <p:cNvPr id="4" name="Text Box 40"/>
          <p:cNvSpPr txBox="1">
            <a:spLocks noChangeArrowheads="1"/>
          </p:cNvSpPr>
          <p:nvPr/>
        </p:nvSpPr>
        <p:spPr bwMode="auto">
          <a:xfrm>
            <a:off x="1715005" y="2176790"/>
            <a:ext cx="422423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16K transactions stable</a:t>
            </a:r>
            <a:endParaRPr lang="en-US" sz="1800" b="1" dirty="0">
              <a:solidFill>
                <a:srgbClr val="0000FF"/>
              </a:solidFill>
              <a:latin typeface="Arial" pitchFamily="34" charset="0"/>
              <a:cs typeface="Arial" pitchFamily="34" charset="0"/>
            </a:endParaRPr>
          </a:p>
        </p:txBody>
      </p:sp>
      <p:sp>
        <p:nvSpPr>
          <p:cNvPr id="5" name="Text Box 40"/>
          <p:cNvSpPr txBox="1">
            <a:spLocks noChangeArrowheads="1"/>
          </p:cNvSpPr>
          <p:nvPr/>
        </p:nvSpPr>
        <p:spPr bwMode="auto">
          <a:xfrm>
            <a:off x="1715005" y="3224509"/>
            <a:ext cx="500489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transaction setup: 40 cycles</a:t>
            </a:r>
            <a:endParaRPr lang="en-US" sz="1800" b="1" dirty="0">
              <a:solidFill>
                <a:srgbClr val="0000FF"/>
              </a:solidFill>
              <a:latin typeface="Arial" pitchFamily="34" charset="0"/>
              <a:cs typeface="Arial" pitchFamily="34" charset="0"/>
            </a:endParaRPr>
          </a:p>
        </p:txBody>
      </p:sp>
      <p:sp>
        <p:nvSpPr>
          <p:cNvPr id="6" name="Text Box 40"/>
          <p:cNvSpPr txBox="1">
            <a:spLocks noChangeArrowheads="1"/>
          </p:cNvSpPr>
          <p:nvPr/>
        </p:nvSpPr>
        <p:spPr bwMode="auto">
          <a:xfrm>
            <a:off x="2304976" y="3684977"/>
            <a:ext cx="588013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larger transactions more efficient</a:t>
            </a:r>
            <a:endParaRPr lang="en-US" sz="1800" b="1" dirty="0">
              <a:solidFill>
                <a:srgbClr val="0000FF"/>
              </a:solidFill>
              <a:latin typeface="Arial" pitchFamily="34" charset="0"/>
              <a:cs typeface="Arial" pitchFamily="34" charset="0"/>
            </a:endParaRPr>
          </a:p>
        </p:txBody>
      </p:sp>
      <p:sp>
        <p:nvSpPr>
          <p:cNvPr id="7" name="Text Box 40"/>
          <p:cNvSpPr txBox="1">
            <a:spLocks noChangeArrowheads="1"/>
          </p:cNvSpPr>
          <p:nvPr/>
        </p:nvSpPr>
        <p:spPr bwMode="auto">
          <a:xfrm>
            <a:off x="1715005" y="4706938"/>
            <a:ext cx="514435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transaction abort: 150 cycles</a:t>
            </a:r>
            <a:endParaRPr lang="en-US" sz="1800" b="1" dirty="0">
              <a:solidFill>
                <a:srgbClr val="0000FF"/>
              </a:solidFill>
              <a:latin typeface="Arial" pitchFamily="34" charset="0"/>
              <a:cs typeface="Arial" pitchFamily="34" charset="0"/>
            </a:endParaRPr>
          </a:p>
        </p:txBody>
      </p:sp>
      <p:sp>
        <p:nvSpPr>
          <p:cNvPr id="8" name="Text Box 40"/>
          <p:cNvSpPr txBox="1">
            <a:spLocks noChangeArrowheads="1"/>
          </p:cNvSpPr>
          <p:nvPr/>
        </p:nvSpPr>
        <p:spPr bwMode="auto">
          <a:xfrm>
            <a:off x="2906346" y="5156301"/>
            <a:ext cx="370165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register restoration?</a:t>
            </a:r>
            <a:endParaRPr lang="en-US" sz="1800" b="1"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22761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8511">
            <a:off x="533274" y="838991"/>
            <a:ext cx="8509786" cy="5920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0037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49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8511">
            <a:off x="533274" y="838991"/>
            <a:ext cx="8509786" cy="5920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0"/>
          <p:cNvSpPr txBox="1">
            <a:spLocks noChangeArrowheads="1"/>
          </p:cNvSpPr>
          <p:nvPr/>
        </p:nvSpPr>
        <p:spPr bwMode="auto">
          <a:xfrm>
            <a:off x="2255333" y="1435702"/>
            <a:ext cx="304121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new instructions</a:t>
            </a:r>
          </a:p>
        </p:txBody>
      </p:sp>
      <p:sp>
        <p:nvSpPr>
          <p:cNvPr id="6" name="Text Box 40"/>
          <p:cNvSpPr txBox="1">
            <a:spLocks noChangeArrowheads="1"/>
          </p:cNvSpPr>
          <p:nvPr/>
        </p:nvSpPr>
        <p:spPr bwMode="auto">
          <a:xfrm>
            <a:off x="3139743" y="2176790"/>
            <a:ext cx="4405373"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check transaction status</a:t>
            </a:r>
            <a:endParaRPr lang="en-US" sz="2800" b="1" dirty="0">
              <a:solidFill>
                <a:srgbClr val="0000FF"/>
              </a:solidFill>
              <a:latin typeface="Arial" pitchFamily="34" charset="0"/>
              <a:cs typeface="Arial" pitchFamily="34" charset="0"/>
            </a:endParaRPr>
          </a:p>
        </p:txBody>
      </p:sp>
      <p:sp>
        <p:nvSpPr>
          <p:cNvPr id="7" name="Text Box 40"/>
          <p:cNvSpPr txBox="1">
            <a:spLocks noChangeArrowheads="1"/>
          </p:cNvSpPr>
          <p:nvPr/>
        </p:nvSpPr>
        <p:spPr bwMode="auto">
          <a:xfrm>
            <a:off x="3139743" y="2917878"/>
            <a:ext cx="2904962"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take checkpoint</a:t>
            </a:r>
            <a:endParaRPr lang="en-US" sz="2800" b="1" dirty="0">
              <a:solidFill>
                <a:srgbClr val="0000FF"/>
              </a:solidFill>
              <a:latin typeface="Arial" pitchFamily="34" charset="0"/>
              <a:cs typeface="Arial" pitchFamily="34" charset="0"/>
            </a:endParaRPr>
          </a:p>
        </p:txBody>
      </p:sp>
      <p:sp>
        <p:nvSpPr>
          <p:cNvPr id="8" name="Text Box 40"/>
          <p:cNvSpPr txBox="1">
            <a:spLocks noChangeArrowheads="1"/>
          </p:cNvSpPr>
          <p:nvPr/>
        </p:nvSpPr>
        <p:spPr bwMode="auto">
          <a:xfrm>
            <a:off x="3139743" y="3658966"/>
            <a:ext cx="3403497"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restore checkpoint</a:t>
            </a:r>
            <a:endParaRPr lang="en-US" sz="2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2255333" y="4400054"/>
            <a:ext cx="202170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debugging</a:t>
            </a:r>
          </a:p>
        </p:txBody>
      </p:sp>
      <p:sp>
        <p:nvSpPr>
          <p:cNvPr id="10" name="Text Box 40"/>
          <p:cNvSpPr txBox="1">
            <a:spLocks noChangeArrowheads="1"/>
          </p:cNvSpPr>
          <p:nvPr/>
        </p:nvSpPr>
        <p:spPr bwMode="auto">
          <a:xfrm>
            <a:off x="2255333" y="5141144"/>
            <a:ext cx="306045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interrupt handler</a:t>
            </a:r>
          </a:p>
        </p:txBody>
      </p:sp>
    </p:spTree>
    <p:extLst>
      <p:ext uri="{BB962C8B-B14F-4D97-AF65-F5344CB8AC3E}">
        <p14:creationId xmlns:p14="http://schemas.microsoft.com/office/powerpoint/2010/main" val="380575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AC718B6-E8A7-40ED-B65F-F19603D686A7}" type="slidenum">
              <a:rPr lang="x-none" sz="1400">
                <a:solidFill>
                  <a:schemeClr val="tx1"/>
                </a:solidFill>
                <a:latin typeface="Arial" pitchFamily="34" charset="0"/>
                <a:cs typeface="Arial" pitchFamily="34" charset="0"/>
              </a:rPr>
              <a:pPr algn="r"/>
              <a:t>5</a:t>
            </a:fld>
            <a:endParaRPr lang="en-US" sz="1400" dirty="0">
              <a:solidFill>
                <a:schemeClr val="tx1"/>
              </a:solidFill>
              <a:latin typeface="Arial" pitchFamily="34" charset="0"/>
              <a:cs typeface="Arial" pitchFamily="34" charset="0"/>
            </a:endParaRPr>
          </a:p>
        </p:txBody>
      </p:sp>
      <p:grpSp>
        <p:nvGrpSpPr>
          <p:cNvPr id="168964" name="Group 49"/>
          <p:cNvGrpSpPr>
            <a:grpSpLocks/>
          </p:cNvGrpSpPr>
          <p:nvPr/>
        </p:nvGrpSpPr>
        <p:grpSpPr bwMode="auto">
          <a:xfrm>
            <a:off x="4859338" y="3014663"/>
            <a:ext cx="2211387" cy="3225800"/>
            <a:chOff x="2208" y="1920"/>
            <a:chExt cx="1152" cy="1680"/>
          </a:xfrm>
        </p:grpSpPr>
        <p:sp>
          <p:nvSpPr>
            <p:cNvPr id="16896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6896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6896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6896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68969" name="AutoShape 2"/>
          <p:cNvSpPr>
            <a:spLocks noChangeArrowheads="1"/>
          </p:cNvSpPr>
          <p:nvPr/>
        </p:nvSpPr>
        <p:spPr bwMode="auto">
          <a:xfrm>
            <a:off x="833438" y="3376613"/>
            <a:ext cx="7391400" cy="2895600"/>
          </a:xfrm>
          <a:prstGeom prst="roundRect">
            <a:avLst>
              <a:gd name="adj" fmla="val 16667"/>
            </a:avLst>
          </a:prstGeom>
          <a:noFill/>
          <a:ln w="38100">
            <a:noFill/>
            <a:round/>
            <a:headEnd/>
            <a:tailEnd/>
          </a:ln>
        </p:spPr>
        <p:txBody>
          <a:bodyPr wrap="none" anchor="ctr"/>
          <a:lstStyle/>
          <a:p>
            <a:endParaRPr lang="en-US" dirty="0">
              <a:latin typeface="Arial" pitchFamily="34" charset="0"/>
            </a:endParaRPr>
          </a:p>
        </p:txBody>
      </p:sp>
      <p:sp>
        <p:nvSpPr>
          <p:cNvPr id="168970" name="Rectangle 3"/>
          <p:cNvSpPr>
            <a:spLocks noGrp="1" noChangeArrowheads="1"/>
          </p:cNvSpPr>
          <p:nvPr>
            <p:ph type="title" idx="4294967295"/>
          </p:nvPr>
        </p:nvSpPr>
        <p:spPr/>
        <p:txBody>
          <a:bodyPr/>
          <a:lstStyle/>
          <a:p>
            <a:r>
              <a:rPr lang="en-US" sz="4000" smtClean="0"/>
              <a:t>Coarse-Grained Locking</a:t>
            </a:r>
          </a:p>
        </p:txBody>
      </p:sp>
      <p:grpSp>
        <p:nvGrpSpPr>
          <p:cNvPr id="168971" name="Group 4"/>
          <p:cNvGrpSpPr>
            <a:grpSpLocks/>
          </p:cNvGrpSpPr>
          <p:nvPr/>
        </p:nvGrpSpPr>
        <p:grpSpPr bwMode="auto">
          <a:xfrm>
            <a:off x="2286000" y="1851025"/>
            <a:ext cx="1379538" cy="1174750"/>
            <a:chOff x="1043" y="2525"/>
            <a:chExt cx="869" cy="740"/>
          </a:xfrm>
        </p:grpSpPr>
        <p:sp>
          <p:nvSpPr>
            <p:cNvPr id="168972" name="Freeform 5"/>
            <p:cNvSpPr>
              <a:spLocks/>
            </p:cNvSpPr>
            <p:nvPr/>
          </p:nvSpPr>
          <p:spPr bwMode="auto">
            <a:xfrm>
              <a:off x="1769" y="2983"/>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3" name="Freeform 6"/>
            <p:cNvSpPr>
              <a:spLocks/>
            </p:cNvSpPr>
            <p:nvPr/>
          </p:nvSpPr>
          <p:spPr bwMode="auto">
            <a:xfrm>
              <a:off x="1737" y="2793"/>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4" name="Freeform 7"/>
            <p:cNvSpPr>
              <a:spLocks/>
            </p:cNvSpPr>
            <p:nvPr/>
          </p:nvSpPr>
          <p:spPr bwMode="auto">
            <a:xfrm>
              <a:off x="1705" y="2639"/>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5" name="Freeform 8"/>
            <p:cNvSpPr>
              <a:spLocks/>
            </p:cNvSpPr>
            <p:nvPr/>
          </p:nvSpPr>
          <p:spPr bwMode="auto">
            <a:xfrm>
              <a:off x="1673" y="255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6" name="Freeform 9"/>
            <p:cNvSpPr>
              <a:spLocks/>
            </p:cNvSpPr>
            <p:nvPr/>
          </p:nvSpPr>
          <p:spPr bwMode="auto">
            <a:xfrm flipH="1">
              <a:off x="1043" y="2987"/>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7" name="Freeform 10"/>
            <p:cNvSpPr>
              <a:spLocks/>
            </p:cNvSpPr>
            <p:nvPr/>
          </p:nvSpPr>
          <p:spPr bwMode="auto">
            <a:xfrm flipH="1">
              <a:off x="1133" y="2812"/>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8" name="Freeform 11"/>
            <p:cNvSpPr>
              <a:spLocks/>
            </p:cNvSpPr>
            <p:nvPr/>
          </p:nvSpPr>
          <p:spPr bwMode="auto">
            <a:xfrm flipH="1">
              <a:off x="1244" y="2586"/>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9" name="Freeform 12"/>
            <p:cNvSpPr>
              <a:spLocks/>
            </p:cNvSpPr>
            <p:nvPr/>
          </p:nvSpPr>
          <p:spPr bwMode="auto">
            <a:xfrm flipH="1">
              <a:off x="1204" y="269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80" name="AutoShape 13"/>
            <p:cNvSpPr>
              <a:spLocks noChangeArrowheads="1"/>
            </p:cNvSpPr>
            <p:nvPr/>
          </p:nvSpPr>
          <p:spPr bwMode="auto">
            <a:xfrm flipV="1">
              <a:off x="1163" y="2525"/>
              <a:ext cx="657"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1" name="Rectangle 14"/>
            <p:cNvSpPr>
              <a:spLocks noChangeArrowheads="1"/>
            </p:cNvSpPr>
            <p:nvPr/>
          </p:nvSpPr>
          <p:spPr bwMode="auto">
            <a:xfrm>
              <a:off x="1163" y="3089"/>
              <a:ext cx="657" cy="157"/>
            </a:xfrm>
            <a:prstGeom prst="rect">
              <a:avLst/>
            </a:pr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grpSp>
      <p:sp>
        <p:nvSpPr>
          <p:cNvPr id="168982" name="Oval 16"/>
          <p:cNvSpPr>
            <a:spLocks noChangeArrowheads="1"/>
          </p:cNvSpPr>
          <p:nvPr/>
        </p:nvSpPr>
        <p:spPr bwMode="auto">
          <a:xfrm>
            <a:off x="67818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83" name="Oval 17"/>
          <p:cNvSpPr>
            <a:spLocks noChangeArrowheads="1"/>
          </p:cNvSpPr>
          <p:nvPr/>
        </p:nvSpPr>
        <p:spPr bwMode="auto">
          <a:xfrm>
            <a:off x="6057900" y="38862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84" name="Oval 18"/>
          <p:cNvSpPr>
            <a:spLocks noChangeArrowheads="1"/>
          </p:cNvSpPr>
          <p:nvPr/>
        </p:nvSpPr>
        <p:spPr bwMode="auto">
          <a:xfrm>
            <a:off x="53340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85" name="AutoShape 22"/>
          <p:cNvSpPr>
            <a:spLocks noChangeArrowheads="1"/>
          </p:cNvSpPr>
          <p:nvPr/>
        </p:nvSpPr>
        <p:spPr bwMode="auto">
          <a:xfrm rot="2548433">
            <a:off x="67056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6" name="AutoShape 23"/>
          <p:cNvSpPr>
            <a:spLocks noChangeArrowheads="1"/>
          </p:cNvSpPr>
          <p:nvPr/>
        </p:nvSpPr>
        <p:spPr bwMode="auto">
          <a:xfrm rot="19051567" flipH="1">
            <a:off x="58674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7" name="AutoShape 24"/>
          <p:cNvSpPr>
            <a:spLocks noChangeArrowheads="1"/>
          </p:cNvSpPr>
          <p:nvPr/>
        </p:nvSpPr>
        <p:spPr bwMode="auto">
          <a:xfrm rot="19051567" flipH="1">
            <a:off x="5181600" y="49530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8" name="Text Box 25"/>
          <p:cNvSpPr txBox="1">
            <a:spLocks noChangeArrowheads="1"/>
          </p:cNvSpPr>
          <p:nvPr/>
        </p:nvSpPr>
        <p:spPr bwMode="auto">
          <a:xfrm>
            <a:off x="1036638" y="3460750"/>
            <a:ext cx="4344987" cy="1066800"/>
          </a:xfrm>
          <a:prstGeom prst="rect">
            <a:avLst/>
          </a:prstGeom>
          <a:noFill/>
          <a:ln w="9525">
            <a:noFill/>
            <a:miter lim="800000"/>
            <a:headEnd/>
            <a:tailEnd/>
          </a:ln>
        </p:spPr>
        <p:txBody>
          <a:bodyPr wrap="none">
            <a:spAutoFit/>
          </a:bodyPr>
          <a:lstStyle/>
          <a:p>
            <a:pPr algn="l"/>
            <a:r>
              <a:rPr lang="en-US" sz="3200" dirty="0">
                <a:solidFill>
                  <a:srgbClr val="0000FF"/>
                </a:solidFill>
                <a:latin typeface="Arial" pitchFamily="34" charset="0"/>
                <a:cs typeface="Arial" pitchFamily="34" charset="0"/>
              </a:rPr>
              <a:t>Easily made correct …</a:t>
            </a:r>
          </a:p>
          <a:p>
            <a:pPr algn="l"/>
            <a:r>
              <a:rPr lang="en-US" sz="3200" dirty="0">
                <a:solidFill>
                  <a:srgbClr val="0000FF"/>
                </a:solidFill>
                <a:latin typeface="Arial" pitchFamily="34" charset="0"/>
                <a:cs typeface="Arial" pitchFamily="34" charset="0"/>
              </a:rPr>
              <a:t>But not scalable.</a:t>
            </a:r>
          </a:p>
        </p:txBody>
      </p:sp>
      <p:sp>
        <p:nvSpPr>
          <p:cNvPr id="168989" name="Oval 26"/>
          <p:cNvSpPr>
            <a:spLocks noChangeArrowheads="1"/>
          </p:cNvSpPr>
          <p:nvPr/>
        </p:nvSpPr>
        <p:spPr bwMode="auto">
          <a:xfrm>
            <a:off x="4572000" y="52578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90" name="Freeform 28"/>
          <p:cNvSpPr>
            <a:spLocks/>
          </p:cNvSpPr>
          <p:nvPr/>
        </p:nvSpPr>
        <p:spPr bwMode="auto">
          <a:xfrm>
            <a:off x="5343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1" name="Freeform 29"/>
          <p:cNvSpPr>
            <a:spLocks/>
          </p:cNvSpPr>
          <p:nvPr/>
        </p:nvSpPr>
        <p:spPr bwMode="auto">
          <a:xfrm>
            <a:off x="5292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2" name="Freeform 30"/>
          <p:cNvSpPr>
            <a:spLocks/>
          </p:cNvSpPr>
          <p:nvPr/>
        </p:nvSpPr>
        <p:spPr bwMode="auto">
          <a:xfrm>
            <a:off x="5241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3" name="Freeform 31"/>
          <p:cNvSpPr>
            <a:spLocks/>
          </p:cNvSpPr>
          <p:nvPr/>
        </p:nvSpPr>
        <p:spPr bwMode="auto">
          <a:xfrm>
            <a:off x="5191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4" name="Freeform 32"/>
          <p:cNvSpPr>
            <a:spLocks/>
          </p:cNvSpPr>
          <p:nvPr/>
        </p:nvSpPr>
        <p:spPr bwMode="auto">
          <a:xfrm flipH="1">
            <a:off x="4191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5" name="Freeform 33"/>
          <p:cNvSpPr>
            <a:spLocks/>
          </p:cNvSpPr>
          <p:nvPr/>
        </p:nvSpPr>
        <p:spPr bwMode="auto">
          <a:xfrm flipH="1">
            <a:off x="4333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6" name="Freeform 34"/>
          <p:cNvSpPr>
            <a:spLocks/>
          </p:cNvSpPr>
          <p:nvPr/>
        </p:nvSpPr>
        <p:spPr bwMode="auto">
          <a:xfrm flipH="1">
            <a:off x="4510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7" name="Freeform 35"/>
          <p:cNvSpPr>
            <a:spLocks/>
          </p:cNvSpPr>
          <p:nvPr/>
        </p:nvSpPr>
        <p:spPr bwMode="auto">
          <a:xfrm flipH="1">
            <a:off x="4446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8" name="AutoShape 36"/>
          <p:cNvSpPr>
            <a:spLocks noChangeArrowheads="1"/>
          </p:cNvSpPr>
          <p:nvPr/>
        </p:nvSpPr>
        <p:spPr bwMode="auto">
          <a:xfrm flipV="1">
            <a:off x="4381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99" name="Rectangle 37"/>
          <p:cNvSpPr>
            <a:spLocks noChangeArrowheads="1"/>
          </p:cNvSpPr>
          <p:nvPr/>
        </p:nvSpPr>
        <p:spPr bwMode="auto">
          <a:xfrm>
            <a:off x="4381500" y="2746375"/>
            <a:ext cx="1042988" cy="249238"/>
          </a:xfrm>
          <a:prstGeom prst="rect">
            <a:avLst/>
          </a:pr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69000" name="Freeform 38"/>
          <p:cNvSpPr>
            <a:spLocks/>
          </p:cNvSpPr>
          <p:nvPr/>
        </p:nvSpPr>
        <p:spPr bwMode="auto">
          <a:xfrm>
            <a:off x="7248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1" name="Freeform 39"/>
          <p:cNvSpPr>
            <a:spLocks/>
          </p:cNvSpPr>
          <p:nvPr/>
        </p:nvSpPr>
        <p:spPr bwMode="auto">
          <a:xfrm>
            <a:off x="7197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2" name="Freeform 40"/>
          <p:cNvSpPr>
            <a:spLocks/>
          </p:cNvSpPr>
          <p:nvPr/>
        </p:nvSpPr>
        <p:spPr bwMode="auto">
          <a:xfrm>
            <a:off x="7146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3" name="Freeform 41"/>
          <p:cNvSpPr>
            <a:spLocks/>
          </p:cNvSpPr>
          <p:nvPr/>
        </p:nvSpPr>
        <p:spPr bwMode="auto">
          <a:xfrm>
            <a:off x="7096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4" name="Freeform 42"/>
          <p:cNvSpPr>
            <a:spLocks/>
          </p:cNvSpPr>
          <p:nvPr/>
        </p:nvSpPr>
        <p:spPr bwMode="auto">
          <a:xfrm flipH="1">
            <a:off x="6096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5" name="Freeform 43"/>
          <p:cNvSpPr>
            <a:spLocks/>
          </p:cNvSpPr>
          <p:nvPr/>
        </p:nvSpPr>
        <p:spPr bwMode="auto">
          <a:xfrm flipH="1">
            <a:off x="6238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6" name="Freeform 44"/>
          <p:cNvSpPr>
            <a:spLocks/>
          </p:cNvSpPr>
          <p:nvPr/>
        </p:nvSpPr>
        <p:spPr bwMode="auto">
          <a:xfrm flipH="1">
            <a:off x="6415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7" name="Freeform 45"/>
          <p:cNvSpPr>
            <a:spLocks/>
          </p:cNvSpPr>
          <p:nvPr/>
        </p:nvSpPr>
        <p:spPr bwMode="auto">
          <a:xfrm flipH="1">
            <a:off x="6351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8" name="AutoShape 46"/>
          <p:cNvSpPr>
            <a:spLocks noChangeArrowheads="1"/>
          </p:cNvSpPr>
          <p:nvPr/>
        </p:nvSpPr>
        <p:spPr bwMode="auto">
          <a:xfrm flipV="1">
            <a:off x="6286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69009" name="Rectangle 47"/>
          <p:cNvSpPr>
            <a:spLocks noChangeArrowheads="1"/>
          </p:cNvSpPr>
          <p:nvPr/>
        </p:nvSpPr>
        <p:spPr bwMode="auto">
          <a:xfrm>
            <a:off x="6286500" y="2746375"/>
            <a:ext cx="1042988" cy="249238"/>
          </a:xfrm>
          <a:prstGeom prst="rect">
            <a:avLst/>
          </a:pr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69010" name="Freeform 48"/>
          <p:cNvSpPr>
            <a:spLocks/>
          </p:cNvSpPr>
          <p:nvPr/>
        </p:nvSpPr>
        <p:spPr bwMode="auto">
          <a:xfrm>
            <a:off x="6516688" y="2971800"/>
            <a:ext cx="946150" cy="1165225"/>
          </a:xfrm>
          <a:custGeom>
            <a:avLst/>
            <a:gdLst>
              <a:gd name="T0" fmla="*/ 2147483647 w 596"/>
              <a:gd name="T1" fmla="*/ 2147483647 h 734"/>
              <a:gd name="T2" fmla="*/ 0 w 596"/>
              <a:gd name="T3" fmla="*/ 2147483647 h 734"/>
              <a:gd name="T4" fmla="*/ 2147483647 w 596"/>
              <a:gd name="T5" fmla="*/ 0 h 734"/>
              <a:gd name="T6" fmla="*/ 0 60000 65536"/>
              <a:gd name="T7" fmla="*/ 0 60000 65536"/>
              <a:gd name="T8" fmla="*/ 0 60000 65536"/>
              <a:gd name="T9" fmla="*/ 0 w 596"/>
              <a:gd name="T10" fmla="*/ 0 h 734"/>
              <a:gd name="T11" fmla="*/ 596 w 596"/>
              <a:gd name="T12" fmla="*/ 734 h 734"/>
            </a:gdLst>
            <a:ahLst/>
            <a:cxnLst>
              <a:cxn ang="T6">
                <a:pos x="T0" y="T1"/>
              </a:cxn>
              <a:cxn ang="T7">
                <a:pos x="T2" y="T3"/>
              </a:cxn>
              <a:cxn ang="T8">
                <a:pos x="T4" y="T5"/>
              </a:cxn>
            </a:cxnLst>
            <a:rect l="T9" t="T10" r="T11" b="T12"/>
            <a:pathLst>
              <a:path w="596" h="734">
                <a:moveTo>
                  <a:pt x="596" y="35"/>
                </a:moveTo>
                <a:lnTo>
                  <a:pt x="0" y="734"/>
                </a:lnTo>
                <a:lnTo>
                  <a:pt x="551" y="0"/>
                </a:lnTo>
              </a:path>
            </a:pathLst>
          </a:custGeom>
          <a:solidFill>
            <a:schemeClr val="tx2"/>
          </a:solidFill>
          <a:ln w="9525">
            <a:solidFill>
              <a:schemeClr val="tx1"/>
            </a:solidFill>
            <a:round/>
            <a:headEnd/>
            <a:tailEnd type="triangle" w="med" len="med"/>
          </a:ln>
        </p:spPr>
        <p:txBody>
          <a:bodyPr wrap="none" anchor="ctr"/>
          <a:lstStyle/>
          <a:p>
            <a:endParaRPr lang="en-US" dirty="0">
              <a:latin typeface="Arial" pitchFamily="34" charset="0"/>
            </a:endParaRPr>
          </a:p>
        </p:txBody>
      </p:sp>
      <p:sp>
        <p:nvSpPr>
          <p:cNvPr id="169011"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8511">
            <a:off x="533274" y="838991"/>
            <a:ext cx="8509786" cy="5920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0"/>
          <p:cNvSpPr txBox="1">
            <a:spLocks noChangeArrowheads="1"/>
          </p:cNvSpPr>
          <p:nvPr/>
        </p:nvSpPr>
        <p:spPr bwMode="auto">
          <a:xfrm>
            <a:off x="2165393" y="1435702"/>
            <a:ext cx="422263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transaction suspension</a:t>
            </a:r>
          </a:p>
        </p:txBody>
      </p:sp>
      <p:sp>
        <p:nvSpPr>
          <p:cNvPr id="6" name="Text Box 40"/>
          <p:cNvSpPr txBox="1">
            <a:spLocks noChangeArrowheads="1"/>
          </p:cNvSpPr>
          <p:nvPr/>
        </p:nvSpPr>
        <p:spPr bwMode="auto">
          <a:xfrm>
            <a:off x="3036726" y="2176790"/>
            <a:ext cx="3264035"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pause transaction</a:t>
            </a:r>
            <a:endParaRPr lang="en-US" sz="2800" b="1" dirty="0">
              <a:solidFill>
                <a:srgbClr val="0000FF"/>
              </a:solidFill>
              <a:latin typeface="Arial" pitchFamily="34" charset="0"/>
              <a:cs typeface="Arial" pitchFamily="34" charset="0"/>
            </a:endParaRPr>
          </a:p>
        </p:txBody>
      </p:sp>
      <p:sp>
        <p:nvSpPr>
          <p:cNvPr id="7" name="Text Box 40"/>
          <p:cNvSpPr txBox="1">
            <a:spLocks noChangeArrowheads="1"/>
          </p:cNvSpPr>
          <p:nvPr/>
        </p:nvSpPr>
        <p:spPr bwMode="auto">
          <a:xfrm>
            <a:off x="3036726" y="2917878"/>
            <a:ext cx="4820550"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run non-transactional code</a:t>
            </a:r>
            <a:endParaRPr lang="en-US" sz="2800" b="1" dirty="0">
              <a:solidFill>
                <a:srgbClr val="0000FF"/>
              </a:solidFill>
              <a:latin typeface="Arial" pitchFamily="34" charset="0"/>
              <a:cs typeface="Arial" pitchFamily="34" charset="0"/>
            </a:endParaRPr>
          </a:p>
        </p:txBody>
      </p:sp>
      <p:sp>
        <p:nvSpPr>
          <p:cNvPr id="8" name="Text Box 40"/>
          <p:cNvSpPr txBox="1">
            <a:spLocks noChangeArrowheads="1"/>
          </p:cNvSpPr>
          <p:nvPr/>
        </p:nvSpPr>
        <p:spPr bwMode="auto">
          <a:xfrm>
            <a:off x="3036726" y="3658966"/>
            <a:ext cx="3502882"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resume transaction</a:t>
            </a:r>
            <a:endParaRPr lang="en-US" sz="2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2255333" y="4400054"/>
            <a:ext cx="202170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debugging</a:t>
            </a:r>
          </a:p>
        </p:txBody>
      </p:sp>
      <p:sp>
        <p:nvSpPr>
          <p:cNvPr id="10" name="Text Box 40"/>
          <p:cNvSpPr txBox="1">
            <a:spLocks noChangeArrowheads="1"/>
          </p:cNvSpPr>
          <p:nvPr/>
        </p:nvSpPr>
        <p:spPr bwMode="auto">
          <a:xfrm>
            <a:off x="2260076" y="5141144"/>
            <a:ext cx="326082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interrupt handlers</a:t>
            </a:r>
          </a:p>
        </p:txBody>
      </p:sp>
    </p:spTree>
    <p:extLst>
      <p:ext uri="{BB962C8B-B14F-4D97-AF65-F5344CB8AC3E}">
        <p14:creationId xmlns:p14="http://schemas.microsoft.com/office/powerpoint/2010/main" val="1922775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51</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8511">
            <a:off x="533274" y="838991"/>
            <a:ext cx="8509786" cy="5920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0"/>
          <p:cNvSpPr txBox="1">
            <a:spLocks noChangeArrowheads="1"/>
          </p:cNvSpPr>
          <p:nvPr/>
        </p:nvSpPr>
        <p:spPr bwMode="auto">
          <a:xfrm>
            <a:off x="1105184" y="1435702"/>
            <a:ext cx="466185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rollback-only transactions</a:t>
            </a:r>
          </a:p>
        </p:txBody>
      </p:sp>
      <p:sp>
        <p:nvSpPr>
          <p:cNvPr id="6" name="Text Box 40"/>
          <p:cNvSpPr txBox="1">
            <a:spLocks noChangeArrowheads="1"/>
          </p:cNvSpPr>
          <p:nvPr/>
        </p:nvSpPr>
        <p:spPr bwMode="auto">
          <a:xfrm>
            <a:off x="2304384" y="2423819"/>
            <a:ext cx="2084225"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checkpoint</a:t>
            </a:r>
            <a:endParaRPr lang="en-US" sz="2800" b="1" dirty="0">
              <a:solidFill>
                <a:srgbClr val="0000FF"/>
              </a:solidFill>
              <a:latin typeface="Arial" pitchFamily="34" charset="0"/>
              <a:cs typeface="Arial" pitchFamily="34" charset="0"/>
            </a:endParaRPr>
          </a:p>
        </p:txBody>
      </p:sp>
      <p:sp>
        <p:nvSpPr>
          <p:cNvPr id="7" name="Text Box 40"/>
          <p:cNvSpPr txBox="1">
            <a:spLocks noChangeArrowheads="1"/>
          </p:cNvSpPr>
          <p:nvPr/>
        </p:nvSpPr>
        <p:spPr bwMode="auto">
          <a:xfrm>
            <a:off x="2304384" y="3411936"/>
            <a:ext cx="2063386"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restoration</a:t>
            </a:r>
            <a:endParaRPr lang="en-US" sz="2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1105184" y="4406554"/>
            <a:ext cx="454162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single-thread speculation</a:t>
            </a:r>
          </a:p>
        </p:txBody>
      </p:sp>
      <p:sp>
        <p:nvSpPr>
          <p:cNvPr id="11" name="Text Box 40"/>
          <p:cNvSpPr txBox="1">
            <a:spLocks noChangeArrowheads="1"/>
          </p:cNvSpPr>
          <p:nvPr/>
        </p:nvSpPr>
        <p:spPr bwMode="auto">
          <a:xfrm>
            <a:off x="1105183" y="5541805"/>
            <a:ext cx="432201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no atomicity guarantees</a:t>
            </a:r>
          </a:p>
        </p:txBody>
      </p:sp>
    </p:spTree>
    <p:extLst>
      <p:ext uri="{BB962C8B-B14F-4D97-AF65-F5344CB8AC3E}">
        <p14:creationId xmlns:p14="http://schemas.microsoft.com/office/powerpoint/2010/main" val="210684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Transactions</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52</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4" y="1908592"/>
            <a:ext cx="8638152" cy="374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51712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Transactions</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4" y="1908592"/>
            <a:ext cx="8638152" cy="374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ular Callout 3"/>
          <p:cNvSpPr/>
          <p:nvPr/>
        </p:nvSpPr>
        <p:spPr bwMode="auto">
          <a:xfrm>
            <a:off x="704538" y="2173574"/>
            <a:ext cx="1499017" cy="584616"/>
          </a:xfrm>
          <a:prstGeom prst="wedgeRoundRectCallout">
            <a:avLst>
              <a:gd name="adj1" fmla="val 194167"/>
              <a:gd name="adj2" fmla="val 11218"/>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4572000" y="2234970"/>
            <a:ext cx="432201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start regular transaction</a:t>
            </a:r>
          </a:p>
        </p:txBody>
      </p:sp>
    </p:spTree>
    <p:extLst>
      <p:ext uri="{BB962C8B-B14F-4D97-AF65-F5344CB8AC3E}">
        <p14:creationId xmlns:p14="http://schemas.microsoft.com/office/powerpoint/2010/main" val="40601860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Transactions</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4" y="1908592"/>
            <a:ext cx="8638152" cy="374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ular Callout 3"/>
          <p:cNvSpPr/>
          <p:nvPr/>
        </p:nvSpPr>
        <p:spPr bwMode="auto">
          <a:xfrm>
            <a:off x="704538" y="2377004"/>
            <a:ext cx="1499017" cy="584616"/>
          </a:xfrm>
          <a:prstGeom prst="wedgeRoundRectCallout">
            <a:avLst>
              <a:gd name="adj1" fmla="val 199167"/>
              <a:gd name="adj2" fmla="val -29808"/>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
        <p:nvSpPr>
          <p:cNvPr id="6" name="Text Box 40"/>
          <p:cNvSpPr txBox="1">
            <a:spLocks noChangeArrowheads="1"/>
          </p:cNvSpPr>
          <p:nvPr/>
        </p:nvSpPr>
        <p:spPr bwMode="auto">
          <a:xfrm>
            <a:off x="4572000" y="1710208"/>
            <a:ext cx="3581430"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If transaction failed,</a:t>
            </a:r>
          </a:p>
          <a:p>
            <a:r>
              <a:rPr lang="en-US" sz="2800" b="1" dirty="0" smtClean="0">
                <a:solidFill>
                  <a:srgbClr val="0000FF"/>
                </a:solidFill>
                <a:latin typeface="Arial" pitchFamily="34" charset="0"/>
                <a:cs typeface="Arial" pitchFamily="34" charset="0"/>
              </a:rPr>
              <a:t>go to abort handler</a:t>
            </a:r>
          </a:p>
        </p:txBody>
      </p:sp>
      <p:sp>
        <p:nvSpPr>
          <p:cNvPr id="7" name="Rounded Rectangular Callout 6"/>
          <p:cNvSpPr/>
          <p:nvPr/>
        </p:nvSpPr>
        <p:spPr bwMode="auto">
          <a:xfrm>
            <a:off x="347272" y="3487633"/>
            <a:ext cx="7806158" cy="1384169"/>
          </a:xfrm>
          <a:prstGeom prst="wedgeRoundRectCallout">
            <a:avLst>
              <a:gd name="adj1" fmla="val 31247"/>
              <a:gd name="adj2" fmla="val -103192"/>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Tree>
    <p:extLst>
      <p:ext uri="{BB962C8B-B14F-4D97-AF65-F5344CB8AC3E}">
        <p14:creationId xmlns:p14="http://schemas.microsoft.com/office/powerpoint/2010/main" val="50919948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Transactions</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4" y="1908592"/>
            <a:ext cx="8638152" cy="374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0"/>
          <p:cNvSpPr txBox="1">
            <a:spLocks noChangeArrowheads="1"/>
          </p:cNvSpPr>
          <p:nvPr/>
        </p:nvSpPr>
        <p:spPr bwMode="auto">
          <a:xfrm>
            <a:off x="799096" y="1961346"/>
            <a:ext cx="4201791"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either retry transaction,</a:t>
            </a:r>
          </a:p>
          <a:p>
            <a:r>
              <a:rPr lang="en-US" sz="2800" b="1" dirty="0" smtClean="0">
                <a:solidFill>
                  <a:srgbClr val="0000FF"/>
                </a:solidFill>
                <a:latin typeface="Arial" pitchFamily="34" charset="0"/>
                <a:cs typeface="Arial" pitchFamily="34" charset="0"/>
              </a:rPr>
              <a:t>or seek alternate route</a:t>
            </a:r>
          </a:p>
        </p:txBody>
      </p:sp>
      <p:sp>
        <p:nvSpPr>
          <p:cNvPr id="7" name="Rounded Rectangular Callout 6"/>
          <p:cNvSpPr/>
          <p:nvPr/>
        </p:nvSpPr>
        <p:spPr bwMode="auto">
          <a:xfrm>
            <a:off x="347272" y="3487633"/>
            <a:ext cx="7806158" cy="1384169"/>
          </a:xfrm>
          <a:prstGeom prst="wedgeRoundRectCallout">
            <a:avLst>
              <a:gd name="adj1" fmla="val -8311"/>
              <a:gd name="adj2" fmla="val -83698"/>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Tree>
    <p:extLst>
      <p:ext uri="{BB962C8B-B14F-4D97-AF65-F5344CB8AC3E}">
        <p14:creationId xmlns:p14="http://schemas.microsoft.com/office/powerpoint/2010/main" val="4677501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Transactions</a:t>
            </a:r>
            <a:endParaRPr lang="en-US" dirty="0"/>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4" y="1908592"/>
            <a:ext cx="8638152" cy="374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0"/>
          <p:cNvSpPr txBox="1">
            <a:spLocks noChangeArrowheads="1"/>
          </p:cNvSpPr>
          <p:nvPr/>
        </p:nvSpPr>
        <p:spPr bwMode="auto">
          <a:xfrm>
            <a:off x="1132172" y="4094946"/>
            <a:ext cx="4647426"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On successful commit</a:t>
            </a:r>
          </a:p>
          <a:p>
            <a:r>
              <a:rPr lang="en-US" sz="2800" b="1" dirty="0" smtClean="0">
                <a:solidFill>
                  <a:srgbClr val="0000FF"/>
                </a:solidFill>
                <a:latin typeface="Arial" pitchFamily="34" charset="0"/>
                <a:cs typeface="Arial" pitchFamily="34" charset="0"/>
              </a:rPr>
              <a:t>control falls though,</a:t>
            </a:r>
          </a:p>
          <a:p>
            <a:r>
              <a:rPr lang="en-US" sz="2800" b="1" dirty="0" smtClean="0">
                <a:solidFill>
                  <a:srgbClr val="0000FF"/>
                </a:solidFill>
                <a:latin typeface="Arial" pitchFamily="34" charset="0"/>
                <a:cs typeface="Arial" pitchFamily="34" charset="0"/>
              </a:rPr>
              <a:t>otherwise jump to </a:t>
            </a:r>
            <a:r>
              <a:rPr lang="en-US" sz="2800" b="1" dirty="0" err="1" smtClean="0">
                <a:solidFill>
                  <a:schemeClr val="tx1"/>
                </a:solidFill>
                <a:latin typeface="Courier New" panose="02070309020205020404" pitchFamily="49" charset="0"/>
                <a:cs typeface="Courier New" panose="02070309020205020404" pitchFamily="49" charset="0"/>
              </a:rPr>
              <a:t>tbegin</a:t>
            </a:r>
            <a:endParaRPr lang="en-US" sz="2800" b="1" dirty="0" smtClean="0">
              <a:solidFill>
                <a:schemeClr val="tx1"/>
              </a:solidFill>
              <a:latin typeface="Courier New" panose="02070309020205020404" pitchFamily="49" charset="0"/>
              <a:cs typeface="Courier New" panose="02070309020205020404" pitchFamily="49" charset="0"/>
            </a:endParaRPr>
          </a:p>
        </p:txBody>
      </p:sp>
      <p:sp>
        <p:nvSpPr>
          <p:cNvPr id="7" name="Rounded Rectangular Callout 6"/>
          <p:cNvSpPr/>
          <p:nvPr/>
        </p:nvSpPr>
        <p:spPr bwMode="auto">
          <a:xfrm>
            <a:off x="347272" y="3072984"/>
            <a:ext cx="5049187" cy="472189"/>
          </a:xfrm>
          <a:prstGeom prst="wedgeRoundRectCallout">
            <a:avLst>
              <a:gd name="adj1" fmla="val -8816"/>
              <a:gd name="adj2" fmla="val 135997"/>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2"/>
              </a:solidFill>
              <a:effectLst/>
              <a:latin typeface="Comic Sans MS" pitchFamily="66" charset="0"/>
            </a:endParaRPr>
          </a:p>
        </p:txBody>
      </p:sp>
    </p:spTree>
    <p:extLst>
      <p:ext uri="{BB962C8B-B14F-4D97-AF65-F5344CB8AC3E}">
        <p14:creationId xmlns:p14="http://schemas.microsoft.com/office/powerpoint/2010/main" val="39956242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4883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28ECB953-74DA-4254-8BBC-A45D08D6D2DD}" type="slidenum">
              <a:rPr lang="x-none" sz="1400">
                <a:solidFill>
                  <a:schemeClr val="tx1"/>
                </a:solidFill>
                <a:latin typeface="Arial" pitchFamily="34" charset="0"/>
                <a:cs typeface="Arial" pitchFamily="34" charset="0"/>
              </a:rPr>
              <a:pPr algn="r"/>
              <a:t>57</a:t>
            </a:fld>
            <a:endParaRPr lang="en-US" sz="1400" dirty="0">
              <a:solidFill>
                <a:schemeClr val="tx1"/>
              </a:solidFill>
              <a:latin typeface="Arial" pitchFamily="34" charset="0"/>
              <a:cs typeface="Arial" pitchFamily="34" charset="0"/>
            </a:endParaRPr>
          </a:p>
        </p:txBody>
      </p:sp>
      <p:sp>
        <p:nvSpPr>
          <p:cNvPr id="2488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6802877-E2FB-4301-8292-CDEDCB0A6D6C}" type="slidenum">
              <a:rPr lang="x-none" sz="1400">
                <a:solidFill>
                  <a:schemeClr val="tx1"/>
                </a:solidFill>
                <a:latin typeface="Arial" pitchFamily="34" charset="0"/>
                <a:cs typeface="Arial" pitchFamily="34" charset="0"/>
              </a:rPr>
              <a:pPr algn="r"/>
              <a:t>57</a:t>
            </a:fld>
            <a:endParaRPr lang="en-US" sz="1400" dirty="0">
              <a:solidFill>
                <a:schemeClr val="tx1"/>
              </a:solidFill>
              <a:latin typeface="Arial" pitchFamily="34" charset="0"/>
              <a:cs typeface="Arial" pitchFamily="34" charset="0"/>
            </a:endParaRPr>
          </a:p>
        </p:txBody>
      </p:sp>
      <p:sp>
        <p:nvSpPr>
          <p:cNvPr id="248837" name="Rectangle 2"/>
          <p:cNvSpPr>
            <a:spLocks noGrp="1" noChangeArrowheads="1"/>
          </p:cNvSpPr>
          <p:nvPr>
            <p:ph type="title" idx="4294967295"/>
          </p:nvPr>
        </p:nvSpPr>
        <p:spPr/>
        <p:txBody>
          <a:bodyPr/>
          <a:lstStyle/>
          <a:p>
            <a:r>
              <a:rPr lang="en-US" smtClean="0"/>
              <a:t>HW Transactional Memory</a:t>
            </a:r>
          </a:p>
        </p:txBody>
      </p:sp>
      <p:grpSp>
        <p:nvGrpSpPr>
          <p:cNvPr id="248838" name="Group 3"/>
          <p:cNvGrpSpPr>
            <a:grpSpLocks/>
          </p:cNvGrpSpPr>
          <p:nvPr/>
        </p:nvGrpSpPr>
        <p:grpSpPr bwMode="auto">
          <a:xfrm>
            <a:off x="1757363" y="2441575"/>
            <a:ext cx="1358900" cy="1282700"/>
            <a:chOff x="1008" y="2720"/>
            <a:chExt cx="856" cy="808"/>
          </a:xfrm>
        </p:grpSpPr>
        <p:sp>
          <p:nvSpPr>
            <p:cNvPr id="248839" name="Rectangle 4"/>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48840"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1" name="Freeform 6"/>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2" name="Freeform 7"/>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3"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48844"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48845"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6" name="Freeform 11"/>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7" name="Freeform 12"/>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48848" name="Group 13"/>
          <p:cNvGrpSpPr>
            <a:grpSpLocks/>
          </p:cNvGrpSpPr>
          <p:nvPr/>
        </p:nvGrpSpPr>
        <p:grpSpPr bwMode="auto">
          <a:xfrm flipH="1">
            <a:off x="5480050" y="2441575"/>
            <a:ext cx="1358900" cy="1282700"/>
            <a:chOff x="1008" y="2720"/>
            <a:chExt cx="856" cy="808"/>
          </a:xfrm>
        </p:grpSpPr>
        <p:sp>
          <p:nvSpPr>
            <p:cNvPr id="248849" name="Rectangle 14"/>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48850" name="Freeform 1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1" name="Freeform 16"/>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2" name="Freeform 17"/>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3" name="Freeform 1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48854" name="Freeform 1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48855" name="Freeform 2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6" name="Freeform 21"/>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7" name="Freeform 22"/>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48858" name="AutoShape 23"/>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r>
              <a:rPr lang="en-US" sz="2000" dirty="0">
                <a:latin typeface="Arial" pitchFamily="34" charset="0"/>
                <a:cs typeface="Arial" pitchFamily="34" charset="0"/>
              </a:rPr>
              <a:t>Interconnect</a:t>
            </a:r>
          </a:p>
        </p:txBody>
      </p:sp>
      <p:sp>
        <p:nvSpPr>
          <p:cNvPr id="248859" name="Rectangle 24"/>
          <p:cNvSpPr>
            <a:spLocks noChangeArrowheads="1"/>
          </p:cNvSpPr>
          <p:nvPr/>
        </p:nvSpPr>
        <p:spPr bwMode="auto">
          <a:xfrm>
            <a:off x="19192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0" name="AutoShape 25"/>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48861" name="Rectangle 26"/>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2"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3"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4"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5"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6"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248867"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
        <p:nvSpPr>
          <p:cNvPr id="952353" name="AutoShape 33"/>
          <p:cNvSpPr>
            <a:spLocks noChangeArrowheads="1"/>
          </p:cNvSpPr>
          <p:nvPr/>
        </p:nvSpPr>
        <p:spPr bwMode="auto">
          <a:xfrm>
            <a:off x="395288" y="1258888"/>
            <a:ext cx="1941512" cy="1187450"/>
          </a:xfrm>
          <a:prstGeom prst="cloudCallout">
            <a:avLst>
              <a:gd name="adj1" fmla="val 65861"/>
              <a:gd name="adj2" fmla="val 43315"/>
            </a:avLst>
          </a:prstGeom>
          <a:solidFill>
            <a:srgbClr val="FFFF99">
              <a:alpha val="30196"/>
            </a:srgbClr>
          </a:solidFill>
          <a:ln w="38100">
            <a:solidFill>
              <a:schemeClr val="tx1"/>
            </a:solidFill>
            <a:round/>
            <a:headEnd/>
            <a:tailEnd/>
          </a:ln>
        </p:spPr>
        <p:txBody>
          <a:bodyPr anchor="ctr"/>
          <a:lstStyle/>
          <a:p>
            <a:r>
              <a:rPr lang="en-US" sz="3600" dirty="0">
                <a:solidFill>
                  <a:srgbClr val="0000FF"/>
                </a:solidFill>
                <a:latin typeface="Arial" pitchFamily="34" charset="0"/>
                <a:cs typeface="Arial" pitchFamily="34" charset="0"/>
              </a:rPr>
              <a:t>read</a:t>
            </a:r>
            <a:endParaRPr lang="en-GB" sz="3600" dirty="0">
              <a:solidFill>
                <a:srgbClr val="0000FF"/>
              </a:solidFill>
              <a:latin typeface="Arial" pitchFamily="34" charset="0"/>
              <a:cs typeface="Arial" pitchFamily="34" charset="0"/>
            </a:endParaRPr>
          </a:p>
        </p:txBody>
      </p:sp>
      <p:sp>
        <p:nvSpPr>
          <p:cNvPr id="952354" name="Rectangle 34"/>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2355" name="Rectangle 35"/>
          <p:cNvSpPr>
            <a:spLocks noChangeArrowheads="1"/>
          </p:cNvSpPr>
          <p:nvPr/>
        </p:nvSpPr>
        <p:spPr bwMode="auto">
          <a:xfrm>
            <a:off x="5767388" y="5353050"/>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2356" name="AutoShape 36"/>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4" name="Group 37"/>
          <p:cNvGrpSpPr>
            <a:grpSpLocks/>
          </p:cNvGrpSpPr>
          <p:nvPr/>
        </p:nvGrpSpPr>
        <p:grpSpPr bwMode="auto">
          <a:xfrm>
            <a:off x="2841625" y="3422650"/>
            <a:ext cx="657225" cy="657225"/>
            <a:chOff x="877" y="2235"/>
            <a:chExt cx="414" cy="414"/>
          </a:xfrm>
        </p:grpSpPr>
        <p:sp>
          <p:nvSpPr>
            <p:cNvPr id="248873" name="Oval 38"/>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48874" name="Text Box 39"/>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56"/>
                                        </p:tgtEl>
                                        <p:attrNameLst>
                                          <p:attrName>style.visibility</p:attrName>
                                        </p:attrNameLst>
                                      </p:cBhvr>
                                      <p:to>
                                        <p:strVal val="visible"/>
                                      </p:to>
                                    </p:set>
                                    <p:animEffect transition="in" filter="blinds(horizontal)">
                                      <p:cBhvr>
                                        <p:cTn id="7" dur="500"/>
                                        <p:tgtEl>
                                          <p:spTgt spid="9523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353"/>
                                        </p:tgtEl>
                                        <p:attrNameLst>
                                          <p:attrName>style.visibility</p:attrName>
                                        </p:attrNameLst>
                                      </p:cBhvr>
                                      <p:to>
                                        <p:strVal val="visible"/>
                                      </p:to>
                                    </p:set>
                                    <p:animEffect transition="in" filter="blinds(horizontal)">
                                      <p:cBhvr>
                                        <p:cTn id="12" dur="500"/>
                                        <p:tgtEl>
                                          <p:spTgt spid="952353"/>
                                        </p:tgtEl>
                                      </p:cBhvr>
                                    </p:animEffect>
                                  </p:childTnLst>
                                </p:cTn>
                              </p:par>
                            </p:childTnLst>
                          </p:cTn>
                        </p:par>
                        <p:par>
                          <p:cTn id="13" fill="hold">
                            <p:stCondLst>
                              <p:cond delay="500"/>
                            </p:stCondLst>
                            <p:childTnLst>
                              <p:par>
                                <p:cTn id="14" presetID="0" presetClass="path" presetSubtype="0" accel="50000" decel="50000" fill="hold" grpId="0" nodeType="afterEffect">
                                  <p:stCondLst>
                                    <p:cond delay="0"/>
                                  </p:stCondLst>
                                  <p:childTnLst>
                                    <p:animMotion origin="layout" path="M -5.55556E-7 9.62963E-6 L -0.40868 -0.18611 " pathEditMode="relative" ptsTypes="AA">
                                      <p:cBhvr>
                                        <p:cTn id="15" dur="2000" fill="hold"/>
                                        <p:tgtEl>
                                          <p:spTgt spid="952355"/>
                                        </p:tgtEl>
                                        <p:attrNameLst>
                                          <p:attrName>ppt_x</p:attrName>
                                          <p:attrName>ppt_y</p:attrName>
                                        </p:attrNameLst>
                                      </p:cBhvr>
                                    </p:animMotion>
                                  </p:childTnLst>
                                </p:cTn>
                              </p:par>
                            </p:childTnLst>
                          </p:cTn>
                        </p:par>
                        <p:par>
                          <p:cTn id="16" fill="hold">
                            <p:stCondLst>
                              <p:cond delay="2500"/>
                            </p:stCondLst>
                            <p:childTnLst>
                              <p:par>
                                <p:cTn id="17" presetID="3" presetClass="exit" presetSubtype="10" fill="hold" grpId="1" nodeType="afterEffect">
                                  <p:stCondLst>
                                    <p:cond delay="0"/>
                                  </p:stCondLst>
                                  <p:childTnLst>
                                    <p:animEffect transition="out" filter="blinds(horizontal)">
                                      <p:cBhvr>
                                        <p:cTn id="18" dur="500"/>
                                        <p:tgtEl>
                                          <p:spTgt spid="952355"/>
                                        </p:tgtEl>
                                      </p:cBhvr>
                                    </p:animEffect>
                                    <p:set>
                                      <p:cBhvr>
                                        <p:cTn id="19" dur="1" fill="hold">
                                          <p:stCondLst>
                                            <p:cond delay="499"/>
                                          </p:stCondLst>
                                        </p:cTn>
                                        <p:tgtEl>
                                          <p:spTgt spid="952355"/>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952354"/>
                                        </p:tgtEl>
                                        <p:attrNameLst>
                                          <p:attrName>style.visibility</p:attrName>
                                        </p:attrNameLst>
                                      </p:cBhvr>
                                      <p:to>
                                        <p:strVal val="visible"/>
                                      </p:to>
                                    </p:set>
                                    <p:animEffect transition="in" filter="blinds(horizontal)">
                                      <p:cBhvr>
                                        <p:cTn id="22" dur="500"/>
                                        <p:tgtEl>
                                          <p:spTgt spid="952354"/>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3" grpId="0" animBg="1"/>
      <p:bldP spid="952354" grpId="0" animBg="1"/>
      <p:bldP spid="952355" grpId="0" animBg="1"/>
      <p:bldP spid="952355" grpId="1" animBg="1"/>
      <p:bldP spid="95235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0883"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64AD4A01-26F7-4198-9BA0-CCF0741BEB77}" type="slidenum">
              <a:rPr lang="x-none" sz="1400">
                <a:solidFill>
                  <a:schemeClr val="tx1"/>
                </a:solidFill>
                <a:latin typeface="Arial" pitchFamily="34" charset="0"/>
                <a:cs typeface="Arial" pitchFamily="34" charset="0"/>
              </a:rPr>
              <a:pPr algn="r"/>
              <a:t>58</a:t>
            </a:fld>
            <a:endParaRPr lang="en-US" sz="1400" dirty="0">
              <a:solidFill>
                <a:schemeClr val="tx1"/>
              </a:solidFill>
              <a:latin typeface="Arial" pitchFamily="34" charset="0"/>
              <a:cs typeface="Arial" pitchFamily="34" charset="0"/>
            </a:endParaRPr>
          </a:p>
        </p:txBody>
      </p:sp>
      <p:sp>
        <p:nvSpPr>
          <p:cNvPr id="2508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F0AB036-F602-49D3-A98E-BD972514659F}" type="slidenum">
              <a:rPr lang="x-none" sz="1400">
                <a:solidFill>
                  <a:schemeClr val="tx1"/>
                </a:solidFill>
                <a:latin typeface="Arial" pitchFamily="34" charset="0"/>
                <a:cs typeface="Arial" pitchFamily="34" charset="0"/>
              </a:rPr>
              <a:pPr algn="r"/>
              <a:t>58</a:t>
            </a:fld>
            <a:endParaRPr lang="en-US" sz="1400" dirty="0">
              <a:solidFill>
                <a:schemeClr val="tx1"/>
              </a:solidFill>
              <a:latin typeface="Arial" pitchFamily="34" charset="0"/>
              <a:cs typeface="Arial" pitchFamily="34" charset="0"/>
            </a:endParaRPr>
          </a:p>
        </p:txBody>
      </p:sp>
      <p:sp>
        <p:nvSpPr>
          <p:cNvPr id="250885" name="Rectangle 2"/>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886" name="Rectangle 3"/>
          <p:cNvSpPr>
            <a:spLocks noGrp="1" noChangeArrowheads="1"/>
          </p:cNvSpPr>
          <p:nvPr>
            <p:ph type="title" idx="4294967295"/>
          </p:nvPr>
        </p:nvSpPr>
        <p:spPr/>
        <p:txBody>
          <a:bodyPr/>
          <a:lstStyle/>
          <a:p>
            <a:r>
              <a:rPr lang="en-US" smtClean="0"/>
              <a:t>Transactional Memory</a:t>
            </a:r>
          </a:p>
        </p:txBody>
      </p:sp>
      <p:grpSp>
        <p:nvGrpSpPr>
          <p:cNvPr id="250887" name="Group 4"/>
          <p:cNvGrpSpPr>
            <a:grpSpLocks/>
          </p:cNvGrpSpPr>
          <p:nvPr/>
        </p:nvGrpSpPr>
        <p:grpSpPr bwMode="auto">
          <a:xfrm>
            <a:off x="1757363" y="2441575"/>
            <a:ext cx="1358900" cy="1282700"/>
            <a:chOff x="1008" y="2720"/>
            <a:chExt cx="856" cy="808"/>
          </a:xfrm>
        </p:grpSpPr>
        <p:sp>
          <p:nvSpPr>
            <p:cNvPr id="250888" name="Rectangle 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0889" name="Freeform 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0" name="Freeform 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1" name="Freeform 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2" name="Freeform 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0893" name="Freeform 1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0894" name="Freeform 1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5" name="Freeform 1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6" name="Freeform 1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50897" name="Group 14"/>
          <p:cNvGrpSpPr>
            <a:grpSpLocks/>
          </p:cNvGrpSpPr>
          <p:nvPr/>
        </p:nvGrpSpPr>
        <p:grpSpPr bwMode="auto">
          <a:xfrm flipH="1">
            <a:off x="5480050" y="2441575"/>
            <a:ext cx="1358900" cy="1282700"/>
            <a:chOff x="1008" y="2720"/>
            <a:chExt cx="856" cy="808"/>
          </a:xfrm>
        </p:grpSpPr>
        <p:sp>
          <p:nvSpPr>
            <p:cNvPr id="250898" name="Rectangle 1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0899"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0"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1"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2"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0903"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0904"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5"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6"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0907" name="AutoShape 24"/>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0908" name="AutoShape 25"/>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0909" name="Rectangle 26"/>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0"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1"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2"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3"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4401" name="AutoShape 33"/>
          <p:cNvSpPr>
            <a:spLocks noChangeArrowheads="1"/>
          </p:cNvSpPr>
          <p:nvPr/>
        </p:nvSpPr>
        <p:spPr bwMode="auto">
          <a:xfrm>
            <a:off x="6308725" y="1354138"/>
            <a:ext cx="1941513" cy="1187450"/>
          </a:xfrm>
          <a:prstGeom prst="cloudCallout">
            <a:avLst>
              <a:gd name="adj1" fmla="val -20157"/>
              <a:gd name="adj2" fmla="val 79144"/>
            </a:avLst>
          </a:prstGeom>
          <a:solidFill>
            <a:srgbClr val="FFFF99">
              <a:alpha val="30196"/>
            </a:srgbClr>
          </a:solidFill>
          <a:ln w="38100">
            <a:solidFill>
              <a:schemeClr val="tx1"/>
            </a:solidFill>
            <a:round/>
            <a:headEnd/>
            <a:tailEnd/>
          </a:ln>
        </p:spPr>
        <p:txBody>
          <a:bodyPr anchor="ctr"/>
          <a:lstStyle/>
          <a:p>
            <a:r>
              <a:rPr lang="en-US" sz="3600">
                <a:solidFill>
                  <a:srgbClr val="0000FF"/>
                </a:solidFill>
                <a:latin typeface="Arial" pitchFamily="34" charset="0"/>
                <a:cs typeface="Arial" pitchFamily="34" charset="0"/>
              </a:rPr>
              <a:t>read</a:t>
            </a:r>
            <a:endParaRPr lang="en-GB" sz="3600">
              <a:solidFill>
                <a:srgbClr val="0000FF"/>
              </a:solidFill>
              <a:latin typeface="Arial" pitchFamily="34" charset="0"/>
              <a:cs typeface="Arial" pitchFamily="34" charset="0"/>
            </a:endParaRPr>
          </a:p>
        </p:txBody>
      </p:sp>
      <p:sp>
        <p:nvSpPr>
          <p:cNvPr id="954402" name="Rectangle 34"/>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4403" name="Rectangle 35"/>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4404" name="AutoShape 36"/>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4" name="Group 37"/>
          <p:cNvGrpSpPr>
            <a:grpSpLocks/>
          </p:cNvGrpSpPr>
          <p:nvPr/>
        </p:nvGrpSpPr>
        <p:grpSpPr bwMode="auto">
          <a:xfrm>
            <a:off x="6572250" y="3422650"/>
            <a:ext cx="657225" cy="657225"/>
            <a:chOff x="877" y="2235"/>
            <a:chExt cx="414" cy="414"/>
          </a:xfrm>
        </p:grpSpPr>
        <p:sp>
          <p:nvSpPr>
            <p:cNvPr id="250921" name="Oval 38"/>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0922" name="Text Box 39"/>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250923" name="Group 40"/>
          <p:cNvGrpSpPr>
            <a:grpSpLocks/>
          </p:cNvGrpSpPr>
          <p:nvPr/>
        </p:nvGrpSpPr>
        <p:grpSpPr bwMode="auto">
          <a:xfrm>
            <a:off x="2782888" y="3448050"/>
            <a:ext cx="657225" cy="657225"/>
            <a:chOff x="877" y="2235"/>
            <a:chExt cx="414" cy="414"/>
          </a:xfrm>
        </p:grpSpPr>
        <p:sp>
          <p:nvSpPr>
            <p:cNvPr id="250924" name="Oval 41"/>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0925" name="Text Box 42"/>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
        <p:nvSpPr>
          <p:cNvPr id="250926" name="AutoShape 43"/>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47"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48"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4404"/>
                                        </p:tgtEl>
                                        <p:attrNameLst>
                                          <p:attrName>style.visibility</p:attrName>
                                        </p:attrNameLst>
                                      </p:cBhvr>
                                      <p:to>
                                        <p:strVal val="visible"/>
                                      </p:to>
                                    </p:set>
                                    <p:animEffect transition="in" filter="blinds(horizontal)">
                                      <p:cBhvr>
                                        <p:cTn id="7" dur="500"/>
                                        <p:tgtEl>
                                          <p:spTgt spid="95440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54401"/>
                                        </p:tgtEl>
                                        <p:attrNameLst>
                                          <p:attrName>style.visibility</p:attrName>
                                        </p:attrNameLst>
                                      </p:cBhvr>
                                      <p:to>
                                        <p:strVal val="visible"/>
                                      </p:to>
                                    </p:set>
                                    <p:animEffect transition="in" filter="blinds(horizontal)">
                                      <p:cBhvr>
                                        <p:cTn id="11" dur="500"/>
                                        <p:tgtEl>
                                          <p:spTgt spid="954401"/>
                                        </p:tgtEl>
                                      </p:cBhvr>
                                    </p:animEffect>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0 -1.11111E-6 L 0.41198 -0.00231 " pathEditMode="relative" rAng="0" ptsTypes="AA">
                                      <p:cBhvr>
                                        <p:cTn id="14" dur="2000" fill="hold"/>
                                        <p:tgtEl>
                                          <p:spTgt spid="954403"/>
                                        </p:tgtEl>
                                        <p:attrNameLst>
                                          <p:attrName>ppt_x</p:attrName>
                                          <p:attrName>ppt_y</p:attrName>
                                        </p:attrNameLst>
                                      </p:cBhvr>
                                      <p:rCtr x="20600" y="-100"/>
                                    </p:animMotion>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954403"/>
                                        </p:tgtEl>
                                      </p:cBhvr>
                                    </p:animEffect>
                                    <p:set>
                                      <p:cBhvr>
                                        <p:cTn id="18" dur="1" fill="hold">
                                          <p:stCondLst>
                                            <p:cond delay="499"/>
                                          </p:stCondLst>
                                        </p:cTn>
                                        <p:tgtEl>
                                          <p:spTgt spid="954403"/>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954402"/>
                                        </p:tgtEl>
                                        <p:attrNameLst>
                                          <p:attrName>style.visibility</p:attrName>
                                        </p:attrNameLst>
                                      </p:cBhvr>
                                      <p:to>
                                        <p:strVal val="visible"/>
                                      </p:to>
                                    </p:set>
                                    <p:animEffect transition="in" filter="blinds(horizontal)">
                                      <p:cBhvr>
                                        <p:cTn id="21" dur="500"/>
                                        <p:tgtEl>
                                          <p:spTgt spid="954402"/>
                                        </p:tgtEl>
                                      </p:cBhvr>
                                    </p:animEffect>
                                  </p:childTnLst>
                                </p:cTn>
                              </p:par>
                            </p:childTnLst>
                          </p:cTn>
                        </p:par>
                        <p:par>
                          <p:cTn id="22" fill="hold">
                            <p:stCondLst>
                              <p:cond delay="3500"/>
                            </p:stCondLst>
                            <p:childTnLst>
                              <p:par>
                                <p:cTn id="23" presetID="3" presetClass="entr" presetSubtype="1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par>
                          <p:cTn id="26" fill="hold">
                            <p:stCondLst>
                              <p:cond delay="4000"/>
                            </p:stCondLst>
                            <p:childTnLst>
                              <p:par>
                                <p:cTn id="27" presetID="3" presetClass="exit" presetSubtype="10" fill="hold" grpId="1" nodeType="afterEffect">
                                  <p:stCondLst>
                                    <p:cond delay="0"/>
                                  </p:stCondLst>
                                  <p:childTnLst>
                                    <p:animEffect transition="out" filter="blinds(horizontal)">
                                      <p:cBhvr>
                                        <p:cTn id="28" dur="500"/>
                                        <p:tgtEl>
                                          <p:spTgt spid="954401"/>
                                        </p:tgtEl>
                                      </p:cBhvr>
                                    </p:animEffect>
                                    <p:set>
                                      <p:cBhvr>
                                        <p:cTn id="29" dur="1" fill="hold">
                                          <p:stCondLst>
                                            <p:cond delay="499"/>
                                          </p:stCondLst>
                                        </p:cTn>
                                        <p:tgtEl>
                                          <p:spTgt spid="9544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01" grpId="0" animBg="1"/>
      <p:bldP spid="954401" grpId="1" animBg="1"/>
      <p:bldP spid="954402" grpId="0" animBg="1"/>
      <p:bldP spid="954403" grpId="0" animBg="1"/>
      <p:bldP spid="954403" grpId="1" animBg="1"/>
      <p:bldP spid="95440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2931"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135CEDAB-1AB0-4896-A28F-4258C2DD47B8}" type="slidenum">
              <a:rPr lang="x-none" sz="1400">
                <a:solidFill>
                  <a:schemeClr val="tx1"/>
                </a:solidFill>
                <a:latin typeface="Arial" pitchFamily="34" charset="0"/>
                <a:cs typeface="Arial" pitchFamily="34" charset="0"/>
              </a:rPr>
              <a:pPr algn="r"/>
              <a:t>59</a:t>
            </a:fld>
            <a:endParaRPr lang="en-US" sz="1400" dirty="0">
              <a:solidFill>
                <a:schemeClr val="tx1"/>
              </a:solidFill>
              <a:latin typeface="Arial" pitchFamily="34" charset="0"/>
              <a:cs typeface="Arial" pitchFamily="34" charset="0"/>
            </a:endParaRPr>
          </a:p>
        </p:txBody>
      </p:sp>
      <p:sp>
        <p:nvSpPr>
          <p:cNvPr id="2529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4D3C618-5E25-4B0F-A44E-D8B3F636D44C}" type="slidenum">
              <a:rPr lang="x-none" sz="1400">
                <a:solidFill>
                  <a:schemeClr val="tx1"/>
                </a:solidFill>
                <a:latin typeface="Arial" pitchFamily="34" charset="0"/>
                <a:cs typeface="Arial" pitchFamily="34" charset="0"/>
              </a:rPr>
              <a:pPr algn="r"/>
              <a:t>59</a:t>
            </a:fld>
            <a:endParaRPr lang="en-US" sz="1400" dirty="0">
              <a:solidFill>
                <a:schemeClr val="tx1"/>
              </a:solidFill>
              <a:latin typeface="Arial" pitchFamily="34" charset="0"/>
              <a:cs typeface="Arial" pitchFamily="34" charset="0"/>
            </a:endParaRPr>
          </a:p>
        </p:txBody>
      </p:sp>
      <p:sp>
        <p:nvSpPr>
          <p:cNvPr id="252933" name="Rectangle 2"/>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34" name="Rectangle 3"/>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35" name="Rectangle 4"/>
          <p:cNvSpPr>
            <a:spLocks noGrp="1" noChangeArrowheads="1"/>
          </p:cNvSpPr>
          <p:nvPr>
            <p:ph type="title" idx="4294967295"/>
          </p:nvPr>
        </p:nvSpPr>
        <p:spPr/>
        <p:txBody>
          <a:bodyPr/>
          <a:lstStyle/>
          <a:p>
            <a:r>
              <a:rPr lang="en-US" smtClean="0"/>
              <a:t>Transactional Memory</a:t>
            </a:r>
          </a:p>
        </p:txBody>
      </p:sp>
      <p:grpSp>
        <p:nvGrpSpPr>
          <p:cNvPr id="252936" name="Group 5"/>
          <p:cNvGrpSpPr>
            <a:grpSpLocks/>
          </p:cNvGrpSpPr>
          <p:nvPr/>
        </p:nvGrpSpPr>
        <p:grpSpPr bwMode="auto">
          <a:xfrm>
            <a:off x="1757363" y="2441575"/>
            <a:ext cx="1358900" cy="1282700"/>
            <a:chOff x="1008" y="2720"/>
            <a:chExt cx="856" cy="808"/>
          </a:xfrm>
        </p:grpSpPr>
        <p:sp>
          <p:nvSpPr>
            <p:cNvPr id="252937"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252938"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39"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0"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1"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2"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3"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4"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5"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52946" name="Group 15"/>
          <p:cNvGrpSpPr>
            <a:grpSpLocks/>
          </p:cNvGrpSpPr>
          <p:nvPr/>
        </p:nvGrpSpPr>
        <p:grpSpPr bwMode="auto">
          <a:xfrm flipH="1">
            <a:off x="5480050" y="2441575"/>
            <a:ext cx="1358900" cy="1282700"/>
            <a:chOff x="1008" y="2720"/>
            <a:chExt cx="856" cy="808"/>
          </a:xfrm>
        </p:grpSpPr>
        <p:sp>
          <p:nvSpPr>
            <p:cNvPr id="252947"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2948"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49"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0"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1"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2952"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2953"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4"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5"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2956"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2957"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2958"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59"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60"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61"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64" name="AutoShape 33"/>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252965" name="Group 34"/>
          <p:cNvGrpSpPr>
            <a:grpSpLocks/>
          </p:cNvGrpSpPr>
          <p:nvPr/>
        </p:nvGrpSpPr>
        <p:grpSpPr bwMode="auto">
          <a:xfrm>
            <a:off x="6572250" y="3422650"/>
            <a:ext cx="657225" cy="657225"/>
            <a:chOff x="877" y="2235"/>
            <a:chExt cx="414" cy="414"/>
          </a:xfrm>
        </p:grpSpPr>
        <p:sp>
          <p:nvSpPr>
            <p:cNvPr id="252966" name="Oval 35"/>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2967" name="Text Box 36"/>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5" name="Group 37"/>
          <p:cNvGrpSpPr>
            <a:grpSpLocks/>
          </p:cNvGrpSpPr>
          <p:nvPr/>
        </p:nvGrpSpPr>
        <p:grpSpPr bwMode="auto">
          <a:xfrm>
            <a:off x="2782888" y="3448050"/>
            <a:ext cx="657225" cy="657225"/>
            <a:chOff x="877" y="2235"/>
            <a:chExt cx="414" cy="414"/>
          </a:xfrm>
        </p:grpSpPr>
        <p:sp>
          <p:nvSpPr>
            <p:cNvPr id="252969" name="Oval 38"/>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2970" name="Text Box 39"/>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
        <p:nvSpPr>
          <p:cNvPr id="956456" name="AutoShape 40"/>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956457" name="AutoShape 41"/>
          <p:cNvSpPr>
            <a:spLocks noChangeArrowheads="1"/>
          </p:cNvSpPr>
          <p:nvPr/>
        </p:nvSpPr>
        <p:spPr bwMode="auto">
          <a:xfrm>
            <a:off x="3178175" y="1673225"/>
            <a:ext cx="2160588" cy="578882"/>
          </a:xfrm>
          <a:prstGeom prst="wedgeRoundRectCallout">
            <a:avLst>
              <a:gd name="adj1" fmla="val -49264"/>
              <a:gd name="adj2" fmla="val 96296"/>
              <a:gd name="adj3" fmla="val 16667"/>
            </a:avLst>
          </a:prstGeom>
          <a:solidFill>
            <a:srgbClr val="CCFF66"/>
          </a:solidFill>
          <a:ln w="57150" algn="ctr">
            <a:solidFill>
              <a:srgbClr val="FF7C80"/>
            </a:solidFill>
            <a:miter lim="800000"/>
            <a:headEnd/>
            <a:tailEnd/>
          </a:ln>
        </p:spPr>
        <p:txBody>
          <a:bodyPr>
            <a:spAutoFit/>
          </a:bodyPr>
          <a:lstStyle/>
          <a:p>
            <a:r>
              <a:rPr lang="en-US" sz="2800">
                <a:solidFill>
                  <a:srgbClr val="0000FF"/>
                </a:solidFill>
                <a:latin typeface="Arial" pitchFamily="34" charset="0"/>
                <a:cs typeface="Arial" pitchFamily="34" charset="0"/>
              </a:rPr>
              <a:t>committed</a:t>
            </a:r>
            <a:endParaRPr lang="en-GB" sz="2800">
              <a:solidFill>
                <a:srgbClr val="0000FF"/>
              </a:solidFill>
              <a:latin typeface="Arial" pitchFamily="34" charset="0"/>
              <a:cs typeface="Arial" pitchFamily="34" charset="0"/>
            </a:endParaRPr>
          </a:p>
        </p:txBody>
      </p:sp>
      <p:sp>
        <p:nvSpPr>
          <p:cNvPr id="45"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46"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6457"/>
                                        </p:tgtEl>
                                        <p:attrNameLst>
                                          <p:attrName>style.visibility</p:attrName>
                                        </p:attrNameLst>
                                      </p:cBhvr>
                                      <p:to>
                                        <p:strVal val="visible"/>
                                      </p:to>
                                    </p:set>
                                    <p:animEffect transition="in" filter="blinds(horizontal)">
                                      <p:cBhvr>
                                        <p:cTn id="7" dur="500"/>
                                        <p:tgtEl>
                                          <p:spTgt spid="956457"/>
                                        </p:tgtEl>
                                      </p:cBhvr>
                                    </p:animEffect>
                                  </p:childTnLst>
                                </p:cTn>
                              </p:par>
                              <p:par>
                                <p:cTn id="8" presetID="3" presetClass="exit" presetSubtype="10" fill="hold" grpId="0" nodeType="withEffect">
                                  <p:stCondLst>
                                    <p:cond delay="0"/>
                                  </p:stCondLst>
                                  <p:childTnLst>
                                    <p:animEffect transition="out" filter="blinds(horizontal)">
                                      <p:cBhvr>
                                        <p:cTn id="9" dur="500"/>
                                        <p:tgtEl>
                                          <p:spTgt spid="956456"/>
                                        </p:tgtEl>
                                      </p:cBhvr>
                                    </p:animEffect>
                                    <p:set>
                                      <p:cBhvr>
                                        <p:cTn id="10" dur="1" fill="hold">
                                          <p:stCondLst>
                                            <p:cond delay="499"/>
                                          </p:stCondLst>
                                        </p:cTn>
                                        <p:tgtEl>
                                          <p:spTgt spid="956456"/>
                                        </p:tgtEl>
                                        <p:attrNameLst>
                                          <p:attrName>style.visibility</p:attrName>
                                        </p:attrNameLst>
                                      </p:cBhvr>
                                      <p:to>
                                        <p:strVal val="hidden"/>
                                      </p:to>
                                    </p:set>
                                  </p:childTnLst>
                                </p:cTn>
                              </p:par>
                            </p:childTnLst>
                          </p:cTn>
                        </p:par>
                        <p:par>
                          <p:cTn id="11" fill="hold">
                            <p:stCondLst>
                              <p:cond delay="500"/>
                            </p:stCondLst>
                            <p:childTnLst>
                              <p:par>
                                <p:cTn id="12" presetID="3" presetClass="exit" presetSubtype="10" fill="hold" nodeType="afterEffect">
                                  <p:stCondLst>
                                    <p:cond delay="0"/>
                                  </p:stCondLst>
                                  <p:childTnLst>
                                    <p:animEffect transition="out" filter="blinds(horizontal)">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56" grpId="0" animBg="1"/>
      <p:bldP spid="9564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753C91D-4A70-4D29-8AB0-416368F26B06}" type="slidenum">
              <a:rPr lang="x-none" sz="1400">
                <a:solidFill>
                  <a:schemeClr val="tx1"/>
                </a:solidFill>
                <a:latin typeface="Arial" pitchFamily="34" charset="0"/>
                <a:cs typeface="Arial" pitchFamily="34" charset="0"/>
              </a:rPr>
              <a:pPr algn="r"/>
              <a:t>6</a:t>
            </a:fld>
            <a:endParaRPr lang="en-US" sz="1400" dirty="0">
              <a:solidFill>
                <a:schemeClr val="tx1"/>
              </a:solidFill>
              <a:latin typeface="Arial" pitchFamily="34" charset="0"/>
              <a:cs typeface="Arial" pitchFamily="34" charset="0"/>
            </a:endParaRPr>
          </a:p>
        </p:txBody>
      </p:sp>
      <p:sp>
        <p:nvSpPr>
          <p:cNvPr id="171012" name="AutoShape 2"/>
          <p:cNvSpPr>
            <a:spLocks noChangeArrowheads="1"/>
          </p:cNvSpPr>
          <p:nvPr/>
        </p:nvSpPr>
        <p:spPr bwMode="auto">
          <a:xfrm>
            <a:off x="833438" y="3376613"/>
            <a:ext cx="7391400" cy="2895600"/>
          </a:xfrm>
          <a:prstGeom prst="roundRect">
            <a:avLst>
              <a:gd name="adj" fmla="val 16667"/>
            </a:avLst>
          </a:prstGeom>
          <a:noFill/>
          <a:ln w="38100">
            <a:noFill/>
            <a:round/>
            <a:headEnd/>
            <a:tailEnd/>
          </a:ln>
        </p:spPr>
        <p:txBody>
          <a:bodyPr wrap="none" anchor="ctr"/>
          <a:lstStyle/>
          <a:p>
            <a:endParaRPr lang="en-US" dirty="0">
              <a:latin typeface="Arial" pitchFamily="34" charset="0"/>
            </a:endParaRPr>
          </a:p>
        </p:txBody>
      </p:sp>
      <p:sp>
        <p:nvSpPr>
          <p:cNvPr id="171013" name="Rectangle 3"/>
          <p:cNvSpPr>
            <a:spLocks noGrp="1" noChangeArrowheads="1"/>
          </p:cNvSpPr>
          <p:nvPr>
            <p:ph type="title" idx="4294967295"/>
          </p:nvPr>
        </p:nvSpPr>
        <p:spPr/>
        <p:txBody>
          <a:bodyPr/>
          <a:lstStyle/>
          <a:p>
            <a:r>
              <a:rPr lang="en-US" sz="4000" smtClean="0"/>
              <a:t>Fine-Grained Locking</a:t>
            </a:r>
          </a:p>
        </p:txBody>
      </p:sp>
      <p:grpSp>
        <p:nvGrpSpPr>
          <p:cNvPr id="171014" name="Group 4"/>
          <p:cNvGrpSpPr>
            <a:grpSpLocks/>
          </p:cNvGrpSpPr>
          <p:nvPr/>
        </p:nvGrpSpPr>
        <p:grpSpPr bwMode="auto">
          <a:xfrm>
            <a:off x="2286000" y="1851025"/>
            <a:ext cx="1379538" cy="1174750"/>
            <a:chOff x="1043" y="2525"/>
            <a:chExt cx="869" cy="740"/>
          </a:xfrm>
        </p:grpSpPr>
        <p:sp>
          <p:nvSpPr>
            <p:cNvPr id="171015" name="Freeform 5"/>
            <p:cNvSpPr>
              <a:spLocks/>
            </p:cNvSpPr>
            <p:nvPr/>
          </p:nvSpPr>
          <p:spPr bwMode="auto">
            <a:xfrm>
              <a:off x="1769" y="2983"/>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6" name="Freeform 6"/>
            <p:cNvSpPr>
              <a:spLocks/>
            </p:cNvSpPr>
            <p:nvPr/>
          </p:nvSpPr>
          <p:spPr bwMode="auto">
            <a:xfrm>
              <a:off x="1737" y="2793"/>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7" name="Freeform 7"/>
            <p:cNvSpPr>
              <a:spLocks/>
            </p:cNvSpPr>
            <p:nvPr/>
          </p:nvSpPr>
          <p:spPr bwMode="auto">
            <a:xfrm>
              <a:off x="1705" y="2639"/>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8" name="Freeform 8"/>
            <p:cNvSpPr>
              <a:spLocks/>
            </p:cNvSpPr>
            <p:nvPr/>
          </p:nvSpPr>
          <p:spPr bwMode="auto">
            <a:xfrm>
              <a:off x="1673" y="255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9" name="Freeform 9"/>
            <p:cNvSpPr>
              <a:spLocks/>
            </p:cNvSpPr>
            <p:nvPr/>
          </p:nvSpPr>
          <p:spPr bwMode="auto">
            <a:xfrm flipH="1">
              <a:off x="1043" y="2987"/>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0" name="Freeform 10"/>
            <p:cNvSpPr>
              <a:spLocks/>
            </p:cNvSpPr>
            <p:nvPr/>
          </p:nvSpPr>
          <p:spPr bwMode="auto">
            <a:xfrm flipH="1">
              <a:off x="1133" y="2812"/>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1" name="Freeform 11"/>
            <p:cNvSpPr>
              <a:spLocks/>
            </p:cNvSpPr>
            <p:nvPr/>
          </p:nvSpPr>
          <p:spPr bwMode="auto">
            <a:xfrm flipH="1">
              <a:off x="1244" y="2586"/>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2" name="Freeform 12"/>
            <p:cNvSpPr>
              <a:spLocks/>
            </p:cNvSpPr>
            <p:nvPr/>
          </p:nvSpPr>
          <p:spPr bwMode="auto">
            <a:xfrm flipH="1">
              <a:off x="1204" y="269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3" name="AutoShape 13"/>
            <p:cNvSpPr>
              <a:spLocks noChangeArrowheads="1"/>
            </p:cNvSpPr>
            <p:nvPr/>
          </p:nvSpPr>
          <p:spPr bwMode="auto">
            <a:xfrm flipV="1">
              <a:off x="1163" y="2525"/>
              <a:ext cx="657"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24" name="Rectangle 14"/>
            <p:cNvSpPr>
              <a:spLocks noChangeArrowheads="1"/>
            </p:cNvSpPr>
            <p:nvPr/>
          </p:nvSpPr>
          <p:spPr bwMode="auto">
            <a:xfrm>
              <a:off x="1163" y="3089"/>
              <a:ext cx="657" cy="157"/>
            </a:xfrm>
            <a:prstGeom prst="rect">
              <a:avLst/>
            </a:pr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grpSp>
      <p:sp>
        <p:nvSpPr>
          <p:cNvPr id="171025" name="Oval 15"/>
          <p:cNvSpPr>
            <a:spLocks noChangeArrowheads="1"/>
          </p:cNvSpPr>
          <p:nvPr/>
        </p:nvSpPr>
        <p:spPr bwMode="auto">
          <a:xfrm>
            <a:off x="67818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26" name="Oval 16"/>
          <p:cNvSpPr>
            <a:spLocks noChangeArrowheads="1"/>
          </p:cNvSpPr>
          <p:nvPr/>
        </p:nvSpPr>
        <p:spPr bwMode="auto">
          <a:xfrm>
            <a:off x="6057900" y="38862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27" name="Oval 17"/>
          <p:cNvSpPr>
            <a:spLocks noChangeArrowheads="1"/>
          </p:cNvSpPr>
          <p:nvPr/>
        </p:nvSpPr>
        <p:spPr bwMode="auto">
          <a:xfrm>
            <a:off x="53340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28" name="AutoShape 18"/>
          <p:cNvSpPr>
            <a:spLocks noChangeArrowheads="1"/>
          </p:cNvSpPr>
          <p:nvPr/>
        </p:nvSpPr>
        <p:spPr bwMode="auto">
          <a:xfrm rot="2548433">
            <a:off x="67056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29" name="AutoShape 19"/>
          <p:cNvSpPr>
            <a:spLocks noChangeArrowheads="1"/>
          </p:cNvSpPr>
          <p:nvPr/>
        </p:nvSpPr>
        <p:spPr bwMode="auto">
          <a:xfrm rot="19051567" flipH="1">
            <a:off x="58674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30" name="AutoShape 20"/>
          <p:cNvSpPr>
            <a:spLocks noChangeArrowheads="1"/>
          </p:cNvSpPr>
          <p:nvPr/>
        </p:nvSpPr>
        <p:spPr bwMode="auto">
          <a:xfrm rot="19051567" flipH="1">
            <a:off x="5181600" y="49530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31" name="Oval 22"/>
          <p:cNvSpPr>
            <a:spLocks noChangeArrowheads="1"/>
          </p:cNvSpPr>
          <p:nvPr/>
        </p:nvSpPr>
        <p:spPr bwMode="auto">
          <a:xfrm>
            <a:off x="4572000" y="52578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32" name="Freeform 23"/>
          <p:cNvSpPr>
            <a:spLocks/>
          </p:cNvSpPr>
          <p:nvPr/>
        </p:nvSpPr>
        <p:spPr bwMode="auto">
          <a:xfrm>
            <a:off x="5343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3" name="Freeform 24"/>
          <p:cNvSpPr>
            <a:spLocks/>
          </p:cNvSpPr>
          <p:nvPr/>
        </p:nvSpPr>
        <p:spPr bwMode="auto">
          <a:xfrm>
            <a:off x="5292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4" name="Freeform 25"/>
          <p:cNvSpPr>
            <a:spLocks/>
          </p:cNvSpPr>
          <p:nvPr/>
        </p:nvSpPr>
        <p:spPr bwMode="auto">
          <a:xfrm>
            <a:off x="5241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5" name="Freeform 26"/>
          <p:cNvSpPr>
            <a:spLocks/>
          </p:cNvSpPr>
          <p:nvPr/>
        </p:nvSpPr>
        <p:spPr bwMode="auto">
          <a:xfrm>
            <a:off x="5191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6" name="Freeform 27"/>
          <p:cNvSpPr>
            <a:spLocks/>
          </p:cNvSpPr>
          <p:nvPr/>
        </p:nvSpPr>
        <p:spPr bwMode="auto">
          <a:xfrm flipH="1">
            <a:off x="4191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7" name="Freeform 28"/>
          <p:cNvSpPr>
            <a:spLocks/>
          </p:cNvSpPr>
          <p:nvPr/>
        </p:nvSpPr>
        <p:spPr bwMode="auto">
          <a:xfrm flipH="1">
            <a:off x="4333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8" name="Freeform 29"/>
          <p:cNvSpPr>
            <a:spLocks/>
          </p:cNvSpPr>
          <p:nvPr/>
        </p:nvSpPr>
        <p:spPr bwMode="auto">
          <a:xfrm flipH="1">
            <a:off x="4510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9" name="Freeform 30"/>
          <p:cNvSpPr>
            <a:spLocks/>
          </p:cNvSpPr>
          <p:nvPr/>
        </p:nvSpPr>
        <p:spPr bwMode="auto">
          <a:xfrm flipH="1">
            <a:off x="4446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0" name="AutoShape 31"/>
          <p:cNvSpPr>
            <a:spLocks noChangeArrowheads="1"/>
          </p:cNvSpPr>
          <p:nvPr/>
        </p:nvSpPr>
        <p:spPr bwMode="auto">
          <a:xfrm flipV="1">
            <a:off x="4381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41" name="Rectangle 32"/>
          <p:cNvSpPr>
            <a:spLocks noChangeArrowheads="1"/>
          </p:cNvSpPr>
          <p:nvPr/>
        </p:nvSpPr>
        <p:spPr bwMode="auto">
          <a:xfrm>
            <a:off x="4381500" y="2746375"/>
            <a:ext cx="1042988" cy="249238"/>
          </a:xfrm>
          <a:prstGeom prst="rect">
            <a:avLst/>
          </a:pr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42" name="Freeform 33"/>
          <p:cNvSpPr>
            <a:spLocks/>
          </p:cNvSpPr>
          <p:nvPr/>
        </p:nvSpPr>
        <p:spPr bwMode="auto">
          <a:xfrm>
            <a:off x="7248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3" name="Freeform 34"/>
          <p:cNvSpPr>
            <a:spLocks/>
          </p:cNvSpPr>
          <p:nvPr/>
        </p:nvSpPr>
        <p:spPr bwMode="auto">
          <a:xfrm>
            <a:off x="7197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4" name="Freeform 35"/>
          <p:cNvSpPr>
            <a:spLocks/>
          </p:cNvSpPr>
          <p:nvPr/>
        </p:nvSpPr>
        <p:spPr bwMode="auto">
          <a:xfrm>
            <a:off x="7146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5" name="Freeform 36"/>
          <p:cNvSpPr>
            <a:spLocks/>
          </p:cNvSpPr>
          <p:nvPr/>
        </p:nvSpPr>
        <p:spPr bwMode="auto">
          <a:xfrm>
            <a:off x="7096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6" name="Freeform 37"/>
          <p:cNvSpPr>
            <a:spLocks/>
          </p:cNvSpPr>
          <p:nvPr/>
        </p:nvSpPr>
        <p:spPr bwMode="auto">
          <a:xfrm flipH="1">
            <a:off x="6096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7" name="Freeform 38"/>
          <p:cNvSpPr>
            <a:spLocks/>
          </p:cNvSpPr>
          <p:nvPr/>
        </p:nvSpPr>
        <p:spPr bwMode="auto">
          <a:xfrm flipH="1">
            <a:off x="6238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8" name="Freeform 39"/>
          <p:cNvSpPr>
            <a:spLocks/>
          </p:cNvSpPr>
          <p:nvPr/>
        </p:nvSpPr>
        <p:spPr bwMode="auto">
          <a:xfrm flipH="1">
            <a:off x="6415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9" name="Freeform 40"/>
          <p:cNvSpPr>
            <a:spLocks/>
          </p:cNvSpPr>
          <p:nvPr/>
        </p:nvSpPr>
        <p:spPr bwMode="auto">
          <a:xfrm flipH="1">
            <a:off x="6351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50" name="AutoShape 41"/>
          <p:cNvSpPr>
            <a:spLocks noChangeArrowheads="1"/>
          </p:cNvSpPr>
          <p:nvPr/>
        </p:nvSpPr>
        <p:spPr bwMode="auto">
          <a:xfrm flipV="1">
            <a:off x="6286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51" name="Rectangle 42"/>
          <p:cNvSpPr>
            <a:spLocks noChangeArrowheads="1"/>
          </p:cNvSpPr>
          <p:nvPr/>
        </p:nvSpPr>
        <p:spPr bwMode="auto">
          <a:xfrm>
            <a:off x="6286500" y="2746375"/>
            <a:ext cx="1042988" cy="249238"/>
          </a:xfrm>
          <a:prstGeom prst="rect">
            <a:avLst/>
          </a:pr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52" name="Freeform 43"/>
          <p:cNvSpPr>
            <a:spLocks/>
          </p:cNvSpPr>
          <p:nvPr/>
        </p:nvSpPr>
        <p:spPr bwMode="auto">
          <a:xfrm>
            <a:off x="6516688" y="2971800"/>
            <a:ext cx="946150" cy="1165225"/>
          </a:xfrm>
          <a:custGeom>
            <a:avLst/>
            <a:gdLst>
              <a:gd name="T0" fmla="*/ 2147483647 w 596"/>
              <a:gd name="T1" fmla="*/ 2147483647 h 734"/>
              <a:gd name="T2" fmla="*/ 0 w 596"/>
              <a:gd name="T3" fmla="*/ 2147483647 h 734"/>
              <a:gd name="T4" fmla="*/ 2147483647 w 596"/>
              <a:gd name="T5" fmla="*/ 0 h 734"/>
              <a:gd name="T6" fmla="*/ 0 60000 65536"/>
              <a:gd name="T7" fmla="*/ 0 60000 65536"/>
              <a:gd name="T8" fmla="*/ 0 60000 65536"/>
              <a:gd name="T9" fmla="*/ 0 w 596"/>
              <a:gd name="T10" fmla="*/ 0 h 734"/>
              <a:gd name="T11" fmla="*/ 596 w 596"/>
              <a:gd name="T12" fmla="*/ 734 h 734"/>
            </a:gdLst>
            <a:ahLst/>
            <a:cxnLst>
              <a:cxn ang="T6">
                <a:pos x="T0" y="T1"/>
              </a:cxn>
              <a:cxn ang="T7">
                <a:pos x="T2" y="T3"/>
              </a:cxn>
              <a:cxn ang="T8">
                <a:pos x="T4" y="T5"/>
              </a:cxn>
            </a:cxnLst>
            <a:rect l="T9" t="T10" r="T11" b="T12"/>
            <a:pathLst>
              <a:path w="596" h="734">
                <a:moveTo>
                  <a:pt x="596" y="35"/>
                </a:moveTo>
                <a:lnTo>
                  <a:pt x="0" y="734"/>
                </a:lnTo>
                <a:lnTo>
                  <a:pt x="551" y="0"/>
                </a:lnTo>
              </a:path>
            </a:pathLst>
          </a:custGeom>
          <a:solidFill>
            <a:schemeClr val="tx2"/>
          </a:solidFill>
          <a:ln w="9525">
            <a:solidFill>
              <a:schemeClr val="tx1"/>
            </a:solidFill>
            <a:round/>
            <a:headEnd/>
            <a:tailEnd type="triangle" w="med" len="med"/>
          </a:ln>
        </p:spPr>
        <p:txBody>
          <a:bodyPr wrap="none" anchor="ctr"/>
          <a:lstStyle/>
          <a:p>
            <a:endParaRPr lang="en-US" dirty="0">
              <a:latin typeface="Arial" pitchFamily="34" charset="0"/>
            </a:endParaRPr>
          </a:p>
        </p:txBody>
      </p:sp>
      <p:grpSp>
        <p:nvGrpSpPr>
          <p:cNvPr id="171053" name="Group 49"/>
          <p:cNvGrpSpPr>
            <a:grpSpLocks/>
          </p:cNvGrpSpPr>
          <p:nvPr/>
        </p:nvGrpSpPr>
        <p:grpSpPr bwMode="auto">
          <a:xfrm>
            <a:off x="4383088" y="5145088"/>
            <a:ext cx="415925" cy="606425"/>
            <a:chOff x="2208" y="1920"/>
            <a:chExt cx="1152" cy="1680"/>
          </a:xfrm>
        </p:grpSpPr>
        <p:sp>
          <p:nvSpPr>
            <p:cNvPr id="17105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5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5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5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171058" name="Group 54"/>
          <p:cNvGrpSpPr>
            <a:grpSpLocks/>
          </p:cNvGrpSpPr>
          <p:nvPr/>
        </p:nvGrpSpPr>
        <p:grpSpPr bwMode="auto">
          <a:xfrm>
            <a:off x="5137150" y="4259263"/>
            <a:ext cx="415925" cy="606425"/>
            <a:chOff x="2208" y="1920"/>
            <a:chExt cx="1152" cy="1680"/>
          </a:xfrm>
        </p:grpSpPr>
        <p:sp>
          <p:nvSpPr>
            <p:cNvPr id="171059" name="Oval 5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60" name="Oval 5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61" name="AutoShape 5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62" name="AutoShape 5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171063" name="Group 59"/>
          <p:cNvGrpSpPr>
            <a:grpSpLocks/>
          </p:cNvGrpSpPr>
          <p:nvPr/>
        </p:nvGrpSpPr>
        <p:grpSpPr bwMode="auto">
          <a:xfrm>
            <a:off x="7402513" y="4506913"/>
            <a:ext cx="415925" cy="606425"/>
            <a:chOff x="2208" y="1920"/>
            <a:chExt cx="1152" cy="1680"/>
          </a:xfrm>
        </p:grpSpPr>
        <p:sp>
          <p:nvSpPr>
            <p:cNvPr id="171064" name="Oval 6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65" name="Oval 6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66" name="AutoShape 6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67" name="AutoShape 6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171068" name="Group 64"/>
          <p:cNvGrpSpPr>
            <a:grpSpLocks/>
          </p:cNvGrpSpPr>
          <p:nvPr/>
        </p:nvGrpSpPr>
        <p:grpSpPr bwMode="auto">
          <a:xfrm>
            <a:off x="6037263" y="3517900"/>
            <a:ext cx="415925" cy="606425"/>
            <a:chOff x="2208" y="1920"/>
            <a:chExt cx="1152" cy="1680"/>
          </a:xfrm>
        </p:grpSpPr>
        <p:sp>
          <p:nvSpPr>
            <p:cNvPr id="171069" name="Oval 6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70" name="Oval 6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71" name="AutoShape 6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72" name="AutoShape 6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71073" name="Text Box 80"/>
          <p:cNvSpPr txBox="1">
            <a:spLocks noChangeArrowheads="1"/>
          </p:cNvSpPr>
          <p:nvPr/>
        </p:nvSpPr>
        <p:spPr bwMode="auto">
          <a:xfrm>
            <a:off x="1171575" y="3844925"/>
            <a:ext cx="3095625" cy="579438"/>
          </a:xfrm>
          <a:prstGeom prst="rect">
            <a:avLst/>
          </a:prstGeom>
          <a:noFill/>
          <a:ln w="9525">
            <a:noFill/>
            <a:miter lim="800000"/>
            <a:headEnd/>
            <a:tailEnd/>
          </a:ln>
        </p:spPr>
        <p:txBody>
          <a:bodyPr wrap="none">
            <a:spAutoFit/>
          </a:bodyPr>
          <a:lstStyle/>
          <a:p>
            <a:r>
              <a:rPr lang="en-US" sz="3200" dirty="0">
                <a:solidFill>
                  <a:srgbClr val="0000FF"/>
                </a:solidFill>
                <a:latin typeface="Arial" pitchFamily="34" charset="0"/>
                <a:cs typeface="Arial" pitchFamily="34" charset="0"/>
              </a:rPr>
              <a:t>Can be tricky …</a:t>
            </a:r>
          </a:p>
        </p:txBody>
      </p:sp>
      <p:sp>
        <p:nvSpPr>
          <p:cNvPr id="17107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497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A45AB9E-25E7-49B1-A33E-3E871A433BE7}" type="slidenum">
              <a:rPr lang="x-none" sz="1400">
                <a:solidFill>
                  <a:schemeClr val="tx1"/>
                </a:solidFill>
                <a:latin typeface="Arial" pitchFamily="34" charset="0"/>
                <a:cs typeface="Arial" pitchFamily="34" charset="0"/>
              </a:rPr>
              <a:pPr algn="r"/>
              <a:t>60</a:t>
            </a:fld>
            <a:endParaRPr lang="en-US" sz="1400" dirty="0">
              <a:solidFill>
                <a:schemeClr val="tx1"/>
              </a:solidFill>
              <a:latin typeface="Arial" pitchFamily="34" charset="0"/>
              <a:cs typeface="Arial" pitchFamily="34" charset="0"/>
            </a:endParaRPr>
          </a:p>
        </p:txBody>
      </p:sp>
      <p:sp>
        <p:nvSpPr>
          <p:cNvPr id="2549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95DA5C9-BD60-41F7-A49F-6E71A8CC9548}" type="slidenum">
              <a:rPr lang="x-none" sz="1400">
                <a:solidFill>
                  <a:schemeClr val="tx1"/>
                </a:solidFill>
                <a:latin typeface="Arial" pitchFamily="34" charset="0"/>
                <a:cs typeface="Arial" pitchFamily="34" charset="0"/>
              </a:rPr>
              <a:pPr algn="r"/>
              <a:t>60</a:t>
            </a:fld>
            <a:endParaRPr lang="en-US" sz="1400" dirty="0">
              <a:solidFill>
                <a:schemeClr val="tx1"/>
              </a:solidFill>
              <a:latin typeface="Arial" pitchFamily="34" charset="0"/>
              <a:cs typeface="Arial" pitchFamily="34" charset="0"/>
            </a:endParaRPr>
          </a:p>
        </p:txBody>
      </p:sp>
      <p:sp>
        <p:nvSpPr>
          <p:cNvPr id="254981" name="Rectangle 2"/>
          <p:cNvSpPr>
            <a:spLocks noChangeArrowheads="1"/>
          </p:cNvSpPr>
          <p:nvPr/>
        </p:nvSpPr>
        <p:spPr bwMode="auto">
          <a:xfrm>
            <a:off x="1897063" y="39131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8467" name="Rectangle 3"/>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4983" name="Rectangle 4"/>
          <p:cNvSpPr>
            <a:spLocks noGrp="1" noChangeArrowheads="1"/>
          </p:cNvSpPr>
          <p:nvPr>
            <p:ph type="title" idx="4294967295"/>
          </p:nvPr>
        </p:nvSpPr>
        <p:spPr/>
        <p:txBody>
          <a:bodyPr/>
          <a:lstStyle/>
          <a:p>
            <a:r>
              <a:rPr lang="en-US" smtClean="0"/>
              <a:t>Transactional Memory</a:t>
            </a:r>
          </a:p>
        </p:txBody>
      </p:sp>
      <p:grpSp>
        <p:nvGrpSpPr>
          <p:cNvPr id="254984" name="Group 5"/>
          <p:cNvGrpSpPr>
            <a:grpSpLocks/>
          </p:cNvGrpSpPr>
          <p:nvPr/>
        </p:nvGrpSpPr>
        <p:grpSpPr bwMode="auto">
          <a:xfrm>
            <a:off x="1757363" y="2441575"/>
            <a:ext cx="1358900" cy="1282700"/>
            <a:chOff x="1008" y="2720"/>
            <a:chExt cx="856" cy="808"/>
          </a:xfrm>
        </p:grpSpPr>
        <p:sp>
          <p:nvSpPr>
            <p:cNvPr id="254985"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4986"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87"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88"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89"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4990"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4991"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2"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3"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54994" name="Group 15"/>
          <p:cNvGrpSpPr>
            <a:grpSpLocks/>
          </p:cNvGrpSpPr>
          <p:nvPr/>
        </p:nvGrpSpPr>
        <p:grpSpPr bwMode="auto">
          <a:xfrm flipH="1">
            <a:off x="5480050" y="2441575"/>
            <a:ext cx="1358900" cy="1282700"/>
            <a:chOff x="1008" y="2720"/>
            <a:chExt cx="856" cy="808"/>
          </a:xfrm>
        </p:grpSpPr>
        <p:sp>
          <p:nvSpPr>
            <p:cNvPr id="254995"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4996"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7"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8"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9"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5000"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5001"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5002"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5003"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5004"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5005"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5006" name="Rectangle 27"/>
          <p:cNvSpPr>
            <a:spLocks noChangeArrowheads="1"/>
          </p:cNvSpPr>
          <p:nvPr/>
        </p:nvSpPr>
        <p:spPr bwMode="auto">
          <a:xfrm>
            <a:off x="56657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07" name="Rectangle 28"/>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08" name="Rectangle 29"/>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09" name="Rectangle 30"/>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10" name="Rectangle 31"/>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8498" name="AutoShape 34"/>
          <p:cNvSpPr>
            <a:spLocks noChangeArrowheads="1"/>
          </p:cNvSpPr>
          <p:nvPr/>
        </p:nvSpPr>
        <p:spPr bwMode="auto">
          <a:xfrm>
            <a:off x="5976938" y="1006475"/>
            <a:ext cx="2476500" cy="1187450"/>
          </a:xfrm>
          <a:prstGeom prst="cloudCallout">
            <a:avLst>
              <a:gd name="adj1" fmla="val -52694"/>
              <a:gd name="adj2" fmla="val 67111"/>
            </a:avLst>
          </a:prstGeom>
          <a:solidFill>
            <a:srgbClr val="FFFF99">
              <a:alpha val="30196"/>
            </a:srgbClr>
          </a:solidFill>
          <a:ln w="38100">
            <a:solidFill>
              <a:schemeClr val="tx1"/>
            </a:solidFill>
            <a:round/>
            <a:headEnd/>
            <a:tailEnd/>
          </a:ln>
        </p:spPr>
        <p:txBody>
          <a:bodyPr anchor="ctr"/>
          <a:lstStyle/>
          <a:p>
            <a:r>
              <a:rPr lang="en-US" sz="3600">
                <a:solidFill>
                  <a:srgbClr val="0000FF"/>
                </a:solidFill>
                <a:latin typeface="Arial" pitchFamily="34" charset="0"/>
                <a:cs typeface="Arial" pitchFamily="34" charset="0"/>
              </a:rPr>
              <a:t>write</a:t>
            </a:r>
            <a:endParaRPr lang="en-GB" sz="3600">
              <a:solidFill>
                <a:srgbClr val="0000FF"/>
              </a:solidFill>
              <a:latin typeface="Arial" pitchFamily="34" charset="0"/>
              <a:cs typeface="Arial" pitchFamily="34" charset="0"/>
            </a:endParaRPr>
          </a:p>
        </p:txBody>
      </p:sp>
      <p:sp>
        <p:nvSpPr>
          <p:cNvPr id="958499" name="Rectangle 35"/>
          <p:cNvSpPr>
            <a:spLocks noChangeArrowheads="1"/>
          </p:cNvSpPr>
          <p:nvPr/>
        </p:nvSpPr>
        <p:spPr bwMode="auto">
          <a:xfrm>
            <a:off x="5659438" y="3881438"/>
            <a:ext cx="1203325" cy="385762"/>
          </a:xfrm>
          <a:prstGeom prst="rect">
            <a:avLst/>
          </a:prstGeom>
          <a:gradFill rotWithShape="1">
            <a:gsLst>
              <a:gs pos="0">
                <a:srgbClr val="FFFF00"/>
              </a:gs>
              <a:gs pos="50000">
                <a:srgbClr val="767600"/>
              </a:gs>
              <a:gs pos="100000">
                <a:srgbClr val="FFFF00"/>
              </a:gs>
            </a:gsLst>
            <a:lin ang="5400000" scaled="1"/>
          </a:gra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15" name="AutoShape 36"/>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255016" name="AutoShape 37"/>
          <p:cNvSpPr>
            <a:spLocks noChangeArrowheads="1"/>
          </p:cNvSpPr>
          <p:nvPr/>
        </p:nvSpPr>
        <p:spPr bwMode="auto">
          <a:xfrm>
            <a:off x="3178175" y="1673225"/>
            <a:ext cx="2160588" cy="578882"/>
          </a:xfrm>
          <a:prstGeom prst="wedgeRoundRectCallout">
            <a:avLst>
              <a:gd name="adj1" fmla="val -49264"/>
              <a:gd name="adj2" fmla="val 96296"/>
              <a:gd name="adj3" fmla="val 16667"/>
            </a:avLst>
          </a:prstGeom>
          <a:solidFill>
            <a:srgbClr val="CCFF66"/>
          </a:solidFill>
          <a:ln w="57150" algn="ctr">
            <a:solidFill>
              <a:srgbClr val="FF7C80"/>
            </a:solidFill>
            <a:miter lim="800000"/>
            <a:headEnd/>
            <a:tailEnd/>
          </a:ln>
        </p:spPr>
        <p:txBody>
          <a:bodyPr>
            <a:spAutoFit/>
          </a:bodyPr>
          <a:lstStyle/>
          <a:p>
            <a:r>
              <a:rPr lang="en-US" sz="2800">
                <a:solidFill>
                  <a:srgbClr val="0000FF"/>
                </a:solidFill>
                <a:latin typeface="Arial" pitchFamily="34" charset="0"/>
                <a:cs typeface="Arial" pitchFamily="34" charset="0"/>
              </a:rPr>
              <a:t>committed</a:t>
            </a:r>
            <a:endParaRPr lang="en-GB" sz="2800">
              <a:solidFill>
                <a:srgbClr val="0000FF"/>
              </a:solidFill>
              <a:latin typeface="Arial" pitchFamily="34" charset="0"/>
              <a:cs typeface="Arial" pitchFamily="34" charset="0"/>
            </a:endParaRPr>
          </a:p>
        </p:txBody>
      </p:sp>
      <p:grpSp>
        <p:nvGrpSpPr>
          <p:cNvPr id="255017" name="Group 38"/>
          <p:cNvGrpSpPr>
            <a:grpSpLocks/>
          </p:cNvGrpSpPr>
          <p:nvPr/>
        </p:nvGrpSpPr>
        <p:grpSpPr bwMode="auto">
          <a:xfrm>
            <a:off x="6572250" y="3422650"/>
            <a:ext cx="657225" cy="657225"/>
            <a:chOff x="877" y="2235"/>
            <a:chExt cx="414" cy="414"/>
          </a:xfrm>
        </p:grpSpPr>
        <p:sp>
          <p:nvSpPr>
            <p:cNvPr id="255018" name="Oval 39"/>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5019" name="Text Box 40"/>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5" name="Group 41"/>
          <p:cNvGrpSpPr>
            <a:grpSpLocks/>
          </p:cNvGrpSpPr>
          <p:nvPr/>
        </p:nvGrpSpPr>
        <p:grpSpPr bwMode="auto">
          <a:xfrm>
            <a:off x="6891338" y="3706813"/>
            <a:ext cx="657225" cy="657225"/>
            <a:chOff x="877" y="2235"/>
            <a:chExt cx="414" cy="414"/>
          </a:xfrm>
        </p:grpSpPr>
        <p:sp>
          <p:nvSpPr>
            <p:cNvPr id="255021" name="Oval 42"/>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5022" name="Text Box 43"/>
            <p:cNvSpPr txBox="1">
              <a:spLocks noChangeArrowheads="1"/>
            </p:cNvSpPr>
            <p:nvPr/>
          </p:nvSpPr>
          <p:spPr bwMode="auto">
            <a:xfrm>
              <a:off x="945" y="2278"/>
              <a:ext cx="278" cy="327"/>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D</a:t>
              </a:r>
            </a:p>
          </p:txBody>
        </p:sp>
      </p:grpSp>
      <p:sp>
        <p:nvSpPr>
          <p:cNvPr id="47"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48"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8498"/>
                                        </p:tgtEl>
                                        <p:attrNameLst>
                                          <p:attrName>style.visibility</p:attrName>
                                        </p:attrNameLst>
                                      </p:cBhvr>
                                      <p:to>
                                        <p:strVal val="visible"/>
                                      </p:to>
                                    </p:set>
                                    <p:animEffect transition="in" filter="blinds(horizontal)">
                                      <p:cBhvr>
                                        <p:cTn id="7" dur="500"/>
                                        <p:tgtEl>
                                          <p:spTgt spid="958498"/>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958467"/>
                                        </p:tgtEl>
                                      </p:cBhvr>
                                    </p:animEffect>
                                    <p:set>
                                      <p:cBhvr>
                                        <p:cTn id="11" dur="1" fill="hold">
                                          <p:stCondLst>
                                            <p:cond delay="499"/>
                                          </p:stCondLst>
                                        </p:cTn>
                                        <p:tgtEl>
                                          <p:spTgt spid="958467"/>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58499"/>
                                        </p:tgtEl>
                                        <p:attrNameLst>
                                          <p:attrName>style.visibility</p:attrName>
                                        </p:attrNameLst>
                                      </p:cBhvr>
                                      <p:to>
                                        <p:strVal val="visible"/>
                                      </p:to>
                                    </p:set>
                                    <p:animEffect transition="in" filter="blinds(horizontal)">
                                      <p:cBhvr>
                                        <p:cTn id="15" dur="500"/>
                                        <p:tgtEl>
                                          <p:spTgt spid="95849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7" grpId="0" animBg="1"/>
      <p:bldP spid="958498" grpId="0" animBg="1"/>
      <p:bldP spid="95849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702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90D50C30-B43B-466B-BB71-D26F43A8BA9E}" type="slidenum">
              <a:rPr lang="x-none" sz="1400">
                <a:solidFill>
                  <a:schemeClr val="tx1"/>
                </a:solidFill>
                <a:latin typeface="Arial" pitchFamily="34" charset="0"/>
                <a:cs typeface="Arial" pitchFamily="34" charset="0"/>
              </a:rPr>
              <a:pPr algn="r"/>
              <a:t>61</a:t>
            </a:fld>
            <a:endParaRPr lang="en-US" sz="1400" dirty="0">
              <a:solidFill>
                <a:schemeClr val="tx1"/>
              </a:solidFill>
              <a:latin typeface="Arial" pitchFamily="34" charset="0"/>
              <a:cs typeface="Arial" pitchFamily="34" charset="0"/>
            </a:endParaRPr>
          </a:p>
        </p:txBody>
      </p:sp>
      <p:sp>
        <p:nvSpPr>
          <p:cNvPr id="2570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5335A6D-47BE-4E1B-BA98-227DCDD07128}" type="slidenum">
              <a:rPr lang="x-none" sz="1400">
                <a:solidFill>
                  <a:schemeClr val="tx1"/>
                </a:solidFill>
                <a:latin typeface="Arial" pitchFamily="34" charset="0"/>
                <a:cs typeface="Arial" pitchFamily="34" charset="0"/>
              </a:rPr>
              <a:pPr algn="r"/>
              <a:t>61</a:t>
            </a:fld>
            <a:endParaRPr lang="en-US" sz="1400" dirty="0">
              <a:solidFill>
                <a:schemeClr val="tx1"/>
              </a:solidFill>
              <a:latin typeface="Arial" pitchFamily="34" charset="0"/>
              <a:cs typeface="Arial" pitchFamily="34" charset="0"/>
            </a:endParaRPr>
          </a:p>
        </p:txBody>
      </p:sp>
      <p:sp>
        <p:nvSpPr>
          <p:cNvPr id="257029" name="Rectangle 2"/>
          <p:cNvSpPr>
            <a:spLocks noChangeArrowheads="1"/>
          </p:cNvSpPr>
          <p:nvPr/>
        </p:nvSpPr>
        <p:spPr bwMode="auto">
          <a:xfrm>
            <a:off x="19192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60515" name="Rectangle 3"/>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31" name="Rectangle 4"/>
          <p:cNvSpPr>
            <a:spLocks noGrp="1" noChangeArrowheads="1"/>
          </p:cNvSpPr>
          <p:nvPr>
            <p:ph type="title" idx="4294967295"/>
          </p:nvPr>
        </p:nvSpPr>
        <p:spPr/>
        <p:txBody>
          <a:bodyPr/>
          <a:lstStyle/>
          <a:p>
            <a:r>
              <a:rPr lang="en-US" smtClean="0"/>
              <a:t>Rewind</a:t>
            </a:r>
          </a:p>
        </p:txBody>
      </p:sp>
      <p:grpSp>
        <p:nvGrpSpPr>
          <p:cNvPr id="257032" name="Group 5"/>
          <p:cNvGrpSpPr>
            <a:grpSpLocks/>
          </p:cNvGrpSpPr>
          <p:nvPr/>
        </p:nvGrpSpPr>
        <p:grpSpPr bwMode="auto">
          <a:xfrm>
            <a:off x="1757363" y="2441575"/>
            <a:ext cx="1358900" cy="1282700"/>
            <a:chOff x="1008" y="2720"/>
            <a:chExt cx="856" cy="808"/>
          </a:xfrm>
        </p:grpSpPr>
        <p:sp>
          <p:nvSpPr>
            <p:cNvPr id="257033"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7034"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35"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36"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37"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7038"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7039"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0"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1"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57042" name="Group 15"/>
          <p:cNvGrpSpPr>
            <a:grpSpLocks/>
          </p:cNvGrpSpPr>
          <p:nvPr/>
        </p:nvGrpSpPr>
        <p:grpSpPr bwMode="auto">
          <a:xfrm flipH="1">
            <a:off x="5480050" y="2441575"/>
            <a:ext cx="1358900" cy="1282700"/>
            <a:chOff x="1008" y="2720"/>
            <a:chExt cx="856" cy="808"/>
          </a:xfrm>
        </p:grpSpPr>
        <p:sp>
          <p:nvSpPr>
            <p:cNvPr id="257043"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7044"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5"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6"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7"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7048"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7049"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50"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51"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7052"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7053"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7054" name="Rectangle 27"/>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5" name="Rectangle 28"/>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6" name="Rectangle 29"/>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7" name="Rectangle 30"/>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8" name="Rectangle 31"/>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61" name="Rectangle 34"/>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62" name="AutoShape 35"/>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257063" name="Group 36"/>
          <p:cNvGrpSpPr>
            <a:grpSpLocks/>
          </p:cNvGrpSpPr>
          <p:nvPr/>
        </p:nvGrpSpPr>
        <p:grpSpPr bwMode="auto">
          <a:xfrm>
            <a:off x="6572250" y="3422650"/>
            <a:ext cx="657225" cy="657225"/>
            <a:chOff x="877" y="2235"/>
            <a:chExt cx="414" cy="414"/>
          </a:xfrm>
        </p:grpSpPr>
        <p:sp>
          <p:nvSpPr>
            <p:cNvPr id="257064" name="Oval 37"/>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7065" name="Text Box 38"/>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5" name="Group 39"/>
          <p:cNvGrpSpPr>
            <a:grpSpLocks/>
          </p:cNvGrpSpPr>
          <p:nvPr/>
        </p:nvGrpSpPr>
        <p:grpSpPr bwMode="auto">
          <a:xfrm>
            <a:off x="2782888" y="3448050"/>
            <a:ext cx="657225" cy="657225"/>
            <a:chOff x="877" y="2235"/>
            <a:chExt cx="414" cy="414"/>
          </a:xfrm>
        </p:grpSpPr>
        <p:sp>
          <p:nvSpPr>
            <p:cNvPr id="257067" name="Oval 40"/>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7068" name="Text Box 41"/>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
        <p:nvSpPr>
          <p:cNvPr id="960554" name="AutoShape 42"/>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960555" name="AutoShape 43"/>
          <p:cNvSpPr>
            <a:spLocks noChangeArrowheads="1"/>
          </p:cNvSpPr>
          <p:nvPr/>
        </p:nvSpPr>
        <p:spPr bwMode="auto">
          <a:xfrm>
            <a:off x="5976938" y="1006475"/>
            <a:ext cx="2476500" cy="1187450"/>
          </a:xfrm>
          <a:prstGeom prst="cloudCallout">
            <a:avLst>
              <a:gd name="adj1" fmla="val -52694"/>
              <a:gd name="adj2" fmla="val 67111"/>
            </a:avLst>
          </a:prstGeom>
          <a:solidFill>
            <a:srgbClr val="FFFF99">
              <a:alpha val="30196"/>
            </a:srgbClr>
          </a:solidFill>
          <a:ln w="38100">
            <a:solidFill>
              <a:schemeClr val="tx1"/>
            </a:solidFill>
            <a:round/>
            <a:headEnd/>
            <a:tailEnd/>
          </a:ln>
        </p:spPr>
        <p:txBody>
          <a:bodyPr anchor="ctr"/>
          <a:lstStyle/>
          <a:p>
            <a:r>
              <a:rPr lang="en-US" sz="3600">
                <a:solidFill>
                  <a:srgbClr val="0000FF"/>
                </a:solidFill>
                <a:latin typeface="Arial" pitchFamily="34" charset="0"/>
                <a:cs typeface="Arial" pitchFamily="34" charset="0"/>
              </a:rPr>
              <a:t>write</a:t>
            </a:r>
            <a:endParaRPr lang="en-GB" sz="3600">
              <a:solidFill>
                <a:srgbClr val="0000FF"/>
              </a:solidFill>
              <a:latin typeface="Arial" pitchFamily="34" charset="0"/>
              <a:cs typeface="Arial" pitchFamily="34" charset="0"/>
            </a:endParaRPr>
          </a:p>
        </p:txBody>
      </p:sp>
      <p:sp>
        <p:nvSpPr>
          <p:cNvPr id="960556" name="AutoShape 44"/>
          <p:cNvSpPr>
            <a:spLocks noChangeArrowheads="1"/>
          </p:cNvSpPr>
          <p:nvPr/>
        </p:nvSpPr>
        <p:spPr bwMode="auto">
          <a:xfrm>
            <a:off x="1760538" y="1450975"/>
            <a:ext cx="2066925" cy="646986"/>
          </a:xfrm>
          <a:prstGeom prst="wedgeRoundRectCallout">
            <a:avLst>
              <a:gd name="adj1" fmla="val -2690"/>
              <a:gd name="adj2" fmla="val 89296"/>
              <a:gd name="adj3" fmla="val 16667"/>
            </a:avLst>
          </a:prstGeom>
          <a:solidFill>
            <a:schemeClr val="tx1"/>
          </a:solidFill>
          <a:ln w="57150" algn="ctr">
            <a:solidFill>
              <a:schemeClr val="tx1"/>
            </a:solidFill>
            <a:miter lim="800000"/>
            <a:headEnd/>
            <a:tailEnd/>
          </a:ln>
        </p:spPr>
        <p:txBody>
          <a:bodyPr>
            <a:spAutoFit/>
          </a:bodyPr>
          <a:lstStyle/>
          <a:p>
            <a:r>
              <a:rPr lang="en-US" sz="3200">
                <a:solidFill>
                  <a:schemeClr val="bg1"/>
                </a:solidFill>
                <a:latin typeface="Arial" pitchFamily="34" charset="0"/>
                <a:cs typeface="Arial" pitchFamily="34" charset="0"/>
              </a:rPr>
              <a:t>aborted</a:t>
            </a:r>
            <a:endParaRPr lang="en-GB" sz="3200">
              <a:solidFill>
                <a:schemeClr val="bg1"/>
              </a:solidFill>
              <a:latin typeface="Arial" pitchFamily="34" charset="0"/>
              <a:cs typeface="Arial" pitchFamily="34" charset="0"/>
            </a:endParaRPr>
          </a:p>
        </p:txBody>
      </p:sp>
      <p:sp>
        <p:nvSpPr>
          <p:cNvPr id="960557" name="Rectangle 45"/>
          <p:cNvSpPr>
            <a:spLocks noChangeArrowheads="1"/>
          </p:cNvSpPr>
          <p:nvPr/>
        </p:nvSpPr>
        <p:spPr bwMode="auto">
          <a:xfrm>
            <a:off x="5668963" y="3906838"/>
            <a:ext cx="1203325" cy="385762"/>
          </a:xfrm>
          <a:prstGeom prst="rect">
            <a:avLst/>
          </a:prstGeom>
          <a:gradFill rotWithShape="1">
            <a:gsLst>
              <a:gs pos="0">
                <a:srgbClr val="FFFF00"/>
              </a:gs>
              <a:gs pos="50000">
                <a:srgbClr val="767600"/>
              </a:gs>
              <a:gs pos="100000">
                <a:srgbClr val="FFFF00"/>
              </a:gs>
            </a:gsLst>
            <a:lin ang="5400000" scaled="1"/>
          </a:gra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grpSp>
        <p:nvGrpSpPr>
          <p:cNvPr id="6" name="Group 46"/>
          <p:cNvGrpSpPr>
            <a:grpSpLocks/>
          </p:cNvGrpSpPr>
          <p:nvPr/>
        </p:nvGrpSpPr>
        <p:grpSpPr bwMode="auto">
          <a:xfrm>
            <a:off x="6891338" y="3706813"/>
            <a:ext cx="657225" cy="657225"/>
            <a:chOff x="877" y="2235"/>
            <a:chExt cx="414" cy="414"/>
          </a:xfrm>
        </p:grpSpPr>
        <p:sp>
          <p:nvSpPr>
            <p:cNvPr id="257074" name="Oval 47"/>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7075" name="Text Box 48"/>
            <p:cNvSpPr txBox="1">
              <a:spLocks noChangeArrowheads="1"/>
            </p:cNvSpPr>
            <p:nvPr/>
          </p:nvSpPr>
          <p:spPr bwMode="auto">
            <a:xfrm>
              <a:off x="945" y="2278"/>
              <a:ext cx="278" cy="327"/>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D</a:t>
              </a:r>
            </a:p>
          </p:txBody>
        </p:sp>
      </p:grpSp>
      <p:sp>
        <p:nvSpPr>
          <p:cNvPr id="52"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53"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0555"/>
                                        </p:tgtEl>
                                        <p:attrNameLst>
                                          <p:attrName>style.visibility</p:attrName>
                                        </p:attrNameLst>
                                      </p:cBhvr>
                                      <p:to>
                                        <p:strVal val="visible"/>
                                      </p:to>
                                    </p:set>
                                    <p:animEffect transition="in" filter="blinds(horizontal)">
                                      <p:cBhvr>
                                        <p:cTn id="7" dur="500"/>
                                        <p:tgtEl>
                                          <p:spTgt spid="960555"/>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960515"/>
                                        </p:tgtEl>
                                      </p:cBhvr>
                                    </p:animEffect>
                                    <p:set>
                                      <p:cBhvr>
                                        <p:cTn id="11" dur="1" fill="hold">
                                          <p:stCondLst>
                                            <p:cond delay="499"/>
                                          </p:stCondLst>
                                        </p:cTn>
                                        <p:tgtEl>
                                          <p:spTgt spid="960515"/>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nodeType="after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1500"/>
                            </p:stCondLst>
                            <p:childTnLst>
                              <p:par>
                                <p:cTn id="17" presetID="3" presetClass="exit" presetSubtype="10" fill="hold" grpId="0" nodeType="afterEffect">
                                  <p:stCondLst>
                                    <p:cond delay="0"/>
                                  </p:stCondLst>
                                  <p:childTnLst>
                                    <p:animEffect transition="out" filter="blinds(horizontal)">
                                      <p:cBhvr>
                                        <p:cTn id="18" dur="500"/>
                                        <p:tgtEl>
                                          <p:spTgt spid="960554"/>
                                        </p:tgtEl>
                                      </p:cBhvr>
                                    </p:animEffect>
                                    <p:set>
                                      <p:cBhvr>
                                        <p:cTn id="19" dur="1" fill="hold">
                                          <p:stCondLst>
                                            <p:cond delay="499"/>
                                          </p:stCondLst>
                                        </p:cTn>
                                        <p:tgtEl>
                                          <p:spTgt spid="960554"/>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960556"/>
                                        </p:tgtEl>
                                        <p:attrNameLst>
                                          <p:attrName>style.visibility</p:attrName>
                                        </p:attrNameLst>
                                      </p:cBhvr>
                                      <p:to>
                                        <p:strVal val="visible"/>
                                      </p:to>
                                    </p:set>
                                    <p:animEffect transition="in" filter="blinds(horizontal)">
                                      <p:cBhvr>
                                        <p:cTn id="22" dur="500"/>
                                        <p:tgtEl>
                                          <p:spTgt spid="960556"/>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960557"/>
                                        </p:tgtEl>
                                        <p:attrNameLst>
                                          <p:attrName>style.visibility</p:attrName>
                                        </p:attrNameLst>
                                      </p:cBhvr>
                                      <p:to>
                                        <p:strVal val="visible"/>
                                      </p:to>
                                    </p:set>
                                    <p:animEffect transition="in" filter="blinds(horizontal)">
                                      <p:cBhvr>
                                        <p:cTn id="26" dur="500"/>
                                        <p:tgtEl>
                                          <p:spTgt spid="960557"/>
                                        </p:tgtEl>
                                      </p:cBhvr>
                                    </p:animEffect>
                                  </p:childTnLst>
                                </p:cTn>
                              </p:par>
                            </p:childTnLst>
                          </p:cTn>
                        </p:par>
                        <p:par>
                          <p:cTn id="27" fill="hold">
                            <p:stCondLst>
                              <p:cond delay="2500"/>
                            </p:stCondLst>
                            <p:childTnLst>
                              <p:par>
                                <p:cTn id="28" presetID="3" presetClass="entr" presetSubtype="1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15" grpId="0" animBg="1"/>
      <p:bldP spid="960554" grpId="0" animBg="1"/>
      <p:bldP spid="960555" grpId="0" animBg="1"/>
      <p:bldP spid="960556" grpId="0" animBg="1"/>
      <p:bldP spid="96055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907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8D1CEF6E-86B3-408B-9A00-8808B60A3D84}" type="slidenum">
              <a:rPr lang="x-none" sz="1400">
                <a:solidFill>
                  <a:schemeClr val="tx1"/>
                </a:solidFill>
                <a:latin typeface="Arial" pitchFamily="34" charset="0"/>
                <a:cs typeface="Arial" pitchFamily="34" charset="0"/>
              </a:rPr>
              <a:pPr algn="r"/>
              <a:t>62</a:t>
            </a:fld>
            <a:endParaRPr lang="en-US" sz="1400" dirty="0">
              <a:solidFill>
                <a:schemeClr val="tx1"/>
              </a:solidFill>
              <a:latin typeface="Arial" pitchFamily="34" charset="0"/>
              <a:cs typeface="Arial" pitchFamily="34" charset="0"/>
            </a:endParaRPr>
          </a:p>
        </p:txBody>
      </p:sp>
      <p:sp>
        <p:nvSpPr>
          <p:cNvPr id="2590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ACD14D6-D0BE-4967-9831-39E24F334586}" type="slidenum">
              <a:rPr lang="x-none" sz="1400">
                <a:solidFill>
                  <a:schemeClr val="tx1"/>
                </a:solidFill>
                <a:latin typeface="Arial" pitchFamily="34" charset="0"/>
                <a:cs typeface="Arial" pitchFamily="34" charset="0"/>
              </a:rPr>
              <a:pPr algn="r"/>
              <a:t>62</a:t>
            </a:fld>
            <a:endParaRPr lang="en-US" sz="1400" dirty="0">
              <a:solidFill>
                <a:schemeClr val="tx1"/>
              </a:solidFill>
              <a:latin typeface="Arial" pitchFamily="34" charset="0"/>
              <a:cs typeface="Arial" pitchFamily="34" charset="0"/>
            </a:endParaRPr>
          </a:p>
        </p:txBody>
      </p:sp>
      <p:sp>
        <p:nvSpPr>
          <p:cNvPr id="259077" name="Rectangle 2"/>
          <p:cNvSpPr>
            <a:spLocks noGrp="1" noChangeArrowheads="1"/>
          </p:cNvSpPr>
          <p:nvPr>
            <p:ph type="title" idx="4294967295"/>
          </p:nvPr>
        </p:nvSpPr>
        <p:spPr/>
        <p:txBody>
          <a:bodyPr/>
          <a:lstStyle/>
          <a:p>
            <a:r>
              <a:rPr lang="en-US" smtClean="0"/>
              <a:t>Transaction Commit</a:t>
            </a:r>
          </a:p>
        </p:txBody>
      </p:sp>
      <p:sp>
        <p:nvSpPr>
          <p:cNvPr id="7" name="Text Box 40"/>
          <p:cNvSpPr txBox="1">
            <a:spLocks noChangeArrowheads="1"/>
          </p:cNvSpPr>
          <p:nvPr/>
        </p:nvSpPr>
        <p:spPr bwMode="auto">
          <a:xfrm>
            <a:off x="818746" y="1915180"/>
            <a:ext cx="333777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At commit time ….</a:t>
            </a:r>
          </a:p>
        </p:txBody>
      </p:sp>
      <p:sp>
        <p:nvSpPr>
          <p:cNvPr id="8" name="Text Box 40"/>
          <p:cNvSpPr txBox="1">
            <a:spLocks noChangeArrowheads="1"/>
          </p:cNvSpPr>
          <p:nvPr/>
        </p:nvSpPr>
        <p:spPr bwMode="auto">
          <a:xfrm>
            <a:off x="1711724" y="2725093"/>
            <a:ext cx="4900701"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No cache lines invalidated?</a:t>
            </a:r>
            <a:endParaRPr lang="en-US" sz="2800" b="1" dirty="0">
              <a:solidFill>
                <a:srgbClr val="0000FF"/>
              </a:solidFill>
              <a:latin typeface="Arial" pitchFamily="34" charset="0"/>
              <a:cs typeface="Arial" pitchFamily="34" charset="0"/>
            </a:endParaRPr>
          </a:p>
        </p:txBody>
      </p:sp>
      <p:sp>
        <p:nvSpPr>
          <p:cNvPr id="9" name="Text Box 40"/>
          <p:cNvSpPr txBox="1">
            <a:spLocks noChangeArrowheads="1"/>
          </p:cNvSpPr>
          <p:nvPr/>
        </p:nvSpPr>
        <p:spPr bwMode="auto">
          <a:xfrm>
            <a:off x="818746" y="3535006"/>
            <a:ext cx="6555001"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commit simply by marking cache line</a:t>
            </a:r>
            <a:endParaRPr lang="en-US" sz="1800" b="1" dirty="0">
              <a:solidFill>
                <a:srgbClr val="0000FF"/>
              </a:solidFill>
              <a:latin typeface="Arial" pitchFamily="34" charset="0"/>
              <a:cs typeface="Arial" pitchFamily="34" charset="0"/>
            </a:endParaRPr>
          </a:p>
        </p:txBody>
      </p:sp>
      <p:sp>
        <p:nvSpPr>
          <p:cNvPr id="10" name="Text Box 40"/>
          <p:cNvSpPr txBox="1">
            <a:spLocks noChangeArrowheads="1"/>
          </p:cNvSpPr>
          <p:nvPr/>
        </p:nvSpPr>
        <p:spPr bwMode="auto">
          <a:xfrm>
            <a:off x="1711724" y="4344919"/>
            <a:ext cx="3475631"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trans read </a:t>
            </a:r>
            <a:r>
              <a:rPr lang="en-US" sz="2800" b="1" dirty="0" smtClean="0">
                <a:solidFill>
                  <a:srgbClr val="0000FF"/>
                </a:solidFill>
                <a:latin typeface="Baskerville Old Face"/>
                <a:cs typeface="Arial" pitchFamily="34" charset="0"/>
              </a:rPr>
              <a:t> </a:t>
            </a:r>
            <a:r>
              <a:rPr lang="en-US" sz="2800" b="1" dirty="0" smtClean="0">
                <a:solidFill>
                  <a:srgbClr val="0000FF"/>
                </a:solidFill>
                <a:latin typeface="Baskerville Old Face"/>
                <a:cs typeface="Arial" pitchFamily="34" charset="0"/>
                <a:sym typeface="Symbol"/>
              </a:rPr>
              <a:t> </a:t>
            </a:r>
            <a:r>
              <a:rPr lang="en-US" sz="2800" b="1" dirty="0" smtClean="0">
                <a:solidFill>
                  <a:srgbClr val="0000FF"/>
                </a:solidFill>
                <a:latin typeface="Arial" panose="020B0604020202020204" pitchFamily="34" charset="0"/>
                <a:cs typeface="Arial" panose="020B0604020202020204" pitchFamily="34" charset="0"/>
                <a:sym typeface="Symbol"/>
              </a:rPr>
              <a:t>valid</a:t>
            </a:r>
            <a:r>
              <a:rPr lang="en-US" sz="2800" b="1" dirty="0" smtClean="0">
                <a:solidFill>
                  <a:srgbClr val="0000FF"/>
                </a:solidFill>
                <a:latin typeface="Arial" pitchFamily="34" charset="0"/>
                <a:cs typeface="Arial" pitchFamily="34" charset="0"/>
              </a:rPr>
              <a:t> </a:t>
            </a:r>
            <a:endParaRPr lang="en-US" sz="2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1711724" y="5154831"/>
            <a:ext cx="3324949"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trans write </a:t>
            </a:r>
            <a:r>
              <a:rPr lang="en-US" sz="2800" b="1" dirty="0" smtClean="0">
                <a:solidFill>
                  <a:srgbClr val="0000FF"/>
                </a:solidFill>
                <a:latin typeface="Baskerville Old Face"/>
                <a:cs typeface="Arial" pitchFamily="34" charset="0"/>
                <a:sym typeface="Symbol"/>
              </a:rPr>
              <a:t> </a:t>
            </a:r>
            <a:r>
              <a:rPr lang="en-US" sz="2800" b="1" dirty="0" smtClean="0">
                <a:solidFill>
                  <a:srgbClr val="0000FF"/>
                </a:solidFill>
                <a:latin typeface="Arial" panose="020B0604020202020204" pitchFamily="34" charset="0"/>
                <a:cs typeface="Arial" panose="020B0604020202020204" pitchFamily="34" charset="0"/>
                <a:sym typeface="Symbol"/>
              </a:rPr>
              <a:t>dirty</a:t>
            </a:r>
            <a:endParaRPr lang="en-US" sz="2800" b="1" dirty="0">
              <a:solidFill>
                <a:srgbClr val="0000FF"/>
              </a:solidFill>
              <a:latin typeface="Arial" pitchFamily="34" charset="0"/>
              <a:cs typeface="Arial" pitchFamily="34" charset="0"/>
            </a:endParaRPr>
          </a:p>
        </p:txBody>
      </p:sp>
      <p:pic>
        <p:nvPicPr>
          <p:cNvPr id="3074" name="Picture 2" descr="https://encrypted-tbn3.gstatic.com/images?q=tbn:ANd9GcQEd93P4i3gvRYlnr3hw7j6-gaZdlMcGZ5r57Wuzrg85nVcyGGdz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828" y="4344919"/>
            <a:ext cx="2476500" cy="1847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61123"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4024530-8648-405C-B1D9-239DA34CBC12}" type="slidenum">
              <a:rPr lang="x-none" sz="1400">
                <a:solidFill>
                  <a:schemeClr val="tx1"/>
                </a:solidFill>
                <a:latin typeface="Arial" pitchFamily="34" charset="0"/>
                <a:cs typeface="Arial" pitchFamily="34" charset="0"/>
              </a:rPr>
              <a:pPr algn="r"/>
              <a:t>63</a:t>
            </a:fld>
            <a:endParaRPr lang="en-US" sz="1400" dirty="0">
              <a:solidFill>
                <a:schemeClr val="tx1"/>
              </a:solidFill>
              <a:latin typeface="Arial" pitchFamily="34" charset="0"/>
              <a:cs typeface="Arial" pitchFamily="34" charset="0"/>
            </a:endParaRPr>
          </a:p>
        </p:txBody>
      </p:sp>
      <p:sp>
        <p:nvSpPr>
          <p:cNvPr id="2611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45E655F-DD80-4103-ADA6-612030F685EE}" type="slidenum">
              <a:rPr lang="x-none" sz="1400">
                <a:solidFill>
                  <a:schemeClr val="tx1"/>
                </a:solidFill>
                <a:latin typeface="Arial" pitchFamily="34" charset="0"/>
                <a:cs typeface="Arial" pitchFamily="34" charset="0"/>
              </a:rPr>
              <a:pPr algn="r"/>
              <a:t>63</a:t>
            </a:fld>
            <a:endParaRPr lang="en-US" sz="1400" dirty="0">
              <a:solidFill>
                <a:schemeClr val="tx1"/>
              </a:solidFill>
              <a:latin typeface="Arial" pitchFamily="34" charset="0"/>
              <a:cs typeface="Arial" pitchFamily="34" charset="0"/>
            </a:endParaRPr>
          </a:p>
        </p:txBody>
      </p:sp>
      <p:sp>
        <p:nvSpPr>
          <p:cNvPr id="261125" name="Rectangle 2"/>
          <p:cNvSpPr>
            <a:spLocks noGrp="1" noChangeArrowheads="1"/>
          </p:cNvSpPr>
          <p:nvPr>
            <p:ph type="title" idx="4294967295"/>
          </p:nvPr>
        </p:nvSpPr>
        <p:spPr/>
        <p:txBody>
          <a:bodyPr/>
          <a:lstStyle/>
          <a:p>
            <a:r>
              <a:rPr lang="en-US" sz="4000" smtClean="0"/>
              <a:t>Not all Skittles and Beer</a:t>
            </a:r>
          </a:p>
        </p:txBody>
      </p:sp>
      <p:pic>
        <p:nvPicPr>
          <p:cNvPr id="261127" name="Picture 7"/>
          <p:cNvPicPr>
            <a:picLocks noChangeAspect="1" noChangeArrowheads="1"/>
          </p:cNvPicPr>
          <p:nvPr/>
        </p:nvPicPr>
        <p:blipFill>
          <a:blip r:embed="rId3" cstate="print"/>
          <a:srcRect/>
          <a:stretch>
            <a:fillRect/>
          </a:stretch>
        </p:blipFill>
        <p:spPr bwMode="auto">
          <a:xfrm>
            <a:off x="3278186" y="766763"/>
            <a:ext cx="1893887" cy="1038225"/>
          </a:xfrm>
          <a:prstGeom prst="rect">
            <a:avLst/>
          </a:prstGeom>
          <a:noFill/>
          <a:ln w="38100" algn="ctr">
            <a:noFill/>
            <a:miter lim="800000"/>
            <a:headEnd/>
            <a:tailEnd/>
          </a:ln>
        </p:spPr>
      </p:pic>
      <p:pic>
        <p:nvPicPr>
          <p:cNvPr id="261128" name="Picture 8"/>
          <p:cNvPicPr>
            <a:picLocks noChangeAspect="1" noChangeArrowheads="1"/>
          </p:cNvPicPr>
          <p:nvPr/>
        </p:nvPicPr>
        <p:blipFill>
          <a:blip r:embed="rId4" cstate="print"/>
          <a:srcRect/>
          <a:stretch>
            <a:fillRect/>
          </a:stretch>
        </p:blipFill>
        <p:spPr bwMode="auto">
          <a:xfrm>
            <a:off x="6171062" y="239713"/>
            <a:ext cx="1600200" cy="2133600"/>
          </a:xfrm>
          <a:prstGeom prst="rect">
            <a:avLst/>
          </a:prstGeom>
          <a:noFill/>
          <a:ln w="38100" algn="ctr">
            <a:noFill/>
            <a:miter lim="800000"/>
            <a:headEnd/>
            <a:tailEnd/>
          </a:ln>
        </p:spPr>
      </p:pic>
      <p:sp>
        <p:nvSpPr>
          <p:cNvPr id="9" name="Text Box 40"/>
          <p:cNvSpPr txBox="1">
            <a:spLocks noChangeArrowheads="1"/>
          </p:cNvSpPr>
          <p:nvPr/>
        </p:nvSpPr>
        <p:spPr bwMode="auto">
          <a:xfrm>
            <a:off x="1014577" y="1975129"/>
            <a:ext cx="112242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limits</a:t>
            </a:r>
          </a:p>
        </p:txBody>
      </p:sp>
      <p:sp>
        <p:nvSpPr>
          <p:cNvPr id="10" name="Text Box 40"/>
          <p:cNvSpPr txBox="1">
            <a:spLocks noChangeArrowheads="1"/>
          </p:cNvSpPr>
          <p:nvPr/>
        </p:nvSpPr>
        <p:spPr bwMode="auto">
          <a:xfrm>
            <a:off x="1442424" y="2739983"/>
            <a:ext cx="5439311"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cache size limits data footprint</a:t>
            </a:r>
            <a:endParaRPr lang="en-US" sz="2800" b="1" dirty="0">
              <a:solidFill>
                <a:srgbClr val="0000FF"/>
              </a:solidFill>
              <a:latin typeface="Arial" pitchFamily="34" charset="0"/>
              <a:cs typeface="Arial" pitchFamily="34" charset="0"/>
            </a:endParaRPr>
          </a:p>
        </p:txBody>
      </p:sp>
      <p:sp>
        <p:nvSpPr>
          <p:cNvPr id="11" name="Text Box 40"/>
          <p:cNvSpPr txBox="1">
            <a:spLocks noChangeArrowheads="1"/>
          </p:cNvSpPr>
          <p:nvPr/>
        </p:nvSpPr>
        <p:spPr bwMode="auto">
          <a:xfrm>
            <a:off x="1014577" y="4269691"/>
            <a:ext cx="616335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A transaction cannot commit if it is</a:t>
            </a:r>
            <a:endParaRPr lang="en-US" sz="1800" b="1" dirty="0">
              <a:solidFill>
                <a:srgbClr val="0000FF"/>
              </a:solidFill>
              <a:latin typeface="Arial" pitchFamily="34" charset="0"/>
              <a:cs typeface="Arial" pitchFamily="34" charset="0"/>
            </a:endParaRPr>
          </a:p>
        </p:txBody>
      </p:sp>
      <p:sp>
        <p:nvSpPr>
          <p:cNvPr id="12" name="Text Box 40"/>
          <p:cNvSpPr txBox="1">
            <a:spLocks noChangeArrowheads="1"/>
          </p:cNvSpPr>
          <p:nvPr/>
        </p:nvSpPr>
        <p:spPr bwMode="auto">
          <a:xfrm>
            <a:off x="1442424" y="5034545"/>
            <a:ext cx="1382110"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too big</a:t>
            </a:r>
            <a:endParaRPr lang="en-US" sz="2800" b="1" dirty="0">
              <a:solidFill>
                <a:srgbClr val="0000FF"/>
              </a:solidFill>
              <a:latin typeface="Arial" pitchFamily="34" charset="0"/>
              <a:cs typeface="Arial" pitchFamily="34" charset="0"/>
            </a:endParaRPr>
          </a:p>
        </p:txBody>
      </p:sp>
      <p:sp>
        <p:nvSpPr>
          <p:cNvPr id="13" name="Text Box 40"/>
          <p:cNvSpPr txBox="1">
            <a:spLocks noChangeArrowheads="1"/>
          </p:cNvSpPr>
          <p:nvPr/>
        </p:nvSpPr>
        <p:spPr bwMode="auto">
          <a:xfrm>
            <a:off x="1442424" y="5799401"/>
            <a:ext cx="1641796"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too slow</a:t>
            </a:r>
            <a:endParaRPr lang="en-US" sz="2800" b="1" dirty="0">
              <a:solidFill>
                <a:srgbClr val="0000FF"/>
              </a:solidFill>
              <a:latin typeface="Arial" pitchFamily="34" charset="0"/>
              <a:cs typeface="Arial" pitchFamily="34" charset="0"/>
            </a:endParaRPr>
          </a:p>
        </p:txBody>
      </p:sp>
      <p:sp>
        <p:nvSpPr>
          <p:cNvPr id="14" name="Text Box 40"/>
          <p:cNvSpPr txBox="1">
            <a:spLocks noChangeArrowheads="1"/>
          </p:cNvSpPr>
          <p:nvPr/>
        </p:nvSpPr>
        <p:spPr bwMode="auto">
          <a:xfrm>
            <a:off x="1442424" y="3504837"/>
            <a:ext cx="5056192"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smtClean="0">
                <a:solidFill>
                  <a:srgbClr val="0000FF"/>
                </a:solidFill>
                <a:latin typeface="Arial" pitchFamily="34" charset="0"/>
                <a:cs typeface="Arial" pitchFamily="34" charset="0"/>
              </a:rPr>
              <a:t>quantum size limits duration</a:t>
            </a:r>
            <a:endParaRPr lang="en-US" sz="2800" b="1" dirty="0">
              <a:solidFill>
                <a:srgbClr val="0000FF"/>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smtClean="0"/>
              <a:t>HTM Strengths &amp; Weaknesses</a:t>
            </a:r>
          </a:p>
        </p:txBody>
      </p:sp>
      <p:sp>
        <p:nvSpPr>
          <p:cNvPr id="265219" name="Rectangle 3"/>
          <p:cNvSpPr>
            <a:spLocks noGrp="1" noChangeArrowheads="1"/>
          </p:cNvSpPr>
          <p:nvPr>
            <p:ph type="body" idx="1"/>
          </p:nvPr>
        </p:nvSpPr>
        <p:spPr/>
        <p:txBody>
          <a:bodyPr/>
          <a:lstStyle/>
          <a:p>
            <a:r>
              <a:rPr lang="en-US" smtClean="0"/>
              <a:t>Ideal for lock-free data structures</a:t>
            </a: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smtClean="0"/>
              <a:t>HTM Strengths &amp; Weaknesses</a:t>
            </a:r>
          </a:p>
        </p:txBody>
      </p:sp>
      <p:sp>
        <p:nvSpPr>
          <p:cNvPr id="267267" name="Rectangle 3"/>
          <p:cNvSpPr>
            <a:spLocks noGrp="1" noChangeArrowheads="1"/>
          </p:cNvSpPr>
          <p:nvPr>
            <p:ph type="body" idx="1"/>
          </p:nvPr>
        </p:nvSpPr>
        <p:spPr/>
        <p:txBody>
          <a:bodyPr/>
          <a:lstStyle/>
          <a:p>
            <a:r>
              <a:rPr lang="en-US" smtClean="0">
                <a:solidFill>
                  <a:schemeClr val="folHlink"/>
                </a:solidFill>
              </a:rPr>
              <a:t>Ideal for lock-free data structures</a:t>
            </a:r>
          </a:p>
          <a:p>
            <a:r>
              <a:rPr lang="en-US" smtClean="0"/>
              <a:t>Practical proposals have limits on</a:t>
            </a:r>
          </a:p>
          <a:p>
            <a:pPr lvl="1"/>
            <a:r>
              <a:rPr lang="en-US" smtClean="0"/>
              <a:t>Transaction size and length</a:t>
            </a:r>
          </a:p>
          <a:p>
            <a:pPr lvl="1"/>
            <a:r>
              <a:rPr lang="en-US" smtClean="0"/>
              <a:t>Bounded HW resources</a:t>
            </a:r>
          </a:p>
          <a:p>
            <a:pPr lvl="1"/>
            <a:r>
              <a:rPr lang="en-US" smtClean="0"/>
              <a:t>Guarantees vs best-effort</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smtClean="0"/>
              <a:t>HTM Strengths &amp; Weaknesses</a:t>
            </a:r>
          </a:p>
        </p:txBody>
      </p:sp>
      <p:sp>
        <p:nvSpPr>
          <p:cNvPr id="269315" name="Rectangle 3"/>
          <p:cNvSpPr>
            <a:spLocks noGrp="1" noChangeArrowheads="1"/>
          </p:cNvSpPr>
          <p:nvPr>
            <p:ph type="body" idx="1"/>
          </p:nvPr>
        </p:nvSpPr>
        <p:spPr/>
        <p:txBody>
          <a:bodyPr/>
          <a:lstStyle/>
          <a:p>
            <a:pPr>
              <a:lnSpc>
                <a:spcPct val="90000"/>
              </a:lnSpc>
            </a:pPr>
            <a:r>
              <a:rPr lang="en-US" smtClean="0">
                <a:solidFill>
                  <a:schemeClr val="folHlink"/>
                </a:solidFill>
              </a:rPr>
              <a:t>Ideal for lock-free data structures</a:t>
            </a:r>
          </a:p>
          <a:p>
            <a:pPr>
              <a:lnSpc>
                <a:spcPct val="90000"/>
              </a:lnSpc>
            </a:pPr>
            <a:r>
              <a:rPr lang="en-US" smtClean="0">
                <a:solidFill>
                  <a:schemeClr val="folHlink"/>
                </a:solidFill>
              </a:rPr>
              <a:t>Practical proposals have limits on</a:t>
            </a:r>
          </a:p>
          <a:p>
            <a:pPr lvl="1">
              <a:lnSpc>
                <a:spcPct val="90000"/>
              </a:lnSpc>
            </a:pPr>
            <a:r>
              <a:rPr lang="en-US" smtClean="0">
                <a:solidFill>
                  <a:schemeClr val="folHlink"/>
                </a:solidFill>
              </a:rPr>
              <a:t>Transaction size and length</a:t>
            </a:r>
          </a:p>
          <a:p>
            <a:pPr lvl="1">
              <a:lnSpc>
                <a:spcPct val="90000"/>
              </a:lnSpc>
            </a:pPr>
            <a:r>
              <a:rPr lang="en-US" smtClean="0">
                <a:solidFill>
                  <a:schemeClr val="folHlink"/>
                </a:solidFill>
              </a:rPr>
              <a:t>Bounded HW resources</a:t>
            </a:r>
          </a:p>
          <a:p>
            <a:pPr lvl="1">
              <a:lnSpc>
                <a:spcPct val="90000"/>
              </a:lnSpc>
            </a:pPr>
            <a:r>
              <a:rPr lang="en-US" smtClean="0">
                <a:solidFill>
                  <a:schemeClr val="folHlink"/>
                </a:solidFill>
              </a:rPr>
              <a:t>Guarantees vs best-effort</a:t>
            </a:r>
          </a:p>
          <a:p>
            <a:pPr>
              <a:lnSpc>
                <a:spcPct val="90000"/>
              </a:lnSpc>
            </a:pPr>
            <a:r>
              <a:rPr lang="en-US" smtClean="0"/>
              <a:t>On fail</a:t>
            </a:r>
          </a:p>
          <a:p>
            <a:pPr lvl="1">
              <a:lnSpc>
                <a:spcPct val="90000"/>
              </a:lnSpc>
            </a:pPr>
            <a:r>
              <a:rPr lang="en-US" smtClean="0"/>
              <a:t>Diagnostics essential</a:t>
            </a:r>
          </a:p>
          <a:p>
            <a:pPr lvl="1">
              <a:lnSpc>
                <a:spcPct val="90000"/>
              </a:lnSpc>
            </a:pPr>
            <a:r>
              <a:rPr lang="en-US" smtClean="0"/>
              <a:t>Retry in software?</a:t>
            </a: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smtClean="0"/>
              <a:t>Composition</a:t>
            </a:r>
          </a:p>
        </p:txBody>
      </p:sp>
      <p:sp>
        <p:nvSpPr>
          <p:cNvPr id="271363" name="Rectangle 3"/>
          <p:cNvSpPr>
            <a:spLocks noGrp="1" noChangeArrowheads="1"/>
          </p:cNvSpPr>
          <p:nvPr>
            <p:ph type="body" idx="1"/>
          </p:nvPr>
        </p:nvSpPr>
        <p:spPr/>
        <p:txBody>
          <a:bodyPr/>
          <a:lstStyle/>
          <a:p>
            <a:endParaRPr lang="en-US" smtClean="0"/>
          </a:p>
        </p:txBody>
      </p:sp>
      <p:pic>
        <p:nvPicPr>
          <p:cNvPr id="271364" name="Picture 4"/>
          <p:cNvPicPr>
            <a:picLocks noChangeAspect="1" noChangeArrowheads="1"/>
          </p:cNvPicPr>
          <p:nvPr/>
        </p:nvPicPr>
        <p:blipFill>
          <a:blip r:embed="rId3" cstate="print"/>
          <a:srcRect/>
          <a:stretch>
            <a:fillRect/>
          </a:stretch>
        </p:blipFill>
        <p:spPr bwMode="auto">
          <a:xfrm rot="-1404820">
            <a:off x="889000" y="1395413"/>
            <a:ext cx="8255000" cy="5111750"/>
          </a:xfrm>
          <a:prstGeom prst="rect">
            <a:avLst/>
          </a:prstGeom>
          <a:noFill/>
          <a:ln w="38100" algn="ctr">
            <a:noFill/>
            <a:miter lim="800000"/>
            <a:headEnd/>
            <a:tailEnd/>
          </a:ln>
          <a:effectLst/>
        </p:spPr>
      </p:pic>
      <p:sp>
        <p:nvSpPr>
          <p:cNvPr id="271365" name="Text Box 5"/>
          <p:cNvSpPr txBox="1">
            <a:spLocks noChangeArrowheads="1"/>
          </p:cNvSpPr>
          <p:nvPr/>
        </p:nvSpPr>
        <p:spPr bwMode="auto">
          <a:xfrm>
            <a:off x="369912" y="2335213"/>
            <a:ext cx="630172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Locks don’t compose, transactions do.</a:t>
            </a:r>
          </a:p>
        </p:txBody>
      </p:sp>
      <p:sp>
        <p:nvSpPr>
          <p:cNvPr id="271366" name="Text Box 6"/>
          <p:cNvSpPr txBox="1">
            <a:spLocks noChangeArrowheads="1"/>
          </p:cNvSpPr>
          <p:nvPr/>
        </p:nvSpPr>
        <p:spPr bwMode="auto">
          <a:xfrm>
            <a:off x="369912" y="3448050"/>
            <a:ext cx="808266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Composition necessary for Software Engineering.</a:t>
            </a:r>
          </a:p>
        </p:txBody>
      </p:sp>
      <p:sp>
        <p:nvSpPr>
          <p:cNvPr id="271367" name="Text Box 7"/>
          <p:cNvSpPr txBox="1">
            <a:spLocks noChangeArrowheads="1"/>
          </p:cNvSpPr>
          <p:nvPr/>
        </p:nvSpPr>
        <p:spPr bwMode="auto">
          <a:xfrm>
            <a:off x="369912" y="4576763"/>
            <a:ext cx="817721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Arial" pitchFamily="34" charset="0"/>
                <a:cs typeface="Arial" pitchFamily="34" charset="0"/>
              </a:rPr>
              <a:t>But practical HTM doesn’t</a:t>
            </a:r>
            <a:r>
              <a:rPr lang="en-US" sz="2800">
                <a:solidFill>
                  <a:srgbClr val="3366FF"/>
                </a:solidFill>
                <a:latin typeface="Arial" pitchFamily="34" charset="0"/>
                <a:cs typeface="Arial" pitchFamily="34" charset="0"/>
              </a:rPr>
              <a:t> </a:t>
            </a:r>
            <a:r>
              <a:rPr lang="en-US" sz="2800">
                <a:solidFill>
                  <a:schemeClr val="tx1"/>
                </a:solidFill>
                <a:latin typeface="Arial" pitchFamily="34" charset="0"/>
                <a:cs typeface="Arial" pitchFamily="34" charset="0"/>
              </a:rPr>
              <a:t>really</a:t>
            </a:r>
            <a:r>
              <a:rPr lang="en-US" sz="2800">
                <a:solidFill>
                  <a:srgbClr val="3366FF"/>
                </a:solidFill>
                <a:latin typeface="Arial" pitchFamily="34" charset="0"/>
                <a:cs typeface="Arial" pitchFamily="34" charset="0"/>
              </a:rPr>
              <a:t> </a:t>
            </a:r>
            <a:r>
              <a:rPr lang="en-US" sz="2800">
                <a:solidFill>
                  <a:srgbClr val="0000FF"/>
                </a:solidFill>
                <a:latin typeface="Arial" pitchFamily="34" charset="0"/>
                <a:cs typeface="Arial" pitchFamily="34" charset="0"/>
              </a:rPr>
              <a:t>support composition!</a:t>
            </a:r>
          </a:p>
        </p:txBody>
      </p:sp>
      <p:sp>
        <p:nvSpPr>
          <p:cNvPr id="271368" name="Text Box 8"/>
          <p:cNvSpPr txBox="1">
            <a:spLocks noChangeArrowheads="1"/>
          </p:cNvSpPr>
          <p:nvPr/>
        </p:nvSpPr>
        <p:spPr bwMode="auto">
          <a:xfrm>
            <a:off x="5536549" y="5324868"/>
            <a:ext cx="3220753" cy="523220"/>
          </a:xfrm>
          <a:prstGeom prst="rect">
            <a:avLst/>
          </a:prstGeom>
          <a:solidFill>
            <a:schemeClr val="bg1"/>
          </a:solidFill>
          <a:ln w="38100" algn="ctr">
            <a:solidFill>
              <a:srgbClr val="C0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Why we need STM</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1364"/>
                                        </p:tgtEl>
                                        <p:attrNameLst>
                                          <p:attrName>style.visibility</p:attrName>
                                        </p:attrNameLst>
                                      </p:cBhvr>
                                      <p:to>
                                        <p:strVal val="visible"/>
                                      </p:to>
                                    </p:set>
                                    <p:animEffect transition="in" filter="blinds(horizontal)">
                                      <p:cBhvr>
                                        <p:cTn id="7" dur="500"/>
                                        <p:tgtEl>
                                          <p:spTgt spid="2713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1365"/>
                                        </p:tgtEl>
                                        <p:attrNameLst>
                                          <p:attrName>style.visibility</p:attrName>
                                        </p:attrNameLst>
                                      </p:cBhvr>
                                      <p:to>
                                        <p:strVal val="visible"/>
                                      </p:to>
                                    </p:set>
                                    <p:animEffect transition="in" filter="blinds(horizontal)">
                                      <p:cBhvr>
                                        <p:cTn id="12" dur="500"/>
                                        <p:tgtEl>
                                          <p:spTgt spid="2713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1366"/>
                                        </p:tgtEl>
                                        <p:attrNameLst>
                                          <p:attrName>style.visibility</p:attrName>
                                        </p:attrNameLst>
                                      </p:cBhvr>
                                      <p:to>
                                        <p:strVal val="visible"/>
                                      </p:to>
                                    </p:set>
                                    <p:animEffect transition="in" filter="blinds(horizontal)">
                                      <p:cBhvr>
                                        <p:cTn id="17" dur="500"/>
                                        <p:tgtEl>
                                          <p:spTgt spid="2713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1367"/>
                                        </p:tgtEl>
                                        <p:attrNameLst>
                                          <p:attrName>style.visibility</p:attrName>
                                        </p:attrNameLst>
                                      </p:cBhvr>
                                      <p:to>
                                        <p:strVal val="visible"/>
                                      </p:to>
                                    </p:set>
                                    <p:animEffect transition="in" filter="blinds(horizontal)">
                                      <p:cBhvr>
                                        <p:cTn id="22" dur="500"/>
                                        <p:tgtEl>
                                          <p:spTgt spid="2713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1368"/>
                                        </p:tgtEl>
                                        <p:attrNameLst>
                                          <p:attrName>style.visibility</p:attrName>
                                        </p:attrNameLst>
                                      </p:cBhvr>
                                      <p:to>
                                        <p:strVal val="visible"/>
                                      </p:to>
                                    </p:set>
                                    <p:animEffect transition="in" filter="blinds(horizontal)">
                                      <p:cBhvr>
                                        <p:cTn id="27" dur="500"/>
                                        <p:tgtEl>
                                          <p:spTgt spid="271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5" grpId="0" animBg="1"/>
      <p:bldP spid="271366" grpId="0" animBg="1"/>
      <p:bldP spid="271367" grpId="0" animBg="1"/>
      <p:bldP spid="27136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14375" y="428625"/>
            <a:ext cx="7772400" cy="1143000"/>
          </a:xfrm>
        </p:spPr>
        <p:txBody>
          <a:bodyPr/>
          <a:lstStyle/>
          <a:p>
            <a:r>
              <a:rPr lang="en-US" dirty="0"/>
              <a:t>Transactional Consistency</a:t>
            </a:r>
          </a:p>
        </p:txBody>
      </p:sp>
      <p:sp>
        <p:nvSpPr>
          <p:cNvPr id="19459" name="Rectangle 3"/>
          <p:cNvSpPr>
            <a:spLocks noGrp="1" noChangeArrowheads="1"/>
          </p:cNvSpPr>
          <p:nvPr>
            <p:ph type="body" idx="1"/>
          </p:nvPr>
        </p:nvSpPr>
        <p:spPr/>
        <p:txBody>
          <a:bodyPr/>
          <a:lstStyle/>
          <a:p>
            <a:r>
              <a:rPr lang="en-US" dirty="0">
                <a:solidFill>
                  <a:schemeClr val="tx1"/>
                </a:solidFill>
                <a:latin typeface="Arial" charset="0"/>
                <a:cs typeface="Arial" charset="0"/>
              </a:rPr>
              <a:t>Memory Transactions </a:t>
            </a:r>
            <a:r>
              <a:rPr lang="en-US" dirty="0">
                <a:latin typeface="Arial" charset="0"/>
                <a:cs typeface="Arial" charset="0"/>
              </a:rPr>
              <a:t>are collections of reads and writes executed atomically</a:t>
            </a:r>
          </a:p>
          <a:p>
            <a:r>
              <a:rPr lang="en-US" dirty="0" smtClean="0">
                <a:latin typeface="Arial" charset="0"/>
                <a:cs typeface="Arial" charset="0"/>
              </a:rPr>
              <a:t>need internal </a:t>
            </a:r>
            <a:r>
              <a:rPr lang="en-US" dirty="0">
                <a:latin typeface="Arial" charset="0"/>
                <a:cs typeface="Arial" charset="0"/>
              </a:rPr>
              <a:t>and external consistency</a:t>
            </a:r>
          </a:p>
          <a:p>
            <a:pPr lvl="1"/>
            <a:r>
              <a:rPr lang="en-US" i="1" dirty="0">
                <a:solidFill>
                  <a:srgbClr val="000000"/>
                </a:solidFill>
                <a:latin typeface="Arial" charset="0"/>
                <a:cs typeface="Arial" charset="0"/>
              </a:rPr>
              <a:t>External</a:t>
            </a:r>
            <a:r>
              <a:rPr lang="en-US" dirty="0">
                <a:latin typeface="Arial" charset="0"/>
                <a:cs typeface="Arial" charset="0"/>
              </a:rPr>
              <a:t>: with respect to the </a:t>
            </a:r>
            <a:r>
              <a:rPr lang="en-US" dirty="0" err="1">
                <a:latin typeface="Arial" charset="0"/>
                <a:cs typeface="Arial" charset="0"/>
              </a:rPr>
              <a:t>interleavings</a:t>
            </a:r>
            <a:r>
              <a:rPr lang="en-US" dirty="0">
                <a:latin typeface="Arial" charset="0"/>
                <a:cs typeface="Arial" charset="0"/>
              </a:rPr>
              <a:t> of other </a:t>
            </a:r>
            <a:r>
              <a:rPr lang="en-US" dirty="0" smtClean="0">
                <a:latin typeface="Arial" charset="0"/>
                <a:cs typeface="Arial" charset="0"/>
              </a:rPr>
              <a:t>transactions (</a:t>
            </a:r>
            <a:r>
              <a:rPr lang="en-US" dirty="0" err="1" smtClean="0">
                <a:latin typeface="Arial" charset="0"/>
                <a:cs typeface="Arial" charset="0"/>
              </a:rPr>
              <a:t>serializability</a:t>
            </a:r>
            <a:r>
              <a:rPr lang="en-US" dirty="0" smtClean="0">
                <a:latin typeface="Arial" charset="0"/>
                <a:cs typeface="Arial" charset="0"/>
              </a:rPr>
              <a:t>).</a:t>
            </a:r>
            <a:endParaRPr lang="en-US" dirty="0">
              <a:latin typeface="Arial" charset="0"/>
              <a:cs typeface="Arial" charset="0"/>
            </a:endParaRPr>
          </a:p>
          <a:p>
            <a:pPr lvl="1"/>
            <a:r>
              <a:rPr lang="en-US" i="1" dirty="0">
                <a:solidFill>
                  <a:srgbClr val="000000"/>
                </a:solidFill>
                <a:latin typeface="Arial" charset="0"/>
                <a:cs typeface="Arial" charset="0"/>
              </a:rPr>
              <a:t>Internal</a:t>
            </a:r>
            <a:r>
              <a:rPr lang="en-US" dirty="0">
                <a:latin typeface="Arial" charset="0"/>
                <a:cs typeface="Arial" charset="0"/>
              </a:rPr>
              <a:t>: the transaction itself should operate on a consistent state. </a:t>
            </a:r>
          </a:p>
        </p:txBody>
      </p:sp>
    </p:spTree>
    <p:extLst>
      <p:ext uri="{BB962C8B-B14F-4D97-AF65-F5344CB8AC3E}">
        <p14:creationId xmlns:p14="http://schemas.microsoft.com/office/powerpoint/2010/main" val="29234429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14375" y="285750"/>
            <a:ext cx="7772400" cy="1143000"/>
          </a:xfrm>
        </p:spPr>
        <p:txBody>
          <a:bodyPr/>
          <a:lstStyle/>
          <a:p>
            <a:r>
              <a:rPr lang="en-US" dirty="0"/>
              <a:t>External Consistency</a:t>
            </a:r>
          </a:p>
        </p:txBody>
      </p:sp>
      <p:sp>
        <p:nvSpPr>
          <p:cNvPr id="20483" name="Rectangle 4"/>
          <p:cNvSpPr>
            <a:spLocks noChangeArrowheads="1"/>
          </p:cNvSpPr>
          <p:nvPr/>
        </p:nvSpPr>
        <p:spPr bwMode="auto">
          <a:xfrm>
            <a:off x="2411413" y="1989138"/>
            <a:ext cx="576262" cy="2952750"/>
          </a:xfrm>
          <a:prstGeom prst="rect">
            <a:avLst/>
          </a:prstGeom>
          <a:solidFill>
            <a:srgbClr val="00FFCC"/>
          </a:solidFill>
          <a:ln w="9525">
            <a:solidFill>
              <a:schemeClr val="tx1"/>
            </a:solidFill>
            <a:miter lim="800000"/>
            <a:headEnd/>
            <a:tailEnd/>
          </a:ln>
        </p:spPr>
        <p:txBody>
          <a:bodyPr wrap="none" anchor="ctr"/>
          <a:lstStyle/>
          <a:p>
            <a:endParaRPr lang="en-US"/>
          </a:p>
        </p:txBody>
      </p:sp>
      <p:sp>
        <p:nvSpPr>
          <p:cNvPr id="20484" name="Line 5"/>
          <p:cNvSpPr>
            <a:spLocks noChangeShapeType="1"/>
          </p:cNvSpPr>
          <p:nvPr/>
        </p:nvSpPr>
        <p:spPr bwMode="auto">
          <a:xfrm>
            <a:off x="2411413" y="242093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5" name="Line 6"/>
          <p:cNvSpPr>
            <a:spLocks noChangeShapeType="1"/>
          </p:cNvSpPr>
          <p:nvPr/>
        </p:nvSpPr>
        <p:spPr bwMode="auto">
          <a:xfrm>
            <a:off x="2411413" y="2925763"/>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6" name="Line 7"/>
          <p:cNvSpPr>
            <a:spLocks noChangeShapeType="1"/>
          </p:cNvSpPr>
          <p:nvPr/>
        </p:nvSpPr>
        <p:spPr bwMode="auto">
          <a:xfrm>
            <a:off x="2411413" y="343058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7" name="Line 8"/>
          <p:cNvSpPr>
            <a:spLocks noChangeShapeType="1"/>
          </p:cNvSpPr>
          <p:nvPr/>
        </p:nvSpPr>
        <p:spPr bwMode="auto">
          <a:xfrm>
            <a:off x="2411413" y="3935413"/>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8" name="Line 9"/>
          <p:cNvSpPr>
            <a:spLocks noChangeShapeType="1"/>
          </p:cNvSpPr>
          <p:nvPr/>
        </p:nvSpPr>
        <p:spPr bwMode="auto">
          <a:xfrm>
            <a:off x="2411413" y="444023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9" name="Line 10"/>
          <p:cNvSpPr>
            <a:spLocks noChangeShapeType="1"/>
          </p:cNvSpPr>
          <p:nvPr/>
        </p:nvSpPr>
        <p:spPr bwMode="auto">
          <a:xfrm flipV="1">
            <a:off x="2987675" y="155733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90" name="Line 11"/>
          <p:cNvSpPr>
            <a:spLocks noChangeShapeType="1"/>
          </p:cNvSpPr>
          <p:nvPr/>
        </p:nvSpPr>
        <p:spPr bwMode="auto">
          <a:xfrm flipV="1">
            <a:off x="2411413" y="155733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91" name="Line 12"/>
          <p:cNvSpPr>
            <a:spLocks noChangeShapeType="1"/>
          </p:cNvSpPr>
          <p:nvPr/>
        </p:nvSpPr>
        <p:spPr bwMode="auto">
          <a:xfrm flipV="1">
            <a:off x="2411413" y="494188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92" name="Line 13"/>
          <p:cNvSpPr>
            <a:spLocks noChangeShapeType="1"/>
          </p:cNvSpPr>
          <p:nvPr/>
        </p:nvSpPr>
        <p:spPr bwMode="auto">
          <a:xfrm flipV="1">
            <a:off x="2987675" y="494188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93" name="Text Box 59"/>
          <p:cNvSpPr txBox="1">
            <a:spLocks noChangeArrowheads="1"/>
          </p:cNvSpPr>
          <p:nvPr/>
        </p:nvSpPr>
        <p:spPr bwMode="auto">
          <a:xfrm>
            <a:off x="904875" y="5738813"/>
            <a:ext cx="3529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t>Application </a:t>
            </a:r>
            <a:br>
              <a:rPr lang="en-US"/>
            </a:br>
            <a:r>
              <a:rPr lang="en-US"/>
              <a:t>Memory</a:t>
            </a:r>
          </a:p>
        </p:txBody>
      </p:sp>
      <p:sp>
        <p:nvSpPr>
          <p:cNvPr id="20494" name="Text Box 297"/>
          <p:cNvSpPr txBox="1">
            <a:spLocks noChangeArrowheads="1"/>
          </p:cNvSpPr>
          <p:nvPr/>
        </p:nvSpPr>
        <p:spPr bwMode="auto">
          <a:xfrm>
            <a:off x="2970213" y="24590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X</a:t>
            </a:r>
          </a:p>
        </p:txBody>
      </p:sp>
      <p:sp>
        <p:nvSpPr>
          <p:cNvPr id="20495" name="Text Box 298"/>
          <p:cNvSpPr txBox="1">
            <a:spLocks noChangeArrowheads="1"/>
          </p:cNvSpPr>
          <p:nvPr/>
        </p:nvSpPr>
        <p:spPr bwMode="auto">
          <a:xfrm>
            <a:off x="2954338" y="3467100"/>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Y</a:t>
            </a:r>
          </a:p>
        </p:txBody>
      </p:sp>
      <p:sp>
        <p:nvSpPr>
          <p:cNvPr id="96" name="Text Box 297"/>
          <p:cNvSpPr txBox="1">
            <a:spLocks noChangeArrowheads="1"/>
          </p:cNvSpPr>
          <p:nvPr/>
        </p:nvSpPr>
        <p:spPr bwMode="auto">
          <a:xfrm>
            <a:off x="2500313" y="24288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4</a:t>
            </a:r>
          </a:p>
        </p:txBody>
      </p:sp>
      <p:sp>
        <p:nvSpPr>
          <p:cNvPr id="97" name="Text Box 297"/>
          <p:cNvSpPr txBox="1">
            <a:spLocks noChangeArrowheads="1"/>
          </p:cNvSpPr>
          <p:nvPr/>
        </p:nvSpPr>
        <p:spPr bwMode="auto">
          <a:xfrm>
            <a:off x="2500313" y="3429000"/>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2</a:t>
            </a:r>
          </a:p>
        </p:txBody>
      </p:sp>
      <p:grpSp>
        <p:nvGrpSpPr>
          <p:cNvPr id="2" name="Group 99"/>
          <p:cNvGrpSpPr>
            <a:grpSpLocks/>
          </p:cNvGrpSpPr>
          <p:nvPr/>
        </p:nvGrpSpPr>
        <p:grpSpPr bwMode="auto">
          <a:xfrm>
            <a:off x="2470150" y="2466975"/>
            <a:ext cx="387350" cy="1462088"/>
            <a:chOff x="3970336" y="2581267"/>
            <a:chExt cx="387350" cy="1461704"/>
          </a:xfrm>
        </p:grpSpPr>
        <p:sp>
          <p:nvSpPr>
            <p:cNvPr id="20504" name="Text Box 297"/>
            <p:cNvSpPr txBox="1">
              <a:spLocks noChangeArrowheads="1"/>
            </p:cNvSpPr>
            <p:nvPr/>
          </p:nvSpPr>
          <p:spPr bwMode="auto">
            <a:xfrm>
              <a:off x="3970336" y="2581267"/>
              <a:ext cx="387350" cy="46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solidFill>
                    <a:srgbClr val="FF0000"/>
                  </a:solidFill>
                </a:rPr>
                <a:t>8</a:t>
              </a:r>
            </a:p>
          </p:txBody>
        </p:sp>
        <p:sp>
          <p:nvSpPr>
            <p:cNvPr id="20505" name="Text Box 297"/>
            <p:cNvSpPr txBox="1">
              <a:spLocks noChangeArrowheads="1"/>
            </p:cNvSpPr>
            <p:nvPr/>
          </p:nvSpPr>
          <p:spPr bwMode="auto">
            <a:xfrm>
              <a:off x="3970336" y="3581398"/>
              <a:ext cx="387350" cy="46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solidFill>
                    <a:srgbClr val="FF0000"/>
                  </a:solidFill>
                </a:rPr>
                <a:t>4</a:t>
              </a:r>
            </a:p>
          </p:txBody>
        </p:sp>
      </p:grpSp>
      <p:sp>
        <p:nvSpPr>
          <p:cNvPr id="20499" name="TextBox 101"/>
          <p:cNvSpPr txBox="1">
            <a:spLocks noChangeArrowheads="1"/>
          </p:cNvSpPr>
          <p:nvPr/>
        </p:nvSpPr>
        <p:spPr bwMode="auto">
          <a:xfrm>
            <a:off x="4929188" y="1928813"/>
            <a:ext cx="247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i="1"/>
              <a:t>Invariant x = 2y</a:t>
            </a:r>
            <a:endParaRPr lang="en-US"/>
          </a:p>
        </p:txBody>
      </p:sp>
      <p:sp>
        <p:nvSpPr>
          <p:cNvPr id="103" name="TextBox 102"/>
          <p:cNvSpPr txBox="1">
            <a:spLocks noChangeArrowheads="1"/>
          </p:cNvSpPr>
          <p:nvPr/>
        </p:nvSpPr>
        <p:spPr bwMode="auto">
          <a:xfrm>
            <a:off x="4857750" y="2571750"/>
            <a:ext cx="23796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i="1"/>
              <a:t>Transaction A: </a:t>
            </a:r>
          </a:p>
          <a:p>
            <a:r>
              <a:rPr lang="en-US" i="1">
                <a:solidFill>
                  <a:srgbClr val="FF0000"/>
                </a:solidFill>
              </a:rPr>
              <a:t>Write x</a:t>
            </a:r>
          </a:p>
          <a:p>
            <a:r>
              <a:rPr lang="en-US" i="1">
                <a:solidFill>
                  <a:srgbClr val="FF0000"/>
                </a:solidFill>
              </a:rPr>
              <a:t>Write y</a:t>
            </a:r>
          </a:p>
        </p:txBody>
      </p:sp>
      <p:sp>
        <p:nvSpPr>
          <p:cNvPr id="26" name="TextBox 25"/>
          <p:cNvSpPr txBox="1">
            <a:spLocks noChangeArrowheads="1"/>
          </p:cNvSpPr>
          <p:nvPr/>
        </p:nvSpPr>
        <p:spPr bwMode="auto">
          <a:xfrm>
            <a:off x="4891088" y="3929063"/>
            <a:ext cx="38163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i="1"/>
              <a:t>Transaction B: </a:t>
            </a:r>
          </a:p>
          <a:p>
            <a:r>
              <a:rPr lang="en-US" i="1">
                <a:solidFill>
                  <a:schemeClr val="accent2"/>
                </a:solidFill>
              </a:rPr>
              <a:t>Read x</a:t>
            </a:r>
          </a:p>
          <a:p>
            <a:r>
              <a:rPr lang="en-US" i="1">
                <a:solidFill>
                  <a:schemeClr val="accent2"/>
                </a:solidFill>
              </a:rPr>
              <a:t>Read y </a:t>
            </a:r>
          </a:p>
          <a:p>
            <a:r>
              <a:rPr lang="en-US" i="1"/>
              <a:t>Compute z = 1/(x-y) = 1/2</a:t>
            </a:r>
            <a:endParaRPr lang="en-US"/>
          </a:p>
        </p:txBody>
      </p:sp>
      <p:sp>
        <p:nvSpPr>
          <p:cNvPr id="27" name="Rectangle 26"/>
          <p:cNvSpPr>
            <a:spLocks noChangeArrowheads="1"/>
          </p:cNvSpPr>
          <p:nvPr/>
        </p:nvSpPr>
        <p:spPr bwMode="auto">
          <a:xfrm>
            <a:off x="2428875" y="2500313"/>
            <a:ext cx="571500" cy="1428750"/>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Rectangle 100"/>
          <p:cNvSpPr>
            <a:spLocks noChangeArrowheads="1"/>
          </p:cNvSpPr>
          <p:nvPr/>
        </p:nvSpPr>
        <p:spPr bwMode="auto">
          <a:xfrm>
            <a:off x="2428875" y="2500313"/>
            <a:ext cx="571500" cy="1428750"/>
          </a:xfrm>
          <a:prstGeom prst="rect">
            <a:avLst/>
          </a:prstGeom>
          <a:noFill/>
          <a:ln w="444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18053472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103" grpId="0"/>
      <p:bldP spid="27" grpId="0" animBg="1"/>
      <p:bldP spid="27" grpId="1" animBg="1"/>
      <p:bldP spid="1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C304263-AF49-4647-B526-A2401ABAED48}" type="slidenum">
              <a:rPr lang="x-none" sz="1400">
                <a:solidFill>
                  <a:schemeClr val="tx1"/>
                </a:solidFill>
                <a:latin typeface="Arial" pitchFamily="34" charset="0"/>
                <a:cs typeface="Arial" pitchFamily="34" charset="0"/>
              </a:rPr>
              <a:pPr algn="r"/>
              <a:t>7</a:t>
            </a:fld>
            <a:endParaRPr lang="en-US" sz="1400" dirty="0">
              <a:solidFill>
                <a:schemeClr val="tx1"/>
              </a:solidFill>
              <a:latin typeface="Arial" pitchFamily="34" charset="0"/>
              <a:cs typeface="Arial" pitchFamily="34" charset="0"/>
            </a:endParaRPr>
          </a:p>
        </p:txBody>
      </p:sp>
      <p:grpSp>
        <p:nvGrpSpPr>
          <p:cNvPr id="175108" name="Group 2"/>
          <p:cNvGrpSpPr>
            <a:grpSpLocks/>
          </p:cNvGrpSpPr>
          <p:nvPr/>
        </p:nvGrpSpPr>
        <p:grpSpPr bwMode="auto">
          <a:xfrm>
            <a:off x="4800600" y="2667000"/>
            <a:ext cx="1851025" cy="1143000"/>
            <a:chOff x="3024" y="1680"/>
            <a:chExt cx="1166" cy="720"/>
          </a:xfrm>
        </p:grpSpPr>
        <p:sp>
          <p:nvSpPr>
            <p:cNvPr id="175109" name="Freeform 3"/>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0" name="Freeform 4"/>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1" name="Freeform 5"/>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2" name="Freeform 6"/>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75113" name="Freeform 7"/>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75114" name="Freeform 8"/>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75115" name="Freeform 9"/>
            <p:cNvSpPr>
              <a:spLocks/>
            </p:cNvSpPr>
            <p:nvPr/>
          </p:nvSpPr>
          <p:spPr bwMode="auto">
            <a:xfrm flipH="1">
              <a:off x="3984" y="1872"/>
              <a:ext cx="206" cy="288"/>
            </a:xfrm>
            <a:custGeom>
              <a:avLst/>
              <a:gdLst>
                <a:gd name="T0" fmla="*/ 44 w 336"/>
                <a:gd name="T1" fmla="*/ 0 h 432"/>
                <a:gd name="T2" fmla="*/ 77 w 336"/>
                <a:gd name="T3" fmla="*/ 29 h 432"/>
                <a:gd name="T4" fmla="*/ 22 w 336"/>
                <a:gd name="T5" fmla="*/ 43 h 432"/>
                <a:gd name="T6" fmla="*/ 22 w 336"/>
                <a:gd name="T7" fmla="*/ 128 h 432"/>
                <a:gd name="T8" fmla="*/ 0 w 336"/>
                <a:gd name="T9" fmla="*/ 99 h 432"/>
                <a:gd name="T10" fmla="*/ 0 w 336"/>
                <a:gd name="T11" fmla="*/ 14 h 432"/>
                <a:gd name="T12" fmla="*/ 4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6" name="Freeform 10"/>
            <p:cNvSpPr>
              <a:spLocks/>
            </p:cNvSpPr>
            <p:nvPr/>
          </p:nvSpPr>
          <p:spPr bwMode="auto">
            <a:xfrm flipH="1">
              <a:off x="3840" y="2016"/>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7" name="Freeform 11"/>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75118" name="Group 12"/>
          <p:cNvGrpSpPr>
            <a:grpSpLocks/>
          </p:cNvGrpSpPr>
          <p:nvPr/>
        </p:nvGrpSpPr>
        <p:grpSpPr bwMode="auto">
          <a:xfrm>
            <a:off x="4445000" y="2425700"/>
            <a:ext cx="3073400" cy="1866900"/>
            <a:chOff x="2800" y="1480"/>
            <a:chExt cx="1936" cy="1176"/>
          </a:xfrm>
        </p:grpSpPr>
        <p:sp>
          <p:nvSpPr>
            <p:cNvPr id="175119" name="Oval 13"/>
            <p:cNvSpPr>
              <a:spLocks noChangeArrowheads="1"/>
            </p:cNvSpPr>
            <p:nvPr/>
          </p:nvSpPr>
          <p:spPr bwMode="auto">
            <a:xfrm>
              <a:off x="2800" y="1480"/>
              <a:ext cx="1936" cy="1176"/>
            </a:xfrm>
            <a:prstGeom prst="ellipse">
              <a:avLst/>
            </a:prstGeom>
            <a:solidFill>
              <a:schemeClr val="bg1"/>
            </a:solidFill>
            <a:ln w="9525">
              <a:noFill/>
              <a:round/>
              <a:headEnd/>
              <a:tailEnd/>
            </a:ln>
          </p:spPr>
          <p:txBody>
            <a:bodyPr wrap="none" anchor="ctr"/>
            <a:lstStyle/>
            <a:p>
              <a:endParaRPr lang="en-US" dirty="0">
                <a:latin typeface="Arial" pitchFamily="34" charset="0"/>
              </a:endParaRPr>
            </a:p>
          </p:txBody>
        </p:sp>
        <p:grpSp>
          <p:nvGrpSpPr>
            <p:cNvPr id="175120" name="Group 14"/>
            <p:cNvGrpSpPr>
              <a:grpSpLocks/>
            </p:cNvGrpSpPr>
            <p:nvPr/>
          </p:nvGrpSpPr>
          <p:grpSpPr bwMode="auto">
            <a:xfrm flipH="1">
              <a:off x="3106" y="1696"/>
              <a:ext cx="1115" cy="671"/>
              <a:chOff x="1295" y="669"/>
              <a:chExt cx="1115" cy="671"/>
            </a:xfrm>
          </p:grpSpPr>
          <p:sp>
            <p:nvSpPr>
              <p:cNvPr id="175121" name="Freeform 15"/>
              <p:cNvSpPr>
                <a:spLocks/>
              </p:cNvSpPr>
              <p:nvPr/>
            </p:nvSpPr>
            <p:spPr bwMode="auto">
              <a:xfrm>
                <a:off x="1344" y="720"/>
                <a:ext cx="912" cy="480"/>
              </a:xfrm>
              <a:custGeom>
                <a:avLst/>
                <a:gdLst>
                  <a:gd name="T0" fmla="*/ 0 w 912"/>
                  <a:gd name="T1" fmla="*/ 0 h 624"/>
                  <a:gd name="T2" fmla="*/ 384 w 912"/>
                  <a:gd name="T3" fmla="*/ 284 h 624"/>
                  <a:gd name="T4" fmla="*/ 912 w 912"/>
                  <a:gd name="T5" fmla="*/ 284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175122" name="Rectangle 16"/>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175123" name="Freeform 17"/>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175124" name="Freeform 18"/>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5" name="Freeform 19"/>
              <p:cNvSpPr>
                <a:spLocks/>
              </p:cNvSpPr>
              <p:nvPr/>
            </p:nvSpPr>
            <p:spPr bwMode="auto">
              <a:xfrm>
                <a:off x="1309" y="789"/>
                <a:ext cx="419" cy="245"/>
              </a:xfrm>
              <a:custGeom>
                <a:avLst/>
                <a:gdLst>
                  <a:gd name="T0" fmla="*/ 161 w 537"/>
                  <a:gd name="T1" fmla="*/ 82 h 359"/>
                  <a:gd name="T2" fmla="*/ 164 w 537"/>
                  <a:gd name="T3" fmla="*/ 106 h 359"/>
                  <a:gd name="T4" fmla="*/ 78 w 537"/>
                  <a:gd name="T5" fmla="*/ 114 h 359"/>
                  <a:gd name="T6" fmla="*/ 0 w 537"/>
                  <a:gd name="T7" fmla="*/ 56 h 359"/>
                  <a:gd name="T8" fmla="*/ 133 w 537"/>
                  <a:gd name="T9" fmla="*/ 0 h 359"/>
                  <a:gd name="T10" fmla="*/ 255 w 537"/>
                  <a:gd name="T11" fmla="*/ 39 h 359"/>
                  <a:gd name="T12" fmla="*/ 240 w 537"/>
                  <a:gd name="T13" fmla="*/ 48 h 359"/>
                  <a:gd name="T14" fmla="*/ 130 w 537"/>
                  <a:gd name="T15" fmla="*/ 24 h 359"/>
                  <a:gd name="T16" fmla="*/ 43 w 537"/>
                  <a:gd name="T17" fmla="*/ 56 h 359"/>
                  <a:gd name="T18" fmla="*/ 96 w 537"/>
                  <a:gd name="T19" fmla="*/ 96 h 359"/>
                  <a:gd name="T20" fmla="*/ 161 w 537"/>
                  <a:gd name="T21" fmla="*/ 82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6" name="Freeform 20"/>
              <p:cNvSpPr>
                <a:spLocks/>
              </p:cNvSpPr>
              <p:nvPr/>
            </p:nvSpPr>
            <p:spPr bwMode="auto">
              <a:xfrm>
                <a:off x="1295" y="672"/>
                <a:ext cx="320" cy="240"/>
              </a:xfrm>
              <a:custGeom>
                <a:avLst/>
                <a:gdLst>
                  <a:gd name="T0" fmla="*/ 72 w 537"/>
                  <a:gd name="T1" fmla="*/ 77 h 359"/>
                  <a:gd name="T2" fmla="*/ 73 w 537"/>
                  <a:gd name="T3" fmla="*/ 100 h 359"/>
                  <a:gd name="T4" fmla="*/ 35 w 537"/>
                  <a:gd name="T5" fmla="*/ 107 h 359"/>
                  <a:gd name="T6" fmla="*/ 0 w 537"/>
                  <a:gd name="T7" fmla="*/ 53 h 359"/>
                  <a:gd name="T8" fmla="*/ 60 w 537"/>
                  <a:gd name="T9" fmla="*/ 0 h 359"/>
                  <a:gd name="T10" fmla="*/ 114 w 537"/>
                  <a:gd name="T11" fmla="*/ 37 h 359"/>
                  <a:gd name="T12" fmla="*/ 107 w 537"/>
                  <a:gd name="T13" fmla="*/ 45 h 359"/>
                  <a:gd name="T14" fmla="*/ 58 w 537"/>
                  <a:gd name="T15" fmla="*/ 22 h 359"/>
                  <a:gd name="T16" fmla="*/ 19 w 537"/>
                  <a:gd name="T17" fmla="*/ 53 h 359"/>
                  <a:gd name="T18" fmla="*/ 43 w 537"/>
                  <a:gd name="T19" fmla="*/ 91 h 359"/>
                  <a:gd name="T20" fmla="*/ 72 w 537"/>
                  <a:gd name="T21" fmla="*/ 77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7" name="Freeform 21"/>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8" name="Freeform 22"/>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9" name="Freeform 23"/>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grpSp>
        <p:nvGrpSpPr>
          <p:cNvPr id="175130" name="Group 24"/>
          <p:cNvGrpSpPr>
            <a:grpSpLocks/>
          </p:cNvGrpSpPr>
          <p:nvPr/>
        </p:nvGrpSpPr>
        <p:grpSpPr bwMode="auto">
          <a:xfrm>
            <a:off x="6507163" y="3136900"/>
            <a:ext cx="661987" cy="965200"/>
            <a:chOff x="2208" y="1920"/>
            <a:chExt cx="1152" cy="1680"/>
          </a:xfrm>
        </p:grpSpPr>
        <p:sp>
          <p:nvSpPr>
            <p:cNvPr id="175131" name="Oval 2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5132" name="Oval 2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5133" name="AutoShape 2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5134" name="AutoShape 2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75135" name="AutoShape 29"/>
          <p:cNvSpPr>
            <a:spLocks noChangeArrowheads="1"/>
          </p:cNvSpPr>
          <p:nvPr/>
        </p:nvSpPr>
        <p:spPr bwMode="auto">
          <a:xfrm>
            <a:off x="3505200" y="1905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endParaRPr>
          </a:p>
        </p:txBody>
      </p:sp>
      <p:sp>
        <p:nvSpPr>
          <p:cNvPr id="175136" name="AutoShape 30"/>
          <p:cNvSpPr>
            <a:spLocks noChangeArrowheads="1"/>
          </p:cNvSpPr>
          <p:nvPr/>
        </p:nvSpPr>
        <p:spPr bwMode="auto">
          <a:xfrm>
            <a:off x="914400" y="3810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endParaRPr>
          </a:p>
        </p:txBody>
      </p:sp>
      <p:sp>
        <p:nvSpPr>
          <p:cNvPr id="175137" name="Rectangle 31"/>
          <p:cNvSpPr>
            <a:spLocks noGrp="1" noChangeArrowheads="1"/>
          </p:cNvSpPr>
          <p:nvPr>
            <p:ph type="title" idx="4294967295"/>
          </p:nvPr>
        </p:nvSpPr>
        <p:spPr/>
        <p:txBody>
          <a:bodyPr/>
          <a:lstStyle/>
          <a:p>
            <a:r>
              <a:rPr lang="en-US" smtClean="0"/>
              <a:t>Locks are not Robust</a:t>
            </a:r>
          </a:p>
        </p:txBody>
      </p:sp>
      <p:sp>
        <p:nvSpPr>
          <p:cNvPr id="175138" name="Freeform 32"/>
          <p:cNvSpPr>
            <a:spLocks/>
          </p:cNvSpPr>
          <p:nvPr/>
        </p:nvSpPr>
        <p:spPr bwMode="auto">
          <a:xfrm>
            <a:off x="3733800" y="35814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nvGrpSpPr>
          <p:cNvPr id="175139" name="Group 33"/>
          <p:cNvGrpSpPr>
            <a:grpSpLocks/>
          </p:cNvGrpSpPr>
          <p:nvPr/>
        </p:nvGrpSpPr>
        <p:grpSpPr bwMode="auto">
          <a:xfrm>
            <a:off x="2362200" y="4419600"/>
            <a:ext cx="1676400" cy="1752600"/>
            <a:chOff x="3312" y="2640"/>
            <a:chExt cx="1056" cy="1104"/>
          </a:xfrm>
        </p:grpSpPr>
        <p:sp>
          <p:nvSpPr>
            <p:cNvPr id="175140" name="Freeform 3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75141" name="Group 35"/>
            <p:cNvGrpSpPr>
              <a:grpSpLocks/>
            </p:cNvGrpSpPr>
            <p:nvPr/>
          </p:nvGrpSpPr>
          <p:grpSpPr bwMode="auto">
            <a:xfrm>
              <a:off x="3312" y="2928"/>
              <a:ext cx="837" cy="816"/>
              <a:chOff x="3312" y="2928"/>
              <a:chExt cx="837" cy="816"/>
            </a:xfrm>
          </p:grpSpPr>
          <p:sp>
            <p:nvSpPr>
              <p:cNvPr id="175142" name="Freeform 3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43" name="Freeform 3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44" name="Freeform 3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75145" name="Freeform 3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75146" name="Freeform 4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75147" name="Freeform 4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48" name="Freeform 4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75149" name="Freeform 4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75150" name="Freeform 44"/>
          <p:cNvSpPr>
            <a:spLocks/>
          </p:cNvSpPr>
          <p:nvPr/>
        </p:nvSpPr>
        <p:spPr bwMode="auto">
          <a:xfrm>
            <a:off x="4114800" y="37338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75151" name="Text Box 45"/>
          <p:cNvSpPr txBox="1">
            <a:spLocks noChangeArrowheads="1"/>
          </p:cNvSpPr>
          <p:nvPr/>
        </p:nvSpPr>
        <p:spPr bwMode="auto">
          <a:xfrm>
            <a:off x="0" y="1868488"/>
            <a:ext cx="4086225" cy="1066800"/>
          </a:xfrm>
          <a:prstGeom prst="rect">
            <a:avLst/>
          </a:prstGeom>
          <a:noFill/>
          <a:ln w="38100" algn="ctr">
            <a:noFill/>
            <a:miter lim="800000"/>
            <a:headEnd/>
            <a:tailEnd/>
          </a:ln>
        </p:spPr>
        <p:txBody>
          <a:bodyPr>
            <a:spAutoFit/>
          </a:bodyPr>
          <a:lstStyle/>
          <a:p>
            <a:r>
              <a:rPr lang="en-US" sz="3200" dirty="0">
                <a:solidFill>
                  <a:srgbClr val="0000FF"/>
                </a:solidFill>
                <a:latin typeface="Arial" pitchFamily="34" charset="0"/>
                <a:cs typeface="Arial" pitchFamily="34" charset="0"/>
              </a:rPr>
              <a:t>If a thread holding</a:t>
            </a:r>
          </a:p>
          <a:p>
            <a:r>
              <a:rPr lang="en-US" sz="3200" dirty="0">
                <a:solidFill>
                  <a:srgbClr val="0000FF"/>
                </a:solidFill>
                <a:latin typeface="Arial" pitchFamily="34" charset="0"/>
                <a:cs typeface="Arial" pitchFamily="34" charset="0"/>
              </a:rPr>
              <a:t>a lock is delayed …</a:t>
            </a:r>
          </a:p>
        </p:txBody>
      </p:sp>
      <p:sp>
        <p:nvSpPr>
          <p:cNvPr id="175152" name="Text Box 46"/>
          <p:cNvSpPr txBox="1">
            <a:spLocks noChangeArrowheads="1"/>
          </p:cNvSpPr>
          <p:nvPr/>
        </p:nvSpPr>
        <p:spPr bwMode="auto">
          <a:xfrm>
            <a:off x="5314950" y="5089525"/>
            <a:ext cx="4086225" cy="1066800"/>
          </a:xfrm>
          <a:prstGeom prst="rect">
            <a:avLst/>
          </a:prstGeom>
          <a:noFill/>
          <a:ln w="38100" algn="ctr">
            <a:noFill/>
            <a:miter lim="800000"/>
            <a:headEnd/>
            <a:tailEnd/>
          </a:ln>
        </p:spPr>
        <p:txBody>
          <a:bodyPr>
            <a:spAutoFit/>
          </a:bodyPr>
          <a:lstStyle/>
          <a:p>
            <a:r>
              <a:rPr lang="en-US" sz="3200" dirty="0">
                <a:solidFill>
                  <a:srgbClr val="0000FF"/>
                </a:solidFill>
                <a:latin typeface="Arial" pitchFamily="34" charset="0"/>
              </a:rPr>
              <a:t>No one else can make progress</a:t>
            </a:r>
          </a:p>
        </p:txBody>
      </p:sp>
      <p:sp>
        <p:nvSpPr>
          <p:cNvPr id="175153" name="Rectangle 5"/>
          <p:cNvSpPr txBox="1">
            <a:spLocks noGrp="1" noChangeArrowheads="1"/>
          </p:cNvSpPr>
          <p:nvPr/>
        </p:nvSpPr>
        <p:spPr bwMode="auto">
          <a:xfrm>
            <a:off x="3124200" y="6270171"/>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3795" name="Rectangle 6"/>
          <p:cNvSpPr>
            <a:spLocks noGrp="1" noChangeArrowheads="1"/>
          </p:cNvSpPr>
          <p:nvPr>
            <p:ph type="sldNum" sz="quarter" idx="10"/>
          </p:nvPr>
        </p:nvSpPr>
        <p:spPr>
          <a:noFill/>
        </p:spPr>
        <p:txBody>
          <a:bodyPr/>
          <a:lstStyle/>
          <a:p>
            <a:fld id="{503CBF05-808F-4B58-89FA-33D214D620A8}" type="slidenum">
              <a:rPr lang="x-none" smtClean="0">
                <a:cs typeface="Arial" pitchFamily="34" charset="0"/>
              </a:rPr>
              <a:pPr/>
              <a:t>70</a:t>
            </a:fld>
            <a:endParaRPr lang="en-US" smtClean="0">
              <a:cs typeface="Arial" pitchFamily="34" charset="0"/>
            </a:endParaRPr>
          </a:p>
        </p:txBody>
      </p:sp>
      <p:sp>
        <p:nvSpPr>
          <p:cNvPr id="33796" name="Rectangle 2"/>
          <p:cNvSpPr>
            <a:spLocks noGrp="1" noChangeArrowheads="1"/>
          </p:cNvSpPr>
          <p:nvPr>
            <p:ph type="title"/>
          </p:nvPr>
        </p:nvSpPr>
        <p:spPr/>
        <p:txBody>
          <a:bodyPr/>
          <a:lstStyle/>
          <a:p>
            <a:r>
              <a:rPr lang="en-US" dirty="0" smtClean="0"/>
              <a:t>Simple Lock-Based STM</a:t>
            </a:r>
          </a:p>
        </p:txBody>
      </p:sp>
      <p:sp>
        <p:nvSpPr>
          <p:cNvPr id="33797" name="Rectangle 3"/>
          <p:cNvSpPr>
            <a:spLocks noGrp="1" noChangeArrowheads="1"/>
          </p:cNvSpPr>
          <p:nvPr>
            <p:ph type="body" idx="1"/>
          </p:nvPr>
        </p:nvSpPr>
        <p:spPr/>
        <p:txBody>
          <a:bodyPr/>
          <a:lstStyle/>
          <a:p>
            <a:r>
              <a:rPr lang="en-US" smtClean="0"/>
              <a:t>STMs come in different forms</a:t>
            </a:r>
          </a:p>
          <a:p>
            <a:pPr lvl="1"/>
            <a:r>
              <a:rPr lang="en-US" smtClean="0"/>
              <a:t>Lock-based</a:t>
            </a:r>
          </a:p>
          <a:p>
            <a:pPr lvl="1"/>
            <a:r>
              <a:rPr lang="en-US" smtClean="0"/>
              <a:t>Lock-free</a:t>
            </a:r>
          </a:p>
          <a:p>
            <a:r>
              <a:rPr lang="en-US" smtClean="0"/>
              <a:t>Here : a simple lock-based STM</a:t>
            </a: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4819" name="Rectangle 6"/>
          <p:cNvSpPr>
            <a:spLocks noGrp="1" noChangeArrowheads="1"/>
          </p:cNvSpPr>
          <p:nvPr>
            <p:ph type="sldNum" sz="quarter" idx="10"/>
          </p:nvPr>
        </p:nvSpPr>
        <p:spPr>
          <a:noFill/>
        </p:spPr>
        <p:txBody>
          <a:bodyPr/>
          <a:lstStyle/>
          <a:p>
            <a:fld id="{A518A3E5-865D-40C1-AFF8-9B85CC7DA649}" type="slidenum">
              <a:rPr lang="x-none" smtClean="0">
                <a:cs typeface="Arial" pitchFamily="34" charset="0"/>
              </a:rPr>
              <a:pPr/>
              <a:t>71</a:t>
            </a:fld>
            <a:endParaRPr lang="en-US" smtClean="0">
              <a:cs typeface="Arial" pitchFamily="34" charset="0"/>
            </a:endParaRPr>
          </a:p>
        </p:txBody>
      </p:sp>
      <p:sp>
        <p:nvSpPr>
          <p:cNvPr id="34820" name="Rectangle 2"/>
          <p:cNvSpPr>
            <a:spLocks noGrp="1" noChangeArrowheads="1"/>
          </p:cNvSpPr>
          <p:nvPr>
            <p:ph type="title"/>
          </p:nvPr>
        </p:nvSpPr>
        <p:spPr/>
        <p:txBody>
          <a:bodyPr/>
          <a:lstStyle/>
          <a:p>
            <a:r>
              <a:rPr lang="en-US" smtClean="0"/>
              <a:t>Synchronization</a:t>
            </a:r>
          </a:p>
        </p:txBody>
      </p:sp>
      <p:sp>
        <p:nvSpPr>
          <p:cNvPr id="34821" name="Rectangle 3"/>
          <p:cNvSpPr>
            <a:spLocks noGrp="1" noChangeArrowheads="1"/>
          </p:cNvSpPr>
          <p:nvPr>
            <p:ph type="body" idx="1"/>
          </p:nvPr>
        </p:nvSpPr>
        <p:spPr/>
        <p:txBody>
          <a:bodyPr/>
          <a:lstStyle/>
          <a:p>
            <a:pPr>
              <a:lnSpc>
                <a:spcPct val="90000"/>
              </a:lnSpc>
            </a:pPr>
            <a:r>
              <a:rPr lang="en-US" smtClean="0"/>
              <a:t>Transaction keeps</a:t>
            </a:r>
          </a:p>
          <a:p>
            <a:pPr lvl="1">
              <a:lnSpc>
                <a:spcPct val="90000"/>
              </a:lnSpc>
            </a:pPr>
            <a:r>
              <a:rPr lang="en-US" b="1" smtClean="0">
                <a:solidFill>
                  <a:schemeClr val="tx1"/>
                </a:solidFill>
              </a:rPr>
              <a:t>Read set</a:t>
            </a:r>
            <a:r>
              <a:rPr lang="en-US" smtClean="0"/>
              <a:t>: locations &amp; values read</a:t>
            </a:r>
          </a:p>
          <a:p>
            <a:pPr lvl="1">
              <a:lnSpc>
                <a:spcPct val="90000"/>
              </a:lnSpc>
            </a:pPr>
            <a:r>
              <a:rPr lang="en-US" b="1" smtClean="0">
                <a:solidFill>
                  <a:schemeClr val="tx1"/>
                </a:solidFill>
              </a:rPr>
              <a:t>Write set</a:t>
            </a:r>
            <a:r>
              <a:rPr lang="en-US" smtClean="0"/>
              <a:t>: locations &amp; values to be written</a:t>
            </a:r>
          </a:p>
          <a:p>
            <a:pPr>
              <a:lnSpc>
                <a:spcPct val="90000"/>
              </a:lnSpc>
            </a:pPr>
            <a:r>
              <a:rPr lang="en-US" smtClean="0"/>
              <a:t>Deferred update</a:t>
            </a:r>
          </a:p>
          <a:p>
            <a:pPr lvl="1">
              <a:lnSpc>
                <a:spcPct val="90000"/>
              </a:lnSpc>
            </a:pPr>
            <a:r>
              <a:rPr lang="en-US" smtClean="0"/>
              <a:t>Changes installed at commit</a:t>
            </a:r>
          </a:p>
          <a:p>
            <a:pPr>
              <a:lnSpc>
                <a:spcPct val="90000"/>
              </a:lnSpc>
            </a:pPr>
            <a:r>
              <a:rPr lang="en-US" smtClean="0"/>
              <a:t>Lazy conflict detection</a:t>
            </a:r>
          </a:p>
          <a:p>
            <a:pPr lvl="1">
              <a:lnSpc>
                <a:spcPct val="90000"/>
              </a:lnSpc>
            </a:pPr>
            <a:r>
              <a:rPr lang="en-US" smtClean="0"/>
              <a:t>Conflicts detected at commit</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5843" name="Rectangle 6"/>
          <p:cNvSpPr>
            <a:spLocks noGrp="1" noChangeArrowheads="1"/>
          </p:cNvSpPr>
          <p:nvPr>
            <p:ph type="sldNum" sz="quarter" idx="10"/>
          </p:nvPr>
        </p:nvSpPr>
        <p:spPr>
          <a:noFill/>
        </p:spPr>
        <p:txBody>
          <a:bodyPr/>
          <a:lstStyle/>
          <a:p>
            <a:fld id="{DF0ADB76-6F95-470F-9A4E-1594E625196D}" type="slidenum">
              <a:rPr lang="x-none" smtClean="0">
                <a:cs typeface="Arial" pitchFamily="34" charset="0"/>
              </a:rPr>
              <a:pPr/>
              <a:t>72</a:t>
            </a:fld>
            <a:endParaRPr lang="en-US" smtClean="0">
              <a:cs typeface="Arial" pitchFamily="34" charset="0"/>
            </a:endParaRPr>
          </a:p>
        </p:txBody>
      </p:sp>
      <p:sp>
        <p:nvSpPr>
          <p:cNvPr id="3584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43A10B3-40E6-401E-9069-31B91FEAF073}" type="slidenum">
              <a:rPr lang="x-none" sz="1400">
                <a:solidFill>
                  <a:schemeClr val="tx1"/>
                </a:solidFill>
                <a:latin typeface="Arial" pitchFamily="34" charset="0"/>
                <a:cs typeface="Arial" pitchFamily="34" charset="0"/>
              </a:rPr>
              <a:pPr algn="r"/>
              <a:t>72</a:t>
            </a:fld>
            <a:endParaRPr lang="en-US" sz="1400" dirty="0">
              <a:solidFill>
                <a:schemeClr val="tx1"/>
              </a:solidFill>
              <a:latin typeface="Arial" pitchFamily="34" charset="0"/>
              <a:cs typeface="Arial" pitchFamily="34" charset="0"/>
            </a:endParaRPr>
          </a:p>
        </p:txBody>
      </p:sp>
      <p:sp>
        <p:nvSpPr>
          <p:cNvPr id="35845" name="Rectangle 2"/>
          <p:cNvSpPr>
            <a:spLocks noGrp="1" noChangeArrowheads="1"/>
          </p:cNvSpPr>
          <p:nvPr>
            <p:ph type="title"/>
          </p:nvPr>
        </p:nvSpPr>
        <p:spPr>
          <a:xfrm>
            <a:off x="684213" y="333375"/>
            <a:ext cx="7772400" cy="1143000"/>
          </a:xfrm>
        </p:spPr>
        <p:txBody>
          <a:bodyPr/>
          <a:lstStyle/>
          <a:p>
            <a:r>
              <a:rPr lang="en-US" smtClean="0"/>
              <a:t>STM: Transactional Locking</a:t>
            </a:r>
          </a:p>
        </p:txBody>
      </p:sp>
      <p:sp>
        <p:nvSpPr>
          <p:cNvPr id="35846" name="Rectangle 3"/>
          <p:cNvSpPr>
            <a:spLocks noChangeArrowheads="1"/>
          </p:cNvSpPr>
          <p:nvPr/>
        </p:nvSpPr>
        <p:spPr bwMode="auto">
          <a:xfrm>
            <a:off x="2411413" y="1989138"/>
            <a:ext cx="576262" cy="2952750"/>
          </a:xfrm>
          <a:prstGeom prst="rect">
            <a:avLst/>
          </a:prstGeom>
          <a:solidFill>
            <a:srgbClr val="00FFCC"/>
          </a:solidFill>
          <a:ln w="9525">
            <a:solidFill>
              <a:schemeClr val="tx1"/>
            </a:solidFill>
            <a:miter lim="800000"/>
            <a:headEnd/>
            <a:tailEnd/>
          </a:ln>
        </p:spPr>
        <p:txBody>
          <a:bodyPr wrap="none" anchor="ctr"/>
          <a:lstStyle/>
          <a:p>
            <a:endParaRPr lang="en-US" dirty="0">
              <a:latin typeface="Arial" pitchFamily="34" charset="0"/>
            </a:endParaRPr>
          </a:p>
        </p:txBody>
      </p:sp>
      <p:sp>
        <p:nvSpPr>
          <p:cNvPr id="35847" name="Line 4"/>
          <p:cNvSpPr>
            <a:spLocks noChangeShapeType="1"/>
          </p:cNvSpPr>
          <p:nvPr/>
        </p:nvSpPr>
        <p:spPr bwMode="auto">
          <a:xfrm>
            <a:off x="2411413" y="24209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48" name="Line 5"/>
          <p:cNvSpPr>
            <a:spLocks noChangeShapeType="1"/>
          </p:cNvSpPr>
          <p:nvPr/>
        </p:nvSpPr>
        <p:spPr bwMode="auto">
          <a:xfrm>
            <a:off x="2411413" y="292576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49" name="Line 6"/>
          <p:cNvSpPr>
            <a:spLocks noChangeShapeType="1"/>
          </p:cNvSpPr>
          <p:nvPr/>
        </p:nvSpPr>
        <p:spPr bwMode="auto">
          <a:xfrm>
            <a:off x="2411413" y="343058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50" name="Line 7"/>
          <p:cNvSpPr>
            <a:spLocks noChangeShapeType="1"/>
          </p:cNvSpPr>
          <p:nvPr/>
        </p:nvSpPr>
        <p:spPr bwMode="auto">
          <a:xfrm>
            <a:off x="2411413" y="393541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51" name="Line 8"/>
          <p:cNvSpPr>
            <a:spLocks noChangeShapeType="1"/>
          </p:cNvSpPr>
          <p:nvPr/>
        </p:nvSpPr>
        <p:spPr bwMode="auto">
          <a:xfrm>
            <a:off x="2411413" y="44402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52" name="Line 9"/>
          <p:cNvSpPr>
            <a:spLocks noChangeShapeType="1"/>
          </p:cNvSpPr>
          <p:nvPr/>
        </p:nvSpPr>
        <p:spPr bwMode="auto">
          <a:xfrm flipV="1">
            <a:off x="2987675"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3" name="Line 10"/>
          <p:cNvSpPr>
            <a:spLocks noChangeShapeType="1"/>
          </p:cNvSpPr>
          <p:nvPr/>
        </p:nvSpPr>
        <p:spPr bwMode="auto">
          <a:xfrm flipV="1">
            <a:off x="2411413"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4" name="Line 11"/>
          <p:cNvSpPr>
            <a:spLocks noChangeShapeType="1"/>
          </p:cNvSpPr>
          <p:nvPr/>
        </p:nvSpPr>
        <p:spPr bwMode="auto">
          <a:xfrm flipV="1">
            <a:off x="2411413"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5" name="Line 12"/>
          <p:cNvSpPr>
            <a:spLocks noChangeShapeType="1"/>
          </p:cNvSpPr>
          <p:nvPr/>
        </p:nvSpPr>
        <p:spPr bwMode="auto">
          <a:xfrm flipV="1">
            <a:off x="2987675"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6" name="Text Box 14"/>
          <p:cNvSpPr txBox="1">
            <a:spLocks noChangeArrowheads="1"/>
          </p:cNvSpPr>
          <p:nvPr/>
        </p:nvSpPr>
        <p:spPr bwMode="auto">
          <a:xfrm>
            <a:off x="3276600" y="1779588"/>
            <a:ext cx="863600" cy="457200"/>
          </a:xfrm>
          <a:prstGeom prst="rect">
            <a:avLst/>
          </a:prstGeom>
          <a:noFill/>
          <a:ln w="9525">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 Map</a:t>
            </a:r>
          </a:p>
        </p:txBody>
      </p:sp>
      <p:sp>
        <p:nvSpPr>
          <p:cNvPr id="35858" name="Text Box 20"/>
          <p:cNvSpPr txBox="1">
            <a:spLocks noChangeArrowheads="1"/>
          </p:cNvSpPr>
          <p:nvPr/>
        </p:nvSpPr>
        <p:spPr bwMode="auto">
          <a:xfrm>
            <a:off x="371702" y="2953657"/>
            <a:ext cx="2066698" cy="830997"/>
          </a:xfrm>
          <a:prstGeom prst="rect">
            <a:avLst/>
          </a:prstGeom>
          <a:noFill/>
          <a:ln w="9525">
            <a:noFill/>
            <a:miter lim="800000"/>
            <a:headEnd/>
            <a:tailEnd/>
          </a:ln>
        </p:spPr>
        <p:txBody>
          <a:bodyPr wrap="square">
            <a:spAutoFit/>
          </a:bodyPr>
          <a:lstStyle/>
          <a:p>
            <a:r>
              <a:rPr lang="en-US" sz="2400" dirty="0">
                <a:solidFill>
                  <a:schemeClr val="tx1"/>
                </a:solidFill>
                <a:latin typeface="Arial" pitchFamily="34" charset="0"/>
                <a:cs typeface="Arial" pitchFamily="34" charset="0"/>
              </a:rPr>
              <a:t>Application </a:t>
            </a:r>
            <a:br>
              <a:rPr lang="en-US" sz="2400" dirty="0">
                <a:solidFill>
                  <a:schemeClr val="tx1"/>
                </a:solidFill>
                <a:latin typeface="Arial" pitchFamily="34" charset="0"/>
                <a:cs typeface="Arial" pitchFamily="34" charset="0"/>
              </a:rPr>
            </a:br>
            <a:r>
              <a:rPr lang="en-US" sz="2400" dirty="0">
                <a:solidFill>
                  <a:schemeClr val="tx1"/>
                </a:solidFill>
                <a:latin typeface="Arial" pitchFamily="34" charset="0"/>
                <a:cs typeface="Arial" pitchFamily="34" charset="0"/>
              </a:rPr>
              <a:t>Memory</a:t>
            </a:r>
          </a:p>
        </p:txBody>
      </p:sp>
      <p:sp>
        <p:nvSpPr>
          <p:cNvPr id="35859" name="Line 21"/>
          <p:cNvSpPr>
            <a:spLocks noChangeShapeType="1"/>
          </p:cNvSpPr>
          <p:nvPr/>
        </p:nvSpPr>
        <p:spPr bwMode="auto">
          <a:xfrm flipV="1">
            <a:off x="3059113" y="2636838"/>
            <a:ext cx="1441450" cy="1081087"/>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sp>
        <p:nvSpPr>
          <p:cNvPr id="35860" name="Line 22"/>
          <p:cNvSpPr>
            <a:spLocks noChangeShapeType="1"/>
          </p:cNvSpPr>
          <p:nvPr/>
        </p:nvSpPr>
        <p:spPr bwMode="auto">
          <a:xfrm>
            <a:off x="3132138" y="2205038"/>
            <a:ext cx="1368425" cy="360362"/>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sp>
        <p:nvSpPr>
          <p:cNvPr id="35861" name="Line 23"/>
          <p:cNvSpPr>
            <a:spLocks noChangeShapeType="1"/>
          </p:cNvSpPr>
          <p:nvPr/>
        </p:nvSpPr>
        <p:spPr bwMode="auto">
          <a:xfrm flipV="1">
            <a:off x="3059113" y="3573463"/>
            <a:ext cx="1368425" cy="1009650"/>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sp>
        <p:nvSpPr>
          <p:cNvPr id="35862" name="Line 24"/>
          <p:cNvSpPr>
            <a:spLocks noChangeShapeType="1"/>
          </p:cNvSpPr>
          <p:nvPr/>
        </p:nvSpPr>
        <p:spPr bwMode="auto">
          <a:xfrm>
            <a:off x="3132138" y="3141663"/>
            <a:ext cx="1295400" cy="358775"/>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grpSp>
        <p:nvGrpSpPr>
          <p:cNvPr id="35863" name="Group 49"/>
          <p:cNvGrpSpPr>
            <a:grpSpLocks/>
          </p:cNvGrpSpPr>
          <p:nvPr/>
        </p:nvGrpSpPr>
        <p:grpSpPr bwMode="auto">
          <a:xfrm>
            <a:off x="4568825" y="2170113"/>
            <a:ext cx="415925" cy="606425"/>
            <a:chOff x="2208" y="1920"/>
            <a:chExt cx="1152" cy="1680"/>
          </a:xfrm>
        </p:grpSpPr>
        <p:sp>
          <p:nvSpPr>
            <p:cNvPr id="3587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587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587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588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35864" name="Group 49"/>
          <p:cNvGrpSpPr>
            <a:grpSpLocks/>
          </p:cNvGrpSpPr>
          <p:nvPr/>
        </p:nvGrpSpPr>
        <p:grpSpPr bwMode="auto">
          <a:xfrm>
            <a:off x="4568825" y="3090863"/>
            <a:ext cx="415925" cy="606425"/>
            <a:chOff x="2208" y="1920"/>
            <a:chExt cx="1152" cy="1680"/>
          </a:xfrm>
        </p:grpSpPr>
        <p:sp>
          <p:nvSpPr>
            <p:cNvPr id="3587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587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587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587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35865" name="Group 49"/>
          <p:cNvGrpSpPr>
            <a:grpSpLocks/>
          </p:cNvGrpSpPr>
          <p:nvPr/>
        </p:nvGrpSpPr>
        <p:grpSpPr bwMode="auto">
          <a:xfrm>
            <a:off x="4568825" y="4013200"/>
            <a:ext cx="415925" cy="606425"/>
            <a:chOff x="2208" y="1920"/>
            <a:chExt cx="1152" cy="1680"/>
          </a:xfrm>
        </p:grpSpPr>
        <p:sp>
          <p:nvSpPr>
            <p:cNvPr id="3586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587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587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587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5866" name="Text Box 110"/>
          <p:cNvSpPr txBox="1">
            <a:spLocks noChangeArrowheads="1"/>
          </p:cNvSpPr>
          <p:nvPr/>
        </p:nvSpPr>
        <p:spPr bwMode="auto">
          <a:xfrm>
            <a:off x="4905375" y="2366963"/>
            <a:ext cx="957263"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5867" name="Text Box 111"/>
          <p:cNvSpPr txBox="1">
            <a:spLocks noChangeArrowheads="1"/>
          </p:cNvSpPr>
          <p:nvPr/>
        </p:nvSpPr>
        <p:spPr bwMode="auto">
          <a:xfrm>
            <a:off x="4906963" y="3216275"/>
            <a:ext cx="957262"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5868" name="Text Box 112"/>
          <p:cNvSpPr txBox="1">
            <a:spLocks noChangeArrowheads="1"/>
          </p:cNvSpPr>
          <p:nvPr/>
        </p:nvSpPr>
        <p:spPr bwMode="auto">
          <a:xfrm>
            <a:off x="4906963" y="4238625"/>
            <a:ext cx="957262"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5882" name="Text Box 42"/>
          <p:cNvSpPr txBox="1">
            <a:spLocks noChangeArrowheads="1"/>
          </p:cNvSpPr>
          <p:nvPr/>
        </p:nvSpPr>
        <p:spPr bwMode="auto">
          <a:xfrm>
            <a:off x="5938838" y="2849563"/>
            <a:ext cx="2600325"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Array of version #s &amp; locks </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6867" name="Rectangle 6"/>
          <p:cNvSpPr>
            <a:spLocks noGrp="1" noChangeArrowheads="1"/>
          </p:cNvSpPr>
          <p:nvPr>
            <p:ph type="sldNum" sz="quarter" idx="10"/>
          </p:nvPr>
        </p:nvSpPr>
        <p:spPr>
          <a:noFill/>
        </p:spPr>
        <p:txBody>
          <a:bodyPr/>
          <a:lstStyle/>
          <a:p>
            <a:fld id="{DD0FA814-E651-457A-9528-B7867B1710B6}" type="slidenum">
              <a:rPr lang="x-none" smtClean="0">
                <a:cs typeface="Arial" pitchFamily="34" charset="0"/>
              </a:rPr>
              <a:pPr/>
              <a:t>73</a:t>
            </a:fld>
            <a:endParaRPr lang="en-US" smtClean="0">
              <a:cs typeface="Arial" pitchFamily="34" charset="0"/>
            </a:endParaRPr>
          </a:p>
        </p:txBody>
      </p:sp>
      <p:sp>
        <p:nvSpPr>
          <p:cNvPr id="368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76C9F38-9EDF-4C5F-9C42-5934563B1FE5}" type="slidenum">
              <a:rPr lang="x-none" sz="1400">
                <a:solidFill>
                  <a:schemeClr val="tx1"/>
                </a:solidFill>
                <a:latin typeface="Arial" pitchFamily="34" charset="0"/>
                <a:cs typeface="Arial" pitchFamily="34" charset="0"/>
              </a:rPr>
              <a:pPr algn="r"/>
              <a:t>73</a:t>
            </a:fld>
            <a:endParaRPr lang="en-US" sz="1400" dirty="0">
              <a:solidFill>
                <a:schemeClr val="tx1"/>
              </a:solidFill>
              <a:latin typeface="Arial" pitchFamily="34" charset="0"/>
              <a:cs typeface="Arial" pitchFamily="34" charset="0"/>
            </a:endParaRPr>
          </a:p>
        </p:txBody>
      </p:sp>
      <p:sp>
        <p:nvSpPr>
          <p:cNvPr id="36869" name="Rectangle 2"/>
          <p:cNvSpPr>
            <a:spLocks noGrp="1" noChangeArrowheads="1"/>
          </p:cNvSpPr>
          <p:nvPr>
            <p:ph type="title"/>
          </p:nvPr>
        </p:nvSpPr>
        <p:spPr>
          <a:xfrm>
            <a:off x="323850" y="260350"/>
            <a:ext cx="8496300" cy="1143000"/>
          </a:xfrm>
        </p:spPr>
        <p:txBody>
          <a:bodyPr/>
          <a:lstStyle/>
          <a:p>
            <a:r>
              <a:rPr lang="en-US" sz="4000" smtClean="0"/>
              <a:t>Reading an Object</a:t>
            </a:r>
          </a:p>
        </p:txBody>
      </p:sp>
      <p:sp>
        <p:nvSpPr>
          <p:cNvPr id="36871"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6872"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grpSp>
        <p:nvGrpSpPr>
          <p:cNvPr id="36873" name="Group 49"/>
          <p:cNvGrpSpPr>
            <a:grpSpLocks/>
          </p:cNvGrpSpPr>
          <p:nvPr/>
        </p:nvGrpSpPr>
        <p:grpSpPr bwMode="auto">
          <a:xfrm>
            <a:off x="1635125" y="2163763"/>
            <a:ext cx="415925" cy="606425"/>
            <a:chOff x="2208" y="1920"/>
            <a:chExt cx="1152" cy="1680"/>
          </a:xfrm>
        </p:grpSpPr>
        <p:sp>
          <p:nvSpPr>
            <p:cNvPr id="3691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91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91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91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874" name="Text Box 178"/>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875" name="Rectangle 181"/>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6876" name="Group 194"/>
          <p:cNvGrpSpPr>
            <a:grpSpLocks/>
          </p:cNvGrpSpPr>
          <p:nvPr/>
        </p:nvGrpSpPr>
        <p:grpSpPr bwMode="auto">
          <a:xfrm>
            <a:off x="823913" y="2932113"/>
            <a:ext cx="2211387" cy="606425"/>
            <a:chOff x="375" y="1363"/>
            <a:chExt cx="1393" cy="382"/>
          </a:xfrm>
        </p:grpSpPr>
        <p:grpSp>
          <p:nvGrpSpPr>
            <p:cNvPr id="36907" name="Group 49"/>
            <p:cNvGrpSpPr>
              <a:grpSpLocks/>
            </p:cNvGrpSpPr>
            <p:nvPr/>
          </p:nvGrpSpPr>
          <p:grpSpPr bwMode="auto">
            <a:xfrm>
              <a:off x="886" y="1363"/>
              <a:ext cx="262" cy="382"/>
              <a:chOff x="2208" y="1920"/>
              <a:chExt cx="1152" cy="1680"/>
            </a:xfrm>
          </p:grpSpPr>
          <p:sp>
            <p:nvSpPr>
              <p:cNvPr id="3691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91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91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91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908" name="Text Box 200"/>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909" name="Rectangle 201"/>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6877" name="Group 202"/>
          <p:cNvGrpSpPr>
            <a:grpSpLocks/>
          </p:cNvGrpSpPr>
          <p:nvPr/>
        </p:nvGrpSpPr>
        <p:grpSpPr bwMode="auto">
          <a:xfrm>
            <a:off x="823913" y="3702050"/>
            <a:ext cx="2211387" cy="606425"/>
            <a:chOff x="375" y="1363"/>
            <a:chExt cx="1393" cy="382"/>
          </a:xfrm>
        </p:grpSpPr>
        <p:grpSp>
          <p:nvGrpSpPr>
            <p:cNvPr id="36900" name="Group 49"/>
            <p:cNvGrpSpPr>
              <a:grpSpLocks/>
            </p:cNvGrpSpPr>
            <p:nvPr/>
          </p:nvGrpSpPr>
          <p:grpSpPr bwMode="auto">
            <a:xfrm>
              <a:off x="886" y="1363"/>
              <a:ext cx="262" cy="382"/>
              <a:chOff x="2208" y="1920"/>
              <a:chExt cx="1152" cy="1680"/>
            </a:xfrm>
          </p:grpSpPr>
          <p:sp>
            <p:nvSpPr>
              <p:cNvPr id="3690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90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90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90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901" name="Text Box 208"/>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902" name="Rectangle 209"/>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6878" name="Group 210"/>
          <p:cNvGrpSpPr>
            <a:grpSpLocks/>
          </p:cNvGrpSpPr>
          <p:nvPr/>
        </p:nvGrpSpPr>
        <p:grpSpPr bwMode="auto">
          <a:xfrm>
            <a:off x="823913" y="4471988"/>
            <a:ext cx="2211387" cy="606425"/>
            <a:chOff x="375" y="1363"/>
            <a:chExt cx="1393" cy="382"/>
          </a:xfrm>
        </p:grpSpPr>
        <p:grpSp>
          <p:nvGrpSpPr>
            <p:cNvPr id="36893" name="Group 49"/>
            <p:cNvGrpSpPr>
              <a:grpSpLocks/>
            </p:cNvGrpSpPr>
            <p:nvPr/>
          </p:nvGrpSpPr>
          <p:grpSpPr bwMode="auto">
            <a:xfrm>
              <a:off x="886" y="1363"/>
              <a:ext cx="262" cy="382"/>
              <a:chOff x="2208" y="1920"/>
              <a:chExt cx="1152" cy="1680"/>
            </a:xfrm>
          </p:grpSpPr>
          <p:sp>
            <p:nvSpPr>
              <p:cNvPr id="3689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89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89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89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894" name="Text Box 216"/>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895" name="Rectangle 217"/>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6879" name="Group 218"/>
          <p:cNvGrpSpPr>
            <a:grpSpLocks/>
          </p:cNvGrpSpPr>
          <p:nvPr/>
        </p:nvGrpSpPr>
        <p:grpSpPr bwMode="auto">
          <a:xfrm>
            <a:off x="823913" y="5241925"/>
            <a:ext cx="2211387" cy="606425"/>
            <a:chOff x="375" y="1363"/>
            <a:chExt cx="1393" cy="382"/>
          </a:xfrm>
        </p:grpSpPr>
        <p:grpSp>
          <p:nvGrpSpPr>
            <p:cNvPr id="36886" name="Group 49"/>
            <p:cNvGrpSpPr>
              <a:grpSpLocks/>
            </p:cNvGrpSpPr>
            <p:nvPr/>
          </p:nvGrpSpPr>
          <p:grpSpPr bwMode="auto">
            <a:xfrm>
              <a:off x="886" y="1363"/>
              <a:ext cx="262" cy="382"/>
              <a:chOff x="2208" y="1920"/>
              <a:chExt cx="1152" cy="1680"/>
            </a:xfrm>
          </p:grpSpPr>
          <p:sp>
            <p:nvSpPr>
              <p:cNvPr id="3688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89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89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89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887" name="Text Box 224"/>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888" name="Rectangle 225"/>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sp>
        <p:nvSpPr>
          <p:cNvPr id="37093" name="Rectangle 229"/>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4" name="Rectangle 230"/>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5" name="Rectangle 231"/>
          <p:cNvSpPr>
            <a:spLocks noChangeArrowheads="1"/>
          </p:cNvSpPr>
          <p:nvPr/>
        </p:nvSpPr>
        <p:spPr bwMode="auto">
          <a:xfrm>
            <a:off x="2405063" y="29797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6" name="Rectangle 232"/>
          <p:cNvSpPr>
            <a:spLocks noChangeArrowheads="1"/>
          </p:cNvSpPr>
          <p:nvPr/>
        </p:nvSpPr>
        <p:spPr bwMode="auto">
          <a:xfrm>
            <a:off x="787400" y="29781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7" name="Rectangle 233"/>
          <p:cNvSpPr>
            <a:spLocks noChangeArrowheads="1"/>
          </p:cNvSpPr>
          <p:nvPr/>
        </p:nvSpPr>
        <p:spPr bwMode="auto">
          <a:xfrm>
            <a:off x="2397125" y="447198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8" name="Rectangle 234"/>
          <p:cNvSpPr>
            <a:spLocks noChangeArrowheads="1"/>
          </p:cNvSpPr>
          <p:nvPr/>
        </p:nvSpPr>
        <p:spPr bwMode="auto">
          <a:xfrm>
            <a:off x="779463" y="44704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6920" name="Text Box 56"/>
          <p:cNvSpPr txBox="1">
            <a:spLocks noChangeArrowheads="1"/>
          </p:cNvSpPr>
          <p:nvPr/>
        </p:nvSpPr>
        <p:spPr bwMode="auto">
          <a:xfrm>
            <a:off x="3789363" y="2849563"/>
            <a:ext cx="38481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Add version numbers &amp; values to </a:t>
            </a:r>
            <a:r>
              <a:rPr lang="en-US" sz="2800" dirty="0">
                <a:solidFill>
                  <a:schemeClr val="tx1"/>
                </a:solidFill>
                <a:latin typeface="Arial" pitchFamily="34" charset="0"/>
                <a:cs typeface="Arial" pitchFamily="34" charset="0"/>
              </a:rPr>
              <a:t>read set</a:t>
            </a:r>
            <a:r>
              <a:rPr lang="en-US" sz="2800" dirty="0">
                <a:solidFill>
                  <a:srgbClr val="0000FF"/>
                </a:solidFill>
                <a:latin typeface="Arial" pitchFamily="34" charset="0"/>
                <a:cs typeface="Arial" pitchFamily="34" charset="0"/>
              </a:rPr>
              <a:t> </a:t>
            </a:r>
          </a:p>
        </p:txBody>
      </p:sp>
      <p:sp>
        <p:nvSpPr>
          <p:cNvPr id="36921" name="Rectangle 57"/>
          <p:cNvSpPr>
            <a:spLocks noChangeArrowheads="1"/>
          </p:cNvSpPr>
          <p:nvPr/>
        </p:nvSpPr>
        <p:spPr bwMode="auto">
          <a:xfrm>
            <a:off x="5872160" y="3352121"/>
            <a:ext cx="1450975" cy="392112"/>
          </a:xfrm>
          <a:prstGeom prst="rect">
            <a:avLst/>
          </a:prstGeom>
          <a:noFill/>
          <a:ln w="76200" algn="ctr">
            <a:solidFill>
              <a:srgbClr val="0000FF"/>
            </a:solidFill>
            <a:miter lim="800000"/>
            <a:headEnd/>
            <a:tailEnd/>
          </a:ln>
          <a:effectLst/>
        </p:spPr>
        <p:txBody>
          <a:bodyPr wrap="none" anchor="ctr"/>
          <a:lstStyle/>
          <a:p>
            <a:endParaRPr lang="en-US" dirty="0">
              <a:latin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093"/>
                                        </p:tgtEl>
                                        <p:attrNameLst>
                                          <p:attrName>style.visibility</p:attrName>
                                        </p:attrNameLst>
                                      </p:cBhvr>
                                      <p:to>
                                        <p:strVal val="visible"/>
                                      </p:to>
                                    </p:set>
                                    <p:animEffect transition="in" filter="blinds(horizontal)">
                                      <p:cBhvr>
                                        <p:cTn id="7" dur="500"/>
                                        <p:tgtEl>
                                          <p:spTgt spid="370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094"/>
                                        </p:tgtEl>
                                        <p:attrNameLst>
                                          <p:attrName>style.visibility</p:attrName>
                                        </p:attrNameLst>
                                      </p:cBhvr>
                                      <p:to>
                                        <p:strVal val="visible"/>
                                      </p:to>
                                    </p:set>
                                    <p:animEffect transition="in" filter="blinds(horizontal)">
                                      <p:cBhvr>
                                        <p:cTn id="10" dur="500"/>
                                        <p:tgtEl>
                                          <p:spTgt spid="3709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7096"/>
                                        </p:tgtEl>
                                        <p:attrNameLst>
                                          <p:attrName>style.visibility</p:attrName>
                                        </p:attrNameLst>
                                      </p:cBhvr>
                                      <p:to>
                                        <p:strVal val="visible"/>
                                      </p:to>
                                    </p:set>
                                    <p:animEffect transition="in" filter="blinds(horizontal)">
                                      <p:cBhvr>
                                        <p:cTn id="15" dur="500"/>
                                        <p:tgtEl>
                                          <p:spTgt spid="3709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7095"/>
                                        </p:tgtEl>
                                        <p:attrNameLst>
                                          <p:attrName>style.visibility</p:attrName>
                                        </p:attrNameLst>
                                      </p:cBhvr>
                                      <p:to>
                                        <p:strVal val="visible"/>
                                      </p:to>
                                    </p:set>
                                    <p:animEffect transition="in" filter="blinds(horizontal)">
                                      <p:cBhvr>
                                        <p:cTn id="18" dur="500"/>
                                        <p:tgtEl>
                                          <p:spTgt spid="3709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7098"/>
                                        </p:tgtEl>
                                        <p:attrNameLst>
                                          <p:attrName>style.visibility</p:attrName>
                                        </p:attrNameLst>
                                      </p:cBhvr>
                                      <p:to>
                                        <p:strVal val="visible"/>
                                      </p:to>
                                    </p:set>
                                    <p:animEffect transition="in" filter="blinds(horizontal)">
                                      <p:cBhvr>
                                        <p:cTn id="23" dur="500"/>
                                        <p:tgtEl>
                                          <p:spTgt spid="3709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7097"/>
                                        </p:tgtEl>
                                        <p:attrNameLst>
                                          <p:attrName>style.visibility</p:attrName>
                                        </p:attrNameLst>
                                      </p:cBhvr>
                                      <p:to>
                                        <p:strVal val="visible"/>
                                      </p:to>
                                    </p:set>
                                    <p:animEffect transition="in" filter="blinds(horizontal)">
                                      <p:cBhvr>
                                        <p:cTn id="26" dur="500"/>
                                        <p:tgtEl>
                                          <p:spTgt spid="37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93" grpId="0" animBg="1"/>
      <p:bldP spid="37094" grpId="0" animBg="1"/>
      <p:bldP spid="37095" grpId="0" animBg="1"/>
      <p:bldP spid="37096" grpId="0" animBg="1"/>
      <p:bldP spid="37097" grpId="0" animBg="1"/>
      <p:bldP spid="3709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7891" name="Rectangle 6"/>
          <p:cNvSpPr>
            <a:spLocks noGrp="1" noChangeArrowheads="1"/>
          </p:cNvSpPr>
          <p:nvPr>
            <p:ph type="sldNum" sz="quarter" idx="10"/>
          </p:nvPr>
        </p:nvSpPr>
        <p:spPr>
          <a:noFill/>
        </p:spPr>
        <p:txBody>
          <a:bodyPr/>
          <a:lstStyle/>
          <a:p>
            <a:fld id="{55A513A7-0818-4660-98D4-401681A00ACF}" type="slidenum">
              <a:rPr lang="x-none" smtClean="0">
                <a:cs typeface="Arial" pitchFamily="34" charset="0"/>
              </a:rPr>
              <a:pPr/>
              <a:t>74</a:t>
            </a:fld>
            <a:endParaRPr lang="en-US" smtClean="0">
              <a:cs typeface="Arial" pitchFamily="34" charset="0"/>
            </a:endParaRPr>
          </a:p>
        </p:txBody>
      </p:sp>
      <p:sp>
        <p:nvSpPr>
          <p:cNvPr id="3789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E056D06-61E6-42A9-99D9-2F1228F50C50}" type="slidenum">
              <a:rPr lang="x-none" sz="1400">
                <a:solidFill>
                  <a:schemeClr val="tx1"/>
                </a:solidFill>
                <a:latin typeface="Arial" pitchFamily="34" charset="0"/>
                <a:cs typeface="Arial" pitchFamily="34" charset="0"/>
              </a:rPr>
              <a:pPr algn="r"/>
              <a:t>74</a:t>
            </a:fld>
            <a:endParaRPr lang="en-US" sz="1400" dirty="0">
              <a:solidFill>
                <a:schemeClr val="tx1"/>
              </a:solidFill>
              <a:latin typeface="Arial" pitchFamily="34" charset="0"/>
              <a:cs typeface="Arial" pitchFamily="34" charset="0"/>
            </a:endParaRPr>
          </a:p>
        </p:txBody>
      </p:sp>
      <p:sp>
        <p:nvSpPr>
          <p:cNvPr id="37893" name="Rectangle 2"/>
          <p:cNvSpPr>
            <a:spLocks noGrp="1" noChangeArrowheads="1"/>
          </p:cNvSpPr>
          <p:nvPr>
            <p:ph type="title" idx="4294967295"/>
          </p:nvPr>
        </p:nvSpPr>
        <p:spPr>
          <a:xfrm>
            <a:off x="323850" y="260350"/>
            <a:ext cx="8496300" cy="1143000"/>
          </a:xfrm>
        </p:spPr>
        <p:txBody>
          <a:bodyPr/>
          <a:lstStyle/>
          <a:p>
            <a:r>
              <a:rPr lang="en-US" sz="4000" smtClean="0"/>
              <a:t>To Write an Object</a:t>
            </a:r>
          </a:p>
        </p:txBody>
      </p:sp>
      <p:sp>
        <p:nvSpPr>
          <p:cNvPr id="3789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789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grpSp>
        <p:nvGrpSpPr>
          <p:cNvPr id="37897" name="Group 49"/>
          <p:cNvGrpSpPr>
            <a:grpSpLocks/>
          </p:cNvGrpSpPr>
          <p:nvPr/>
        </p:nvGrpSpPr>
        <p:grpSpPr bwMode="auto">
          <a:xfrm>
            <a:off x="1635125" y="2163763"/>
            <a:ext cx="415925" cy="606425"/>
            <a:chOff x="2208" y="1920"/>
            <a:chExt cx="1152" cy="1680"/>
          </a:xfrm>
        </p:grpSpPr>
        <p:sp>
          <p:nvSpPr>
            <p:cNvPr id="3794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4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4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4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898"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899"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7900" name="Group 15"/>
          <p:cNvGrpSpPr>
            <a:grpSpLocks/>
          </p:cNvGrpSpPr>
          <p:nvPr/>
        </p:nvGrpSpPr>
        <p:grpSpPr bwMode="auto">
          <a:xfrm>
            <a:off x="823913" y="2932113"/>
            <a:ext cx="2211387" cy="606425"/>
            <a:chOff x="375" y="1363"/>
            <a:chExt cx="1393" cy="382"/>
          </a:xfrm>
        </p:grpSpPr>
        <p:grpSp>
          <p:nvGrpSpPr>
            <p:cNvPr id="37935" name="Group 49"/>
            <p:cNvGrpSpPr>
              <a:grpSpLocks/>
            </p:cNvGrpSpPr>
            <p:nvPr/>
          </p:nvGrpSpPr>
          <p:grpSpPr bwMode="auto">
            <a:xfrm>
              <a:off x="886" y="1363"/>
              <a:ext cx="262" cy="382"/>
              <a:chOff x="2208" y="1920"/>
              <a:chExt cx="1152" cy="1680"/>
            </a:xfrm>
          </p:grpSpPr>
          <p:sp>
            <p:nvSpPr>
              <p:cNvPr id="379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36" name="Text Box 21"/>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37" name="Rectangle 22"/>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7901" name="Group 23"/>
          <p:cNvGrpSpPr>
            <a:grpSpLocks/>
          </p:cNvGrpSpPr>
          <p:nvPr/>
        </p:nvGrpSpPr>
        <p:grpSpPr bwMode="auto">
          <a:xfrm>
            <a:off x="823913" y="3702050"/>
            <a:ext cx="2211387" cy="606425"/>
            <a:chOff x="375" y="1363"/>
            <a:chExt cx="1393" cy="382"/>
          </a:xfrm>
        </p:grpSpPr>
        <p:grpSp>
          <p:nvGrpSpPr>
            <p:cNvPr id="37928" name="Group 49"/>
            <p:cNvGrpSpPr>
              <a:grpSpLocks/>
            </p:cNvGrpSpPr>
            <p:nvPr/>
          </p:nvGrpSpPr>
          <p:grpSpPr bwMode="auto">
            <a:xfrm>
              <a:off x="886" y="1363"/>
              <a:ext cx="262" cy="382"/>
              <a:chOff x="2208" y="1920"/>
              <a:chExt cx="1152" cy="1680"/>
            </a:xfrm>
          </p:grpSpPr>
          <p:sp>
            <p:nvSpPr>
              <p:cNvPr id="3793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3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3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3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29" name="Text Box 29"/>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30" name="Rectangle 30"/>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7902" name="Group 31"/>
          <p:cNvGrpSpPr>
            <a:grpSpLocks/>
          </p:cNvGrpSpPr>
          <p:nvPr/>
        </p:nvGrpSpPr>
        <p:grpSpPr bwMode="auto">
          <a:xfrm>
            <a:off x="823913" y="4471988"/>
            <a:ext cx="2211387" cy="606425"/>
            <a:chOff x="375" y="1363"/>
            <a:chExt cx="1393" cy="382"/>
          </a:xfrm>
        </p:grpSpPr>
        <p:grpSp>
          <p:nvGrpSpPr>
            <p:cNvPr id="37921" name="Group 49"/>
            <p:cNvGrpSpPr>
              <a:grpSpLocks/>
            </p:cNvGrpSpPr>
            <p:nvPr/>
          </p:nvGrpSpPr>
          <p:grpSpPr bwMode="auto">
            <a:xfrm>
              <a:off x="886" y="1363"/>
              <a:ext cx="262" cy="382"/>
              <a:chOff x="2208" y="1920"/>
              <a:chExt cx="1152" cy="1680"/>
            </a:xfrm>
          </p:grpSpPr>
          <p:sp>
            <p:nvSpPr>
              <p:cNvPr id="3792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2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2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2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22" name="Text Box 37"/>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23" name="Rectangle 38"/>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7903" name="Group 39"/>
          <p:cNvGrpSpPr>
            <a:grpSpLocks/>
          </p:cNvGrpSpPr>
          <p:nvPr/>
        </p:nvGrpSpPr>
        <p:grpSpPr bwMode="auto">
          <a:xfrm>
            <a:off x="823913" y="5241925"/>
            <a:ext cx="2211387" cy="606425"/>
            <a:chOff x="375" y="1363"/>
            <a:chExt cx="1393" cy="382"/>
          </a:xfrm>
        </p:grpSpPr>
        <p:grpSp>
          <p:nvGrpSpPr>
            <p:cNvPr id="37914" name="Group 49"/>
            <p:cNvGrpSpPr>
              <a:grpSpLocks/>
            </p:cNvGrpSpPr>
            <p:nvPr/>
          </p:nvGrpSpPr>
          <p:grpSpPr bwMode="auto">
            <a:xfrm>
              <a:off x="886" y="1363"/>
              <a:ext cx="262" cy="382"/>
              <a:chOff x="2208" y="1920"/>
              <a:chExt cx="1152" cy="1680"/>
            </a:xfrm>
          </p:grpSpPr>
          <p:sp>
            <p:nvSpPr>
              <p:cNvPr id="3791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1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1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2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15" name="Text Box 45"/>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16" name="Rectangle 46"/>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sp>
        <p:nvSpPr>
          <p:cNvPr id="37904"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05"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1777"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01778"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7908" name="Rectangle 51"/>
          <p:cNvSpPr>
            <a:spLocks noChangeArrowheads="1"/>
          </p:cNvSpPr>
          <p:nvPr/>
        </p:nvSpPr>
        <p:spPr bwMode="auto">
          <a:xfrm>
            <a:off x="2397125" y="447198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09" name="Rectangle 52"/>
          <p:cNvSpPr>
            <a:spLocks noChangeArrowheads="1"/>
          </p:cNvSpPr>
          <p:nvPr/>
        </p:nvSpPr>
        <p:spPr bwMode="auto">
          <a:xfrm>
            <a:off x="779463" y="44704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10" name="Rectangle 53"/>
          <p:cNvSpPr>
            <a:spLocks noChangeArrowheads="1"/>
          </p:cNvSpPr>
          <p:nvPr/>
        </p:nvSpPr>
        <p:spPr bwMode="auto">
          <a:xfrm>
            <a:off x="2403475" y="37401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11" name="Rectangle 54"/>
          <p:cNvSpPr>
            <a:spLocks noChangeArrowheads="1"/>
          </p:cNvSpPr>
          <p:nvPr/>
        </p:nvSpPr>
        <p:spPr bwMode="auto">
          <a:xfrm>
            <a:off x="785813" y="373856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1783" name="Rectangle 55"/>
          <p:cNvSpPr>
            <a:spLocks noChangeArrowheads="1"/>
          </p:cNvSpPr>
          <p:nvPr/>
        </p:nvSpPr>
        <p:spPr bwMode="auto">
          <a:xfrm>
            <a:off x="2409825" y="52435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01784" name="Rectangle 56"/>
          <p:cNvSpPr>
            <a:spLocks noChangeArrowheads="1"/>
          </p:cNvSpPr>
          <p:nvPr/>
        </p:nvSpPr>
        <p:spPr bwMode="auto">
          <a:xfrm>
            <a:off x="792163" y="52419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7947" name="Text Box 59"/>
          <p:cNvSpPr txBox="1">
            <a:spLocks noChangeArrowheads="1"/>
          </p:cNvSpPr>
          <p:nvPr/>
        </p:nvSpPr>
        <p:spPr bwMode="auto">
          <a:xfrm>
            <a:off x="3789363" y="2849563"/>
            <a:ext cx="4309608"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0000FF"/>
                </a:solidFill>
                <a:latin typeface="Arial" pitchFamily="34" charset="0"/>
                <a:cs typeface="Arial" pitchFamily="34" charset="0"/>
              </a:rPr>
              <a:t>Add version numbers &amp; new values to </a:t>
            </a:r>
            <a:r>
              <a:rPr lang="en-US" sz="2800" dirty="0">
                <a:solidFill>
                  <a:schemeClr val="tx1"/>
                </a:solidFill>
                <a:latin typeface="Arial" pitchFamily="34" charset="0"/>
                <a:cs typeface="Arial" pitchFamily="34" charset="0"/>
              </a:rPr>
              <a:t>write set</a:t>
            </a:r>
            <a:r>
              <a:rPr lang="en-US" sz="2800" dirty="0">
                <a:solidFill>
                  <a:srgbClr val="0000FF"/>
                </a:solidFill>
                <a:latin typeface="Arial" pitchFamily="34" charset="0"/>
                <a:cs typeface="Arial" pitchFamily="34" charset="0"/>
              </a:rPr>
              <a:t> </a:t>
            </a:r>
          </a:p>
        </p:txBody>
      </p:sp>
      <p:sp>
        <p:nvSpPr>
          <p:cNvPr id="37948" name="Rectangle 60"/>
          <p:cNvSpPr>
            <a:spLocks noChangeArrowheads="1"/>
          </p:cNvSpPr>
          <p:nvPr/>
        </p:nvSpPr>
        <p:spPr bwMode="auto">
          <a:xfrm>
            <a:off x="6309627" y="3352121"/>
            <a:ext cx="1450975" cy="392112"/>
          </a:xfrm>
          <a:prstGeom prst="rect">
            <a:avLst/>
          </a:prstGeom>
          <a:noFill/>
          <a:ln w="76200" algn="ctr">
            <a:solidFill>
              <a:srgbClr val="FF0000"/>
            </a:solidFill>
            <a:miter lim="800000"/>
            <a:headEnd/>
            <a:tailEnd/>
          </a:ln>
          <a:effectLst/>
        </p:spPr>
        <p:txBody>
          <a:bodyPr wrap="none" anchor="ctr"/>
          <a:lstStyle/>
          <a:p>
            <a:endParaRPr lang="en-US" dirty="0">
              <a:latin typeface="Arial" pitchFamily="34" charset="0"/>
            </a:endParaRP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78"/>
                                        </p:tgtEl>
                                        <p:attrNameLst>
                                          <p:attrName>style.visibility</p:attrName>
                                        </p:attrNameLst>
                                      </p:cBhvr>
                                      <p:to>
                                        <p:strVal val="visible"/>
                                      </p:to>
                                    </p:set>
                                    <p:animEffect transition="in" filter="blinds(horizontal)">
                                      <p:cBhvr>
                                        <p:cTn id="7" dur="500"/>
                                        <p:tgtEl>
                                          <p:spTgt spid="2017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77"/>
                                        </p:tgtEl>
                                        <p:attrNameLst>
                                          <p:attrName>style.visibility</p:attrName>
                                        </p:attrNameLst>
                                      </p:cBhvr>
                                      <p:to>
                                        <p:strVal val="visible"/>
                                      </p:to>
                                    </p:set>
                                    <p:animEffect transition="in" filter="blinds(horizontal)">
                                      <p:cBhvr>
                                        <p:cTn id="10" dur="500"/>
                                        <p:tgtEl>
                                          <p:spTgt spid="20177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1784"/>
                                        </p:tgtEl>
                                        <p:attrNameLst>
                                          <p:attrName>style.visibility</p:attrName>
                                        </p:attrNameLst>
                                      </p:cBhvr>
                                      <p:to>
                                        <p:strVal val="visible"/>
                                      </p:to>
                                    </p:set>
                                    <p:animEffect transition="in" filter="blinds(horizontal)">
                                      <p:cBhvr>
                                        <p:cTn id="15" dur="500"/>
                                        <p:tgtEl>
                                          <p:spTgt spid="2017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1783"/>
                                        </p:tgtEl>
                                        <p:attrNameLst>
                                          <p:attrName>style.visibility</p:attrName>
                                        </p:attrNameLst>
                                      </p:cBhvr>
                                      <p:to>
                                        <p:strVal val="visible"/>
                                      </p:to>
                                    </p:set>
                                    <p:animEffect transition="in" filter="blinds(horizontal)">
                                      <p:cBhvr>
                                        <p:cTn id="18" dur="500"/>
                                        <p:tgtEl>
                                          <p:spTgt spid="201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77" grpId="0" animBg="1"/>
      <p:bldP spid="201778" grpId="0" animBg="1"/>
      <p:bldP spid="201783" grpId="0" animBg="1"/>
      <p:bldP spid="20178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8915" name="Rectangle 6"/>
          <p:cNvSpPr>
            <a:spLocks noGrp="1" noChangeArrowheads="1"/>
          </p:cNvSpPr>
          <p:nvPr>
            <p:ph type="sldNum" sz="quarter" idx="10"/>
          </p:nvPr>
        </p:nvSpPr>
        <p:spPr>
          <a:noFill/>
        </p:spPr>
        <p:txBody>
          <a:bodyPr/>
          <a:lstStyle/>
          <a:p>
            <a:fld id="{59F8C20F-57BC-4AFF-9127-C44AAC478565}" type="slidenum">
              <a:rPr lang="x-none" smtClean="0">
                <a:cs typeface="Arial" pitchFamily="34" charset="0"/>
              </a:rPr>
              <a:pPr/>
              <a:t>75</a:t>
            </a:fld>
            <a:endParaRPr lang="en-US" smtClean="0">
              <a:cs typeface="Arial" pitchFamily="34" charset="0"/>
            </a:endParaRPr>
          </a:p>
        </p:txBody>
      </p:sp>
      <p:sp>
        <p:nvSpPr>
          <p:cNvPr id="389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92A36E1-6245-48A1-ACDE-12594D5D97C0}" type="slidenum">
              <a:rPr lang="x-none" sz="1400">
                <a:solidFill>
                  <a:schemeClr val="tx1"/>
                </a:solidFill>
                <a:latin typeface="Arial" pitchFamily="34" charset="0"/>
                <a:cs typeface="Arial" pitchFamily="34" charset="0"/>
              </a:rPr>
              <a:pPr algn="r"/>
              <a:t>75</a:t>
            </a:fld>
            <a:endParaRPr lang="en-US" sz="1400" dirty="0">
              <a:solidFill>
                <a:schemeClr val="tx1"/>
              </a:solidFill>
              <a:latin typeface="Arial" pitchFamily="34" charset="0"/>
              <a:cs typeface="Arial" pitchFamily="34" charset="0"/>
            </a:endParaRPr>
          </a:p>
        </p:txBody>
      </p:sp>
      <p:sp>
        <p:nvSpPr>
          <p:cNvPr id="38917" name="Rectangle 2"/>
          <p:cNvSpPr>
            <a:spLocks noGrp="1" noChangeArrowheads="1"/>
          </p:cNvSpPr>
          <p:nvPr>
            <p:ph type="title" idx="4294967295"/>
          </p:nvPr>
        </p:nvSpPr>
        <p:spPr>
          <a:xfrm>
            <a:off x="323850" y="260350"/>
            <a:ext cx="8496300" cy="1143000"/>
          </a:xfrm>
        </p:spPr>
        <p:txBody>
          <a:bodyPr/>
          <a:lstStyle/>
          <a:p>
            <a:r>
              <a:rPr lang="en-US" sz="4000" smtClean="0"/>
              <a:t>To Commit</a:t>
            </a:r>
          </a:p>
        </p:txBody>
      </p:sp>
      <p:sp>
        <p:nvSpPr>
          <p:cNvPr id="38919"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8920"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grpSp>
        <p:nvGrpSpPr>
          <p:cNvPr id="38921" name="Group 49"/>
          <p:cNvGrpSpPr>
            <a:grpSpLocks/>
          </p:cNvGrpSpPr>
          <p:nvPr/>
        </p:nvGrpSpPr>
        <p:grpSpPr bwMode="auto">
          <a:xfrm>
            <a:off x="1635125" y="2163763"/>
            <a:ext cx="415925" cy="606425"/>
            <a:chOff x="2208" y="1920"/>
            <a:chExt cx="1152" cy="1680"/>
          </a:xfrm>
        </p:grpSpPr>
        <p:sp>
          <p:nvSpPr>
            <p:cNvPr id="3898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8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8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8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22"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23"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8924" name="Group 49"/>
          <p:cNvGrpSpPr>
            <a:grpSpLocks/>
          </p:cNvGrpSpPr>
          <p:nvPr/>
        </p:nvGrpSpPr>
        <p:grpSpPr bwMode="auto">
          <a:xfrm>
            <a:off x="1635125" y="2932113"/>
            <a:ext cx="415925" cy="606425"/>
            <a:chOff x="2208" y="1920"/>
            <a:chExt cx="1152" cy="1680"/>
          </a:xfrm>
        </p:grpSpPr>
        <p:sp>
          <p:nvSpPr>
            <p:cNvPr id="3897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8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8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8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25"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26"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8927" name="Group 23"/>
          <p:cNvGrpSpPr>
            <a:grpSpLocks/>
          </p:cNvGrpSpPr>
          <p:nvPr/>
        </p:nvGrpSpPr>
        <p:grpSpPr bwMode="auto">
          <a:xfrm>
            <a:off x="823913" y="3702050"/>
            <a:ext cx="2211387" cy="606425"/>
            <a:chOff x="375" y="1363"/>
            <a:chExt cx="1393" cy="382"/>
          </a:xfrm>
        </p:grpSpPr>
        <p:grpSp>
          <p:nvGrpSpPr>
            <p:cNvPr id="38972" name="Group 49"/>
            <p:cNvGrpSpPr>
              <a:grpSpLocks/>
            </p:cNvGrpSpPr>
            <p:nvPr/>
          </p:nvGrpSpPr>
          <p:grpSpPr bwMode="auto">
            <a:xfrm>
              <a:off x="886" y="1363"/>
              <a:ext cx="262" cy="382"/>
              <a:chOff x="2208" y="1920"/>
              <a:chExt cx="1152" cy="1680"/>
            </a:xfrm>
          </p:grpSpPr>
          <p:sp>
            <p:nvSpPr>
              <p:cNvPr id="3897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7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7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7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73" name="Text Box 29"/>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74" name="Rectangle 30"/>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8928" name="Group 31"/>
          <p:cNvGrpSpPr>
            <a:grpSpLocks/>
          </p:cNvGrpSpPr>
          <p:nvPr/>
        </p:nvGrpSpPr>
        <p:grpSpPr bwMode="auto">
          <a:xfrm>
            <a:off x="823913" y="4471988"/>
            <a:ext cx="2211387" cy="606425"/>
            <a:chOff x="375" y="1363"/>
            <a:chExt cx="1393" cy="382"/>
          </a:xfrm>
        </p:grpSpPr>
        <p:grpSp>
          <p:nvGrpSpPr>
            <p:cNvPr id="38965" name="Group 49"/>
            <p:cNvGrpSpPr>
              <a:grpSpLocks/>
            </p:cNvGrpSpPr>
            <p:nvPr/>
          </p:nvGrpSpPr>
          <p:grpSpPr bwMode="auto">
            <a:xfrm>
              <a:off x="886" y="1363"/>
              <a:ext cx="262" cy="382"/>
              <a:chOff x="2208" y="1920"/>
              <a:chExt cx="1152" cy="1680"/>
            </a:xfrm>
          </p:grpSpPr>
          <p:sp>
            <p:nvSpPr>
              <p:cNvPr id="3896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6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7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7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66" name="Text Box 37"/>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67" name="Rectangle 38"/>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8929" name="Group 49"/>
          <p:cNvGrpSpPr>
            <a:grpSpLocks/>
          </p:cNvGrpSpPr>
          <p:nvPr/>
        </p:nvGrpSpPr>
        <p:grpSpPr bwMode="auto">
          <a:xfrm>
            <a:off x="1635125" y="5241925"/>
            <a:ext cx="415925" cy="606425"/>
            <a:chOff x="2208" y="1920"/>
            <a:chExt cx="1152" cy="1680"/>
          </a:xfrm>
        </p:grpSpPr>
        <p:sp>
          <p:nvSpPr>
            <p:cNvPr id="3896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6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6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6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30"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31"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8932"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3"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4"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8935"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8936" name="Rectangle 51"/>
          <p:cNvSpPr>
            <a:spLocks noChangeArrowheads="1"/>
          </p:cNvSpPr>
          <p:nvPr/>
        </p:nvSpPr>
        <p:spPr bwMode="auto">
          <a:xfrm>
            <a:off x="2397125" y="447198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7" name="Rectangle 52"/>
          <p:cNvSpPr>
            <a:spLocks noChangeArrowheads="1"/>
          </p:cNvSpPr>
          <p:nvPr/>
        </p:nvSpPr>
        <p:spPr bwMode="auto">
          <a:xfrm>
            <a:off x="779463" y="44704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8" name="Rectangle 53"/>
          <p:cNvSpPr>
            <a:spLocks noChangeArrowheads="1"/>
          </p:cNvSpPr>
          <p:nvPr/>
        </p:nvSpPr>
        <p:spPr bwMode="auto">
          <a:xfrm>
            <a:off x="2403475" y="37401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9" name="Rectangle 54"/>
          <p:cNvSpPr>
            <a:spLocks noChangeArrowheads="1"/>
          </p:cNvSpPr>
          <p:nvPr/>
        </p:nvSpPr>
        <p:spPr bwMode="auto">
          <a:xfrm>
            <a:off x="785813" y="373856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40" name="Rectangle 55"/>
          <p:cNvSpPr>
            <a:spLocks noChangeArrowheads="1"/>
          </p:cNvSpPr>
          <p:nvPr/>
        </p:nvSpPr>
        <p:spPr bwMode="auto">
          <a:xfrm>
            <a:off x="2409825" y="52435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8941" name="Rectangle 56"/>
          <p:cNvSpPr>
            <a:spLocks noChangeArrowheads="1"/>
          </p:cNvSpPr>
          <p:nvPr/>
        </p:nvSpPr>
        <p:spPr bwMode="auto">
          <a:xfrm>
            <a:off x="792163" y="52419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grpSp>
        <p:nvGrpSpPr>
          <p:cNvPr id="9" name="Group 49"/>
          <p:cNvGrpSpPr>
            <a:grpSpLocks/>
          </p:cNvGrpSpPr>
          <p:nvPr/>
        </p:nvGrpSpPr>
        <p:grpSpPr bwMode="auto">
          <a:xfrm>
            <a:off x="1641475" y="2940050"/>
            <a:ext cx="415925" cy="606425"/>
            <a:chOff x="2208" y="1920"/>
            <a:chExt cx="1152" cy="1680"/>
          </a:xfrm>
        </p:grpSpPr>
        <p:sp>
          <p:nvSpPr>
            <p:cNvPr id="38957" name="Oval 50"/>
            <p:cNvSpPr>
              <a:spLocks noChangeArrowheads="1"/>
            </p:cNvSpPr>
            <p:nvPr/>
          </p:nvSpPr>
          <p:spPr bwMode="auto">
            <a:xfrm>
              <a:off x="2208" y="2448"/>
              <a:ext cx="1152" cy="115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8958" name="Oval 51"/>
            <p:cNvSpPr>
              <a:spLocks noChangeArrowheads="1"/>
            </p:cNvSpPr>
            <p:nvPr/>
          </p:nvSpPr>
          <p:spPr bwMode="auto">
            <a:xfrm>
              <a:off x="2640" y="2688"/>
              <a:ext cx="288" cy="288"/>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895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896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grpSp>
        <p:nvGrpSpPr>
          <p:cNvPr id="10" name="Group 49"/>
          <p:cNvGrpSpPr>
            <a:grpSpLocks/>
          </p:cNvGrpSpPr>
          <p:nvPr/>
        </p:nvGrpSpPr>
        <p:grpSpPr bwMode="auto">
          <a:xfrm>
            <a:off x="1635125" y="5256213"/>
            <a:ext cx="415925" cy="606425"/>
            <a:chOff x="2208" y="1920"/>
            <a:chExt cx="1152" cy="1680"/>
          </a:xfrm>
        </p:grpSpPr>
        <p:sp>
          <p:nvSpPr>
            <p:cNvPr id="38953" name="Oval 50"/>
            <p:cNvSpPr>
              <a:spLocks noChangeArrowheads="1"/>
            </p:cNvSpPr>
            <p:nvPr/>
          </p:nvSpPr>
          <p:spPr bwMode="auto">
            <a:xfrm>
              <a:off x="2208" y="2448"/>
              <a:ext cx="1152" cy="115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8954" name="Oval 51"/>
            <p:cNvSpPr>
              <a:spLocks noChangeArrowheads="1"/>
            </p:cNvSpPr>
            <p:nvPr/>
          </p:nvSpPr>
          <p:spPr bwMode="auto">
            <a:xfrm>
              <a:off x="2640" y="2688"/>
              <a:ext cx="288" cy="288"/>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895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895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pic>
        <p:nvPicPr>
          <p:cNvPr id="203848" name="Picture 72" descr="MCj04346650000[1]"/>
          <p:cNvPicPr>
            <a:picLocks noChangeAspect="1" noChangeArrowheads="1"/>
          </p:cNvPicPr>
          <p:nvPr/>
        </p:nvPicPr>
        <p:blipFill>
          <a:blip r:embed="rId3" cstate="print"/>
          <a:srcRect/>
          <a:stretch>
            <a:fillRect/>
          </a:stretch>
        </p:blipFill>
        <p:spPr bwMode="auto">
          <a:xfrm>
            <a:off x="3062288" y="2111375"/>
            <a:ext cx="627062" cy="577850"/>
          </a:xfrm>
          <a:prstGeom prst="rect">
            <a:avLst/>
          </a:prstGeom>
          <a:noFill/>
          <a:ln w="9525">
            <a:noFill/>
            <a:miter lim="800000"/>
            <a:headEnd/>
            <a:tailEnd/>
          </a:ln>
        </p:spPr>
      </p:pic>
      <p:pic>
        <p:nvPicPr>
          <p:cNvPr id="203849" name="Picture 73" descr="MCj04346650000[1]"/>
          <p:cNvPicPr>
            <a:picLocks noChangeAspect="1" noChangeArrowheads="1"/>
          </p:cNvPicPr>
          <p:nvPr/>
        </p:nvPicPr>
        <p:blipFill>
          <a:blip r:embed="rId3" cstate="print"/>
          <a:srcRect/>
          <a:stretch>
            <a:fillRect/>
          </a:stretch>
        </p:blipFill>
        <p:spPr bwMode="auto">
          <a:xfrm>
            <a:off x="3084513" y="2960688"/>
            <a:ext cx="627062" cy="577850"/>
          </a:xfrm>
          <a:prstGeom prst="rect">
            <a:avLst/>
          </a:prstGeom>
          <a:noFill/>
          <a:ln w="9525">
            <a:noFill/>
            <a:miter lim="800000"/>
            <a:headEnd/>
            <a:tailEnd/>
          </a:ln>
        </p:spPr>
      </p:pic>
      <p:pic>
        <p:nvPicPr>
          <p:cNvPr id="203850" name="Picture 74" descr="MCj04346650000[1]"/>
          <p:cNvPicPr>
            <a:picLocks noChangeAspect="1" noChangeArrowheads="1"/>
          </p:cNvPicPr>
          <p:nvPr/>
        </p:nvPicPr>
        <p:blipFill>
          <a:blip r:embed="rId3" cstate="print"/>
          <a:srcRect/>
          <a:stretch>
            <a:fillRect/>
          </a:stretch>
        </p:blipFill>
        <p:spPr bwMode="auto">
          <a:xfrm>
            <a:off x="3092450" y="3708400"/>
            <a:ext cx="627063" cy="577850"/>
          </a:xfrm>
          <a:prstGeom prst="rect">
            <a:avLst/>
          </a:prstGeom>
          <a:noFill/>
          <a:ln w="9525">
            <a:noFill/>
            <a:miter lim="800000"/>
            <a:headEnd/>
            <a:tailEnd/>
          </a:ln>
        </p:spPr>
      </p:pic>
      <p:pic>
        <p:nvPicPr>
          <p:cNvPr id="203851" name="Picture 75" descr="MCj04346650000[1]"/>
          <p:cNvPicPr>
            <a:picLocks noChangeAspect="1" noChangeArrowheads="1"/>
          </p:cNvPicPr>
          <p:nvPr/>
        </p:nvPicPr>
        <p:blipFill>
          <a:blip r:embed="rId3" cstate="print"/>
          <a:srcRect/>
          <a:stretch>
            <a:fillRect/>
          </a:stretch>
        </p:blipFill>
        <p:spPr bwMode="auto">
          <a:xfrm>
            <a:off x="3100388" y="4456113"/>
            <a:ext cx="627062" cy="577850"/>
          </a:xfrm>
          <a:prstGeom prst="rect">
            <a:avLst/>
          </a:prstGeom>
          <a:noFill/>
          <a:ln w="9525">
            <a:noFill/>
            <a:miter lim="800000"/>
            <a:headEnd/>
            <a:tailEnd/>
          </a:ln>
        </p:spPr>
      </p:pic>
      <p:pic>
        <p:nvPicPr>
          <p:cNvPr id="203852" name="Picture 76" descr="MCj04346650000[1]"/>
          <p:cNvPicPr>
            <a:picLocks noChangeAspect="1" noChangeArrowheads="1"/>
          </p:cNvPicPr>
          <p:nvPr/>
        </p:nvPicPr>
        <p:blipFill>
          <a:blip r:embed="rId3" cstate="print"/>
          <a:srcRect/>
          <a:stretch>
            <a:fillRect/>
          </a:stretch>
        </p:blipFill>
        <p:spPr bwMode="auto">
          <a:xfrm>
            <a:off x="3108325" y="5203825"/>
            <a:ext cx="627063" cy="577850"/>
          </a:xfrm>
          <a:prstGeom prst="rect">
            <a:avLst/>
          </a:prstGeom>
          <a:noFill/>
          <a:ln w="9525">
            <a:noFill/>
            <a:miter lim="800000"/>
            <a:headEnd/>
            <a:tailEnd/>
          </a:ln>
        </p:spPr>
      </p:pic>
      <p:sp>
        <p:nvSpPr>
          <p:cNvPr id="203853" name="Rectangle 77"/>
          <p:cNvSpPr>
            <a:spLocks noChangeArrowheads="1"/>
          </p:cNvSpPr>
          <p:nvPr/>
        </p:nvSpPr>
        <p:spPr bwMode="auto">
          <a:xfrm>
            <a:off x="765175" y="2971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cs typeface="Arial" pitchFamily="34" charset="0"/>
              </a:rPr>
              <a:t>X</a:t>
            </a:r>
          </a:p>
        </p:txBody>
      </p:sp>
      <p:sp>
        <p:nvSpPr>
          <p:cNvPr id="203854" name="Rectangle 78"/>
          <p:cNvSpPr>
            <a:spLocks noChangeArrowheads="1"/>
          </p:cNvSpPr>
          <p:nvPr/>
        </p:nvSpPr>
        <p:spPr bwMode="auto">
          <a:xfrm>
            <a:off x="757238" y="5257800"/>
            <a:ext cx="565150" cy="565150"/>
          </a:xfrm>
          <a:prstGeom prst="rect">
            <a:avLst/>
          </a:prstGeom>
          <a:noFill/>
          <a:ln w="76200" algn="ctr">
            <a:solidFill>
              <a:srgbClr val="FF0000"/>
            </a:solidFill>
            <a:miter lim="800000"/>
            <a:headEnd/>
            <a:tailEnd/>
          </a:ln>
        </p:spPr>
        <p:txBody>
          <a:bodyPr wrap="none" anchor="ctr"/>
          <a:lstStyle/>
          <a:p>
            <a:r>
              <a:rPr lang="en-US" dirty="0" smtClean="0">
                <a:latin typeface="Arial" pitchFamily="34" charset="0"/>
                <a:cs typeface="Arial" pitchFamily="34" charset="0"/>
              </a:rPr>
              <a:t>Y</a:t>
            </a:r>
            <a:endParaRPr lang="en-US" dirty="0">
              <a:latin typeface="Arial" pitchFamily="34" charset="0"/>
              <a:cs typeface="Arial" pitchFamily="34" charset="0"/>
            </a:endParaRPr>
          </a:p>
        </p:txBody>
      </p:sp>
      <p:sp>
        <p:nvSpPr>
          <p:cNvPr id="203855" name="Rectangle 79"/>
          <p:cNvSpPr>
            <a:spLocks noChangeArrowheads="1"/>
          </p:cNvSpPr>
          <p:nvPr/>
        </p:nvSpPr>
        <p:spPr bwMode="auto">
          <a:xfrm>
            <a:off x="2368550" y="2986088"/>
            <a:ext cx="768350" cy="565150"/>
          </a:xfrm>
          <a:prstGeom prst="rect">
            <a:avLst/>
          </a:prstGeom>
          <a:solidFill>
            <a:schemeClr val="bg1"/>
          </a:solidFill>
          <a:ln w="76200" algn="ctr">
            <a:solidFill>
              <a:srgbClr val="FF0000"/>
            </a:solidFill>
            <a:miter lim="800000"/>
            <a:headEnd/>
            <a:tailEnd/>
          </a:ln>
        </p:spPr>
        <p:txBody>
          <a:bodyPr wrap="none" anchor="ctr"/>
          <a:lstStyle/>
          <a:p>
            <a:r>
              <a:rPr lang="en-US" sz="2000" dirty="0">
                <a:latin typeface="Arial" pitchFamily="34" charset="0"/>
              </a:rPr>
              <a:t>V#+1</a:t>
            </a:r>
          </a:p>
        </p:txBody>
      </p:sp>
      <p:sp>
        <p:nvSpPr>
          <p:cNvPr id="203856" name="Rectangle 80"/>
          <p:cNvSpPr>
            <a:spLocks noChangeArrowheads="1"/>
          </p:cNvSpPr>
          <p:nvPr/>
        </p:nvSpPr>
        <p:spPr bwMode="auto">
          <a:xfrm>
            <a:off x="2389188" y="5257800"/>
            <a:ext cx="768350" cy="565150"/>
          </a:xfrm>
          <a:prstGeom prst="rect">
            <a:avLst/>
          </a:prstGeom>
          <a:solidFill>
            <a:schemeClr val="bg1"/>
          </a:solidFill>
          <a:ln w="76200" algn="ctr">
            <a:solidFill>
              <a:srgbClr val="FF0000"/>
            </a:solidFill>
            <a:miter lim="800000"/>
            <a:headEnd/>
            <a:tailEnd/>
          </a:ln>
        </p:spPr>
        <p:txBody>
          <a:bodyPr wrap="none" anchor="ctr"/>
          <a:lstStyle/>
          <a:p>
            <a:r>
              <a:rPr lang="en-US" sz="2000" dirty="0">
                <a:latin typeface="Arial" pitchFamily="34" charset="0"/>
              </a:rPr>
              <a:t>V#+1</a:t>
            </a:r>
          </a:p>
        </p:txBody>
      </p:sp>
      <p:sp>
        <p:nvSpPr>
          <p:cNvPr id="38988" name="Text Box 76"/>
          <p:cNvSpPr txBox="1">
            <a:spLocks noChangeArrowheads="1"/>
          </p:cNvSpPr>
          <p:nvPr/>
        </p:nvSpPr>
        <p:spPr bwMode="auto">
          <a:xfrm>
            <a:off x="3862388" y="1906588"/>
            <a:ext cx="38481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Acquire write locks</a:t>
            </a:r>
          </a:p>
        </p:txBody>
      </p:sp>
      <p:sp>
        <p:nvSpPr>
          <p:cNvPr id="38989" name="Text Box 77"/>
          <p:cNvSpPr txBox="1">
            <a:spLocks noChangeArrowheads="1"/>
          </p:cNvSpPr>
          <p:nvPr/>
        </p:nvSpPr>
        <p:spPr bwMode="auto">
          <a:xfrm>
            <a:off x="4043363" y="2351088"/>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Check version numbers unchanged</a:t>
            </a:r>
          </a:p>
        </p:txBody>
      </p:sp>
      <p:sp>
        <p:nvSpPr>
          <p:cNvPr id="38990" name="Text Box 78"/>
          <p:cNvSpPr txBox="1">
            <a:spLocks noChangeArrowheads="1"/>
          </p:cNvSpPr>
          <p:nvPr/>
        </p:nvSpPr>
        <p:spPr bwMode="auto">
          <a:xfrm>
            <a:off x="4297363" y="3168650"/>
            <a:ext cx="453072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Arial" pitchFamily="34" charset="0"/>
                <a:cs typeface="Arial" pitchFamily="34" charset="0"/>
              </a:rPr>
              <a:t>Install new values</a:t>
            </a:r>
          </a:p>
        </p:txBody>
      </p:sp>
      <p:sp>
        <p:nvSpPr>
          <p:cNvPr id="38991" name="Text Box 79"/>
          <p:cNvSpPr txBox="1">
            <a:spLocks noChangeArrowheads="1"/>
          </p:cNvSpPr>
          <p:nvPr/>
        </p:nvSpPr>
        <p:spPr bwMode="auto">
          <a:xfrm>
            <a:off x="4433888" y="3582988"/>
            <a:ext cx="453072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Arial" pitchFamily="34" charset="0"/>
                <a:cs typeface="Arial" pitchFamily="34" charset="0"/>
              </a:rPr>
              <a:t>Increment version numbers</a:t>
            </a:r>
          </a:p>
        </p:txBody>
      </p:sp>
      <p:sp>
        <p:nvSpPr>
          <p:cNvPr id="38992" name="Text Box 80"/>
          <p:cNvSpPr txBox="1">
            <a:spLocks noChangeArrowheads="1"/>
          </p:cNvSpPr>
          <p:nvPr/>
        </p:nvSpPr>
        <p:spPr bwMode="auto">
          <a:xfrm>
            <a:off x="4613275" y="4083050"/>
            <a:ext cx="453072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Arial" pitchFamily="34" charset="0"/>
                <a:cs typeface="Arial" pitchFamily="34" charset="0"/>
              </a:rPr>
              <a:t>Unlock.</a:t>
            </a: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88"/>
                                        </p:tgtEl>
                                        <p:attrNameLst>
                                          <p:attrName>style.visibility</p:attrName>
                                        </p:attrNameLst>
                                      </p:cBhvr>
                                      <p:to>
                                        <p:strVal val="visible"/>
                                      </p:to>
                                    </p:set>
                                    <p:animEffect transition="in" filter="blinds(horizontal)">
                                      <p:cBhvr>
                                        <p:cTn id="7" dur="500"/>
                                        <p:tgtEl>
                                          <p:spTgt spid="3898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8989"/>
                                        </p:tgtEl>
                                        <p:attrNameLst>
                                          <p:attrName>style.visibility</p:attrName>
                                        </p:attrNameLst>
                                      </p:cBhvr>
                                      <p:to>
                                        <p:strVal val="visible"/>
                                      </p:to>
                                    </p:set>
                                    <p:animEffect transition="in" filter="blinds(horizontal)">
                                      <p:cBhvr>
                                        <p:cTn id="18" dur="500"/>
                                        <p:tgtEl>
                                          <p:spTgt spid="38989"/>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203848"/>
                                        </p:tgtEl>
                                        <p:attrNameLst>
                                          <p:attrName>style.visibility</p:attrName>
                                        </p:attrNameLst>
                                      </p:cBhvr>
                                      <p:to>
                                        <p:strVal val="visible"/>
                                      </p:to>
                                    </p:set>
                                    <p:animEffect transition="in" filter="blinds(horizontal)">
                                      <p:cBhvr>
                                        <p:cTn id="22" dur="500"/>
                                        <p:tgtEl>
                                          <p:spTgt spid="203848"/>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203849"/>
                                        </p:tgtEl>
                                        <p:attrNameLst>
                                          <p:attrName>style.visibility</p:attrName>
                                        </p:attrNameLst>
                                      </p:cBhvr>
                                      <p:to>
                                        <p:strVal val="visible"/>
                                      </p:to>
                                    </p:set>
                                    <p:animEffect transition="in" filter="blinds(horizontal)">
                                      <p:cBhvr>
                                        <p:cTn id="26" dur="500"/>
                                        <p:tgtEl>
                                          <p:spTgt spid="20384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203850"/>
                                        </p:tgtEl>
                                        <p:attrNameLst>
                                          <p:attrName>style.visibility</p:attrName>
                                        </p:attrNameLst>
                                      </p:cBhvr>
                                      <p:to>
                                        <p:strVal val="visible"/>
                                      </p:to>
                                    </p:set>
                                    <p:animEffect transition="in" filter="blinds(horizontal)">
                                      <p:cBhvr>
                                        <p:cTn id="30" dur="500"/>
                                        <p:tgtEl>
                                          <p:spTgt spid="203850"/>
                                        </p:tgtEl>
                                      </p:cBhvr>
                                    </p:animEffect>
                                  </p:childTnLst>
                                </p:cTn>
                              </p:par>
                            </p:childTnLst>
                          </p:cTn>
                        </p:par>
                        <p:par>
                          <p:cTn id="31" fill="hold">
                            <p:stCondLst>
                              <p:cond delay="2000"/>
                            </p:stCondLst>
                            <p:childTnLst>
                              <p:par>
                                <p:cTn id="32" presetID="3" presetClass="entr" presetSubtype="10" fill="hold" nodeType="afterEffect">
                                  <p:stCondLst>
                                    <p:cond delay="0"/>
                                  </p:stCondLst>
                                  <p:childTnLst>
                                    <p:set>
                                      <p:cBhvr>
                                        <p:cTn id="33" dur="1" fill="hold">
                                          <p:stCondLst>
                                            <p:cond delay="0"/>
                                          </p:stCondLst>
                                        </p:cTn>
                                        <p:tgtEl>
                                          <p:spTgt spid="203851"/>
                                        </p:tgtEl>
                                        <p:attrNameLst>
                                          <p:attrName>style.visibility</p:attrName>
                                        </p:attrNameLst>
                                      </p:cBhvr>
                                      <p:to>
                                        <p:strVal val="visible"/>
                                      </p:to>
                                    </p:set>
                                    <p:animEffect transition="in" filter="blinds(horizontal)">
                                      <p:cBhvr>
                                        <p:cTn id="34" dur="500"/>
                                        <p:tgtEl>
                                          <p:spTgt spid="203851"/>
                                        </p:tgtEl>
                                      </p:cBhvr>
                                    </p:animEffect>
                                  </p:childTnLst>
                                </p:cTn>
                              </p:par>
                            </p:childTnLst>
                          </p:cTn>
                        </p:par>
                        <p:par>
                          <p:cTn id="35" fill="hold">
                            <p:stCondLst>
                              <p:cond delay="2500"/>
                            </p:stCondLst>
                            <p:childTnLst>
                              <p:par>
                                <p:cTn id="36" presetID="3" presetClass="entr" presetSubtype="10" fill="hold" nodeType="afterEffect">
                                  <p:stCondLst>
                                    <p:cond delay="0"/>
                                  </p:stCondLst>
                                  <p:childTnLst>
                                    <p:set>
                                      <p:cBhvr>
                                        <p:cTn id="37" dur="1" fill="hold">
                                          <p:stCondLst>
                                            <p:cond delay="0"/>
                                          </p:stCondLst>
                                        </p:cTn>
                                        <p:tgtEl>
                                          <p:spTgt spid="203852"/>
                                        </p:tgtEl>
                                        <p:attrNameLst>
                                          <p:attrName>style.visibility</p:attrName>
                                        </p:attrNameLst>
                                      </p:cBhvr>
                                      <p:to>
                                        <p:strVal val="visible"/>
                                      </p:to>
                                    </p:set>
                                    <p:animEffect transition="in" filter="blinds(horizontal)">
                                      <p:cBhvr>
                                        <p:cTn id="38" dur="500"/>
                                        <p:tgtEl>
                                          <p:spTgt spid="20385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8990"/>
                                        </p:tgtEl>
                                        <p:attrNameLst>
                                          <p:attrName>style.visibility</p:attrName>
                                        </p:attrNameLst>
                                      </p:cBhvr>
                                      <p:to>
                                        <p:strVal val="visible"/>
                                      </p:to>
                                    </p:set>
                                    <p:animEffect transition="in" filter="blinds(horizontal)">
                                      <p:cBhvr>
                                        <p:cTn id="43" dur="500"/>
                                        <p:tgtEl>
                                          <p:spTgt spid="38990"/>
                                        </p:tgtEl>
                                      </p:cBhvr>
                                    </p:animEffect>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203853"/>
                                        </p:tgtEl>
                                        <p:attrNameLst>
                                          <p:attrName>style.visibility</p:attrName>
                                        </p:attrNameLst>
                                      </p:cBhvr>
                                      <p:to>
                                        <p:strVal val="visible"/>
                                      </p:to>
                                    </p:set>
                                    <p:anim calcmode="lin" valueType="num">
                                      <p:cBhvr additive="base">
                                        <p:cTn id="47" dur="500" fill="hold"/>
                                        <p:tgtEl>
                                          <p:spTgt spid="203853"/>
                                        </p:tgtEl>
                                        <p:attrNameLst>
                                          <p:attrName>ppt_x</p:attrName>
                                        </p:attrNameLst>
                                      </p:cBhvr>
                                      <p:tavLst>
                                        <p:tav tm="0">
                                          <p:val>
                                            <p:strVal val="1+#ppt_w/2"/>
                                          </p:val>
                                        </p:tav>
                                        <p:tav tm="100000">
                                          <p:val>
                                            <p:strVal val="#ppt_x"/>
                                          </p:val>
                                        </p:tav>
                                      </p:tavLst>
                                    </p:anim>
                                    <p:anim calcmode="lin" valueType="num">
                                      <p:cBhvr additive="base">
                                        <p:cTn id="48" dur="500" fill="hold"/>
                                        <p:tgtEl>
                                          <p:spTgt spid="203853"/>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2" fill="hold" grpId="0" nodeType="afterEffect">
                                  <p:stCondLst>
                                    <p:cond delay="0"/>
                                  </p:stCondLst>
                                  <p:childTnLst>
                                    <p:set>
                                      <p:cBhvr>
                                        <p:cTn id="51" dur="1" fill="hold">
                                          <p:stCondLst>
                                            <p:cond delay="0"/>
                                          </p:stCondLst>
                                        </p:cTn>
                                        <p:tgtEl>
                                          <p:spTgt spid="203854"/>
                                        </p:tgtEl>
                                        <p:attrNameLst>
                                          <p:attrName>style.visibility</p:attrName>
                                        </p:attrNameLst>
                                      </p:cBhvr>
                                      <p:to>
                                        <p:strVal val="visible"/>
                                      </p:to>
                                    </p:set>
                                    <p:anim calcmode="lin" valueType="num">
                                      <p:cBhvr additive="base">
                                        <p:cTn id="52" dur="500" fill="hold"/>
                                        <p:tgtEl>
                                          <p:spTgt spid="203854"/>
                                        </p:tgtEl>
                                        <p:attrNameLst>
                                          <p:attrName>ppt_x</p:attrName>
                                        </p:attrNameLst>
                                      </p:cBhvr>
                                      <p:tavLst>
                                        <p:tav tm="0">
                                          <p:val>
                                            <p:strVal val="1+#ppt_w/2"/>
                                          </p:val>
                                        </p:tav>
                                        <p:tav tm="100000">
                                          <p:val>
                                            <p:strVal val="#ppt_x"/>
                                          </p:val>
                                        </p:tav>
                                      </p:tavLst>
                                    </p:anim>
                                    <p:anim calcmode="lin" valueType="num">
                                      <p:cBhvr additive="base">
                                        <p:cTn id="53" dur="500" fill="hold"/>
                                        <p:tgtEl>
                                          <p:spTgt spid="20385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8991"/>
                                        </p:tgtEl>
                                        <p:attrNameLst>
                                          <p:attrName>style.visibility</p:attrName>
                                        </p:attrNameLst>
                                      </p:cBhvr>
                                      <p:to>
                                        <p:strVal val="visible"/>
                                      </p:to>
                                    </p:set>
                                    <p:animEffect transition="in" filter="blinds(horizontal)">
                                      <p:cBhvr>
                                        <p:cTn id="58" dur="500"/>
                                        <p:tgtEl>
                                          <p:spTgt spid="3899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03855"/>
                                        </p:tgtEl>
                                        <p:attrNameLst>
                                          <p:attrName>style.visibility</p:attrName>
                                        </p:attrNameLst>
                                      </p:cBhvr>
                                      <p:to>
                                        <p:strVal val="visible"/>
                                      </p:to>
                                    </p:set>
                                    <p:animEffect transition="in" filter="blinds(horizontal)">
                                      <p:cBhvr>
                                        <p:cTn id="61" dur="500"/>
                                        <p:tgtEl>
                                          <p:spTgt spid="20385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03856"/>
                                        </p:tgtEl>
                                        <p:attrNameLst>
                                          <p:attrName>style.visibility</p:attrName>
                                        </p:attrNameLst>
                                      </p:cBhvr>
                                      <p:to>
                                        <p:strVal val="visible"/>
                                      </p:to>
                                    </p:set>
                                    <p:animEffect transition="in" filter="blinds(horizontal)">
                                      <p:cBhvr>
                                        <p:cTn id="64" dur="500"/>
                                        <p:tgtEl>
                                          <p:spTgt spid="20385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8992"/>
                                        </p:tgtEl>
                                        <p:attrNameLst>
                                          <p:attrName>style.visibility</p:attrName>
                                        </p:attrNameLst>
                                      </p:cBhvr>
                                      <p:to>
                                        <p:strVal val="visible"/>
                                      </p:to>
                                    </p:set>
                                    <p:animEffect transition="in" filter="blinds(horizontal)">
                                      <p:cBhvr>
                                        <p:cTn id="69" dur="500"/>
                                        <p:tgtEl>
                                          <p:spTgt spid="38992"/>
                                        </p:tgtEl>
                                      </p:cBhvr>
                                    </p:animEffect>
                                  </p:childTnLst>
                                </p:cTn>
                              </p:par>
                            </p:childTnLst>
                          </p:cTn>
                        </p:par>
                        <p:par>
                          <p:cTn id="70" fill="hold">
                            <p:stCondLst>
                              <p:cond delay="500"/>
                            </p:stCondLst>
                            <p:childTnLst>
                              <p:par>
                                <p:cTn id="71" presetID="3" presetClass="exit" presetSubtype="10" fill="hold" nodeType="afterEffect">
                                  <p:stCondLst>
                                    <p:cond delay="0"/>
                                  </p:stCondLst>
                                  <p:childTnLst>
                                    <p:animEffect transition="out" filter="blinds(horizontal)">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3" presetClass="exit" presetSubtype="10" fill="hold" nodeType="withEffect">
                                  <p:stCondLst>
                                    <p:cond delay="0"/>
                                  </p:stCondLst>
                                  <p:childTnLst>
                                    <p:animEffect transition="out" filter="blinds(horizontal)">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53" grpId="0" animBg="1"/>
      <p:bldP spid="203854" grpId="0" animBg="1"/>
      <p:bldP spid="203855" grpId="0" animBg="1"/>
      <p:bldP spid="203856" grpId="0" animBg="1"/>
      <p:bldP spid="38988" grpId="0" animBg="1"/>
      <p:bldP spid="38989" grpId="0" animBg="1"/>
      <p:bldP spid="38990" grpId="0" animBg="1"/>
      <p:bldP spid="38991" grpId="0" animBg="1"/>
      <p:bldP spid="3899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79388" y="188913"/>
            <a:ext cx="8785225" cy="1143000"/>
          </a:xfrm>
        </p:spPr>
        <p:txBody>
          <a:bodyPr/>
          <a:lstStyle/>
          <a:p>
            <a:r>
              <a:rPr lang="en-US" sz="4000" dirty="0"/>
              <a:t>Encounter Order Locking (Undo Log)</a:t>
            </a:r>
          </a:p>
        </p:txBody>
      </p:sp>
      <p:sp>
        <p:nvSpPr>
          <p:cNvPr id="22531" name="Rectangle 3"/>
          <p:cNvSpPr>
            <a:spLocks noChangeArrowheads="1"/>
          </p:cNvSpPr>
          <p:nvPr/>
        </p:nvSpPr>
        <p:spPr bwMode="auto">
          <a:xfrm>
            <a:off x="539750" y="2419350"/>
            <a:ext cx="576263" cy="3025775"/>
          </a:xfrm>
          <a:prstGeom prst="rect">
            <a:avLst/>
          </a:prstGeom>
          <a:solidFill>
            <a:srgbClr val="00FFCC"/>
          </a:solidFill>
          <a:ln w="9525">
            <a:solidFill>
              <a:schemeClr val="tx1"/>
            </a:solidFill>
            <a:miter lim="800000"/>
            <a:headEnd/>
            <a:tailEnd/>
          </a:ln>
        </p:spPr>
        <p:txBody>
          <a:bodyPr wrap="none" anchor="ctr"/>
          <a:lstStyle/>
          <a:p>
            <a:endParaRPr lang="en-US" sz="1800"/>
          </a:p>
        </p:txBody>
      </p:sp>
      <p:sp>
        <p:nvSpPr>
          <p:cNvPr id="22532" name="Line 4"/>
          <p:cNvSpPr>
            <a:spLocks noChangeShapeType="1"/>
          </p:cNvSpPr>
          <p:nvPr/>
        </p:nvSpPr>
        <p:spPr bwMode="auto">
          <a:xfrm>
            <a:off x="539750" y="29241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3" name="Line 5"/>
          <p:cNvSpPr>
            <a:spLocks noChangeShapeType="1"/>
          </p:cNvSpPr>
          <p:nvPr/>
        </p:nvSpPr>
        <p:spPr bwMode="auto">
          <a:xfrm>
            <a:off x="539750" y="34290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4" name="Line 6"/>
          <p:cNvSpPr>
            <a:spLocks noChangeShapeType="1"/>
          </p:cNvSpPr>
          <p:nvPr/>
        </p:nvSpPr>
        <p:spPr bwMode="auto">
          <a:xfrm>
            <a:off x="539750" y="39338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5" name="Line 7"/>
          <p:cNvSpPr>
            <a:spLocks noChangeShapeType="1"/>
          </p:cNvSpPr>
          <p:nvPr/>
        </p:nvSpPr>
        <p:spPr bwMode="auto">
          <a:xfrm>
            <a:off x="539750" y="44386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6" name="Line 8"/>
          <p:cNvSpPr>
            <a:spLocks noChangeShapeType="1"/>
          </p:cNvSpPr>
          <p:nvPr/>
        </p:nvSpPr>
        <p:spPr bwMode="auto">
          <a:xfrm>
            <a:off x="539750" y="49434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7" name="Line 9"/>
          <p:cNvSpPr>
            <a:spLocks noChangeShapeType="1"/>
          </p:cNvSpPr>
          <p:nvPr/>
        </p:nvSpPr>
        <p:spPr bwMode="auto">
          <a:xfrm flipV="1">
            <a:off x="1116013"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8" name="Line 10"/>
          <p:cNvSpPr>
            <a:spLocks noChangeShapeType="1"/>
          </p:cNvSpPr>
          <p:nvPr/>
        </p:nvSpPr>
        <p:spPr bwMode="auto">
          <a:xfrm flipV="1">
            <a:off x="539750"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9" name="Line 11"/>
          <p:cNvSpPr>
            <a:spLocks noChangeShapeType="1"/>
          </p:cNvSpPr>
          <p:nvPr/>
        </p:nvSpPr>
        <p:spPr bwMode="auto">
          <a:xfrm flipV="1">
            <a:off x="539750"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0" name="Line 12"/>
          <p:cNvSpPr>
            <a:spLocks noChangeShapeType="1"/>
          </p:cNvSpPr>
          <p:nvPr/>
        </p:nvSpPr>
        <p:spPr bwMode="auto">
          <a:xfrm flipV="1">
            <a:off x="1116013"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1" name="Text Box 60"/>
          <p:cNvSpPr txBox="1">
            <a:spLocks noChangeArrowheads="1"/>
          </p:cNvSpPr>
          <p:nvPr/>
        </p:nvSpPr>
        <p:spPr bwMode="auto">
          <a:xfrm>
            <a:off x="3279075" y="2296409"/>
            <a:ext cx="528862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Tx/>
              <a:buAutoNum type="arabicPeriod"/>
            </a:pPr>
            <a:r>
              <a:rPr lang="en-US" dirty="0">
                <a:solidFill>
                  <a:schemeClr val="accent2"/>
                </a:solidFill>
              </a:rPr>
              <a:t>To Read: load lock + location</a:t>
            </a:r>
          </a:p>
          <a:p>
            <a:pPr algn="l">
              <a:buFontTx/>
              <a:buAutoNum type="arabicPeriod"/>
            </a:pPr>
            <a:r>
              <a:rPr lang="en-US" dirty="0">
                <a:solidFill>
                  <a:schemeClr val="accent2"/>
                </a:solidFill>
              </a:rPr>
              <a:t>Check unlocked add to Read-Set</a:t>
            </a:r>
          </a:p>
          <a:p>
            <a:pPr algn="l">
              <a:buFontTx/>
              <a:buAutoNum type="arabicPeriod"/>
            </a:pPr>
            <a:r>
              <a:rPr lang="en-US" dirty="0">
                <a:solidFill>
                  <a:srgbClr val="FF0000"/>
                </a:solidFill>
              </a:rPr>
              <a:t>To Write: lock location, store value</a:t>
            </a:r>
            <a:r>
              <a:rPr lang="en-US" dirty="0">
                <a:solidFill>
                  <a:schemeClr val="accent2"/>
                </a:solidFill>
              </a:rPr>
              <a:t> </a:t>
            </a:r>
          </a:p>
          <a:p>
            <a:pPr algn="l">
              <a:buFontTx/>
              <a:buAutoNum type="arabicPeriod"/>
            </a:pPr>
            <a:r>
              <a:rPr lang="en-US" dirty="0">
                <a:solidFill>
                  <a:schemeClr val="accent2"/>
                </a:solidFill>
              </a:rPr>
              <a:t>Add old value to undo-set</a:t>
            </a:r>
          </a:p>
          <a:p>
            <a:pPr algn="l">
              <a:buFontTx/>
              <a:buAutoNum type="arabicPeriod"/>
            </a:pPr>
            <a:r>
              <a:rPr lang="en-US" dirty="0">
                <a:solidFill>
                  <a:schemeClr val="accent2"/>
                </a:solidFill>
              </a:rPr>
              <a:t>Validate read-set v#</a:t>
            </a:r>
            <a:r>
              <a:rPr lang="ja-JP" altLang="en-US" dirty="0">
                <a:solidFill>
                  <a:schemeClr val="accent2"/>
                </a:solidFill>
              </a:rPr>
              <a:t>’</a:t>
            </a:r>
            <a:r>
              <a:rPr lang="en-US" dirty="0">
                <a:solidFill>
                  <a:schemeClr val="accent2"/>
                </a:solidFill>
              </a:rPr>
              <a:t>s unchanged</a:t>
            </a:r>
          </a:p>
          <a:p>
            <a:pPr algn="l">
              <a:buFontTx/>
              <a:buAutoNum type="arabicPeriod"/>
            </a:pPr>
            <a:r>
              <a:rPr lang="en-US" dirty="0">
                <a:solidFill>
                  <a:srgbClr val="FF0000"/>
                </a:solidFill>
              </a:rPr>
              <a:t>Release each lock with v#+1</a:t>
            </a:r>
            <a:endParaRPr lang="en-US" dirty="0">
              <a:solidFill>
                <a:schemeClr val="accent2"/>
              </a:solidFill>
            </a:endParaRPr>
          </a:p>
        </p:txBody>
      </p:sp>
      <p:sp>
        <p:nvSpPr>
          <p:cNvPr id="22542" name="Line 75"/>
          <p:cNvSpPr>
            <a:spLocks noChangeShapeType="1"/>
          </p:cNvSpPr>
          <p:nvPr/>
        </p:nvSpPr>
        <p:spPr bwMode="auto">
          <a:xfrm>
            <a:off x="539750" y="44259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3" name="Line 76"/>
          <p:cNvSpPr>
            <a:spLocks noChangeShapeType="1"/>
          </p:cNvSpPr>
          <p:nvPr/>
        </p:nvSpPr>
        <p:spPr bwMode="auto">
          <a:xfrm>
            <a:off x="539750" y="49307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7441" name="Rectangle 97"/>
          <p:cNvSpPr>
            <a:spLocks noChangeArrowheads="1"/>
          </p:cNvSpPr>
          <p:nvPr/>
        </p:nvSpPr>
        <p:spPr bwMode="auto">
          <a:xfrm>
            <a:off x="539750" y="24209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800"/>
          </a:p>
        </p:txBody>
      </p:sp>
      <p:grpSp>
        <p:nvGrpSpPr>
          <p:cNvPr id="22545" name="Group 109"/>
          <p:cNvGrpSpPr>
            <a:grpSpLocks/>
          </p:cNvGrpSpPr>
          <p:nvPr/>
        </p:nvGrpSpPr>
        <p:grpSpPr bwMode="auto">
          <a:xfrm>
            <a:off x="1331913" y="2419350"/>
            <a:ext cx="1441450" cy="514350"/>
            <a:chOff x="884" y="1207"/>
            <a:chExt cx="908" cy="324"/>
          </a:xfrm>
        </p:grpSpPr>
        <p:sp>
          <p:nvSpPr>
            <p:cNvPr id="22657" name="Rectangle 10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58" name="Line 10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3" name="Group 119"/>
          <p:cNvGrpSpPr>
            <a:grpSpLocks/>
          </p:cNvGrpSpPr>
          <p:nvPr/>
        </p:nvGrpSpPr>
        <p:grpSpPr bwMode="auto">
          <a:xfrm>
            <a:off x="1331913" y="2419350"/>
            <a:ext cx="1447800" cy="514350"/>
            <a:chOff x="835" y="1207"/>
            <a:chExt cx="912" cy="324"/>
          </a:xfrm>
        </p:grpSpPr>
        <p:grpSp>
          <p:nvGrpSpPr>
            <p:cNvPr id="22653" name="Group 120"/>
            <p:cNvGrpSpPr>
              <a:grpSpLocks/>
            </p:cNvGrpSpPr>
            <p:nvPr/>
          </p:nvGrpSpPr>
          <p:grpSpPr bwMode="auto">
            <a:xfrm>
              <a:off x="839" y="1207"/>
              <a:ext cx="908" cy="324"/>
              <a:chOff x="884" y="1207"/>
              <a:chExt cx="908" cy="324"/>
            </a:xfrm>
          </p:grpSpPr>
          <p:sp>
            <p:nvSpPr>
              <p:cNvPr id="22655" name="Rectangle 12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56" name="Line 12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54" name="Rectangle 123"/>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grpSp>
        <p:nvGrpSpPr>
          <p:cNvPr id="22547" name="Group 127"/>
          <p:cNvGrpSpPr>
            <a:grpSpLocks/>
          </p:cNvGrpSpPr>
          <p:nvPr/>
        </p:nvGrpSpPr>
        <p:grpSpPr bwMode="auto">
          <a:xfrm>
            <a:off x="1331913" y="2944813"/>
            <a:ext cx="1441450" cy="514350"/>
            <a:chOff x="884" y="1207"/>
            <a:chExt cx="908" cy="324"/>
          </a:xfrm>
        </p:grpSpPr>
        <p:sp>
          <p:nvSpPr>
            <p:cNvPr id="22651" name="Rectangle 12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52" name="Line 12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48" name="Group 135"/>
          <p:cNvGrpSpPr>
            <a:grpSpLocks/>
          </p:cNvGrpSpPr>
          <p:nvPr/>
        </p:nvGrpSpPr>
        <p:grpSpPr bwMode="auto">
          <a:xfrm>
            <a:off x="1331913" y="3470275"/>
            <a:ext cx="1441450" cy="514350"/>
            <a:chOff x="884" y="1207"/>
            <a:chExt cx="908" cy="324"/>
          </a:xfrm>
        </p:grpSpPr>
        <p:sp>
          <p:nvSpPr>
            <p:cNvPr id="22649" name="Rectangle 13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50" name="Line 13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49" name="Group 143"/>
          <p:cNvGrpSpPr>
            <a:grpSpLocks/>
          </p:cNvGrpSpPr>
          <p:nvPr/>
        </p:nvGrpSpPr>
        <p:grpSpPr bwMode="auto">
          <a:xfrm>
            <a:off x="1331913" y="3967163"/>
            <a:ext cx="1441450" cy="514350"/>
            <a:chOff x="884" y="1207"/>
            <a:chExt cx="908" cy="324"/>
          </a:xfrm>
        </p:grpSpPr>
        <p:sp>
          <p:nvSpPr>
            <p:cNvPr id="22647" name="Rectangle 14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48" name="Line 14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50" name="Group 151"/>
          <p:cNvGrpSpPr>
            <a:grpSpLocks/>
          </p:cNvGrpSpPr>
          <p:nvPr/>
        </p:nvGrpSpPr>
        <p:grpSpPr bwMode="auto">
          <a:xfrm>
            <a:off x="1331913" y="4468813"/>
            <a:ext cx="1441450" cy="500062"/>
            <a:chOff x="884" y="1207"/>
            <a:chExt cx="908" cy="324"/>
          </a:xfrm>
        </p:grpSpPr>
        <p:sp>
          <p:nvSpPr>
            <p:cNvPr id="22645" name="Rectangle 15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46" name="Line 15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51" name="Group 159"/>
          <p:cNvGrpSpPr>
            <a:grpSpLocks/>
          </p:cNvGrpSpPr>
          <p:nvPr/>
        </p:nvGrpSpPr>
        <p:grpSpPr bwMode="auto">
          <a:xfrm>
            <a:off x="1333500" y="4959350"/>
            <a:ext cx="1441450" cy="500063"/>
            <a:chOff x="884" y="1207"/>
            <a:chExt cx="908" cy="324"/>
          </a:xfrm>
        </p:grpSpPr>
        <p:sp>
          <p:nvSpPr>
            <p:cNvPr id="22643" name="Rectangle 16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44" name="Line 1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57432" name="Rectangle 88"/>
          <p:cNvSpPr>
            <a:spLocks noChangeArrowheads="1"/>
          </p:cNvSpPr>
          <p:nvPr/>
        </p:nvSpPr>
        <p:spPr bwMode="auto">
          <a:xfrm>
            <a:off x="530225" y="2943225"/>
            <a:ext cx="576263" cy="504825"/>
          </a:xfrm>
          <a:prstGeom prst="rect">
            <a:avLst/>
          </a:prstGeom>
          <a:solidFill>
            <a:srgbClr val="00FFCC"/>
          </a:solidFill>
          <a:ln w="57150">
            <a:solidFill>
              <a:srgbClr val="FF0000"/>
            </a:solidFill>
            <a:miter lim="800000"/>
            <a:headEnd/>
            <a:tailEnd/>
          </a:ln>
        </p:spPr>
        <p:txBody>
          <a:bodyPr wrap="none" anchor="ctr"/>
          <a:lstStyle/>
          <a:p>
            <a:pPr algn="ctr"/>
            <a:r>
              <a:rPr lang="en-US" sz="1800" b="1">
                <a:solidFill>
                  <a:srgbClr val="FF0000"/>
                </a:solidFill>
              </a:rPr>
              <a:t>X</a:t>
            </a:r>
          </a:p>
        </p:txBody>
      </p:sp>
      <p:grpSp>
        <p:nvGrpSpPr>
          <p:cNvPr id="10" name="Group 130"/>
          <p:cNvGrpSpPr>
            <a:grpSpLocks/>
          </p:cNvGrpSpPr>
          <p:nvPr/>
        </p:nvGrpSpPr>
        <p:grpSpPr bwMode="auto">
          <a:xfrm>
            <a:off x="1331913" y="2944813"/>
            <a:ext cx="1447800" cy="514350"/>
            <a:chOff x="835" y="1207"/>
            <a:chExt cx="912" cy="324"/>
          </a:xfrm>
        </p:grpSpPr>
        <p:grpSp>
          <p:nvGrpSpPr>
            <p:cNvPr id="22639" name="Group 131"/>
            <p:cNvGrpSpPr>
              <a:grpSpLocks/>
            </p:cNvGrpSpPr>
            <p:nvPr/>
          </p:nvGrpSpPr>
          <p:grpSpPr bwMode="auto">
            <a:xfrm>
              <a:off x="839" y="1207"/>
              <a:ext cx="908" cy="324"/>
              <a:chOff x="884" y="1207"/>
              <a:chExt cx="908" cy="324"/>
            </a:xfrm>
          </p:grpSpPr>
          <p:sp>
            <p:nvSpPr>
              <p:cNvPr id="22641" name="Rectangle 132"/>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a:t> V#      </a:t>
                </a:r>
                <a:r>
                  <a:rPr lang="en-US" sz="1800" b="1">
                    <a:solidFill>
                      <a:srgbClr val="FF0000"/>
                    </a:solidFill>
                  </a:rPr>
                  <a:t>1</a:t>
                </a:r>
                <a:r>
                  <a:rPr lang="en-US" sz="1800" b="1"/>
                  <a:t> </a:t>
                </a:r>
              </a:p>
            </p:txBody>
          </p:sp>
          <p:sp>
            <p:nvSpPr>
              <p:cNvPr id="22642" name="Line 133"/>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40" name="Rectangle 134"/>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sp>
        <p:nvSpPr>
          <p:cNvPr id="22554" name="Line 167"/>
          <p:cNvSpPr>
            <a:spLocks noChangeShapeType="1"/>
          </p:cNvSpPr>
          <p:nvPr/>
        </p:nvSpPr>
        <p:spPr bwMode="auto">
          <a:xfrm>
            <a:off x="539750" y="39735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55" name="Line 168"/>
          <p:cNvSpPr>
            <a:spLocks noChangeShapeType="1"/>
          </p:cNvSpPr>
          <p:nvPr/>
        </p:nvSpPr>
        <p:spPr bwMode="auto">
          <a:xfrm>
            <a:off x="539750" y="447833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2556" name="Group 169"/>
          <p:cNvGrpSpPr>
            <a:grpSpLocks/>
          </p:cNvGrpSpPr>
          <p:nvPr/>
        </p:nvGrpSpPr>
        <p:grpSpPr bwMode="auto">
          <a:xfrm>
            <a:off x="1331913" y="3951288"/>
            <a:ext cx="1441450" cy="557212"/>
            <a:chOff x="884" y="1207"/>
            <a:chExt cx="908" cy="324"/>
          </a:xfrm>
        </p:grpSpPr>
        <p:sp>
          <p:nvSpPr>
            <p:cNvPr id="22637" name="Rectangle 17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38" name="Line 17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57516" name="Rectangle 172"/>
          <p:cNvSpPr>
            <a:spLocks noChangeArrowheads="1"/>
          </p:cNvSpPr>
          <p:nvPr/>
        </p:nvSpPr>
        <p:spPr bwMode="auto">
          <a:xfrm>
            <a:off x="530225" y="3949700"/>
            <a:ext cx="576263" cy="547688"/>
          </a:xfrm>
          <a:prstGeom prst="rect">
            <a:avLst/>
          </a:prstGeom>
          <a:solidFill>
            <a:srgbClr val="00FFCC"/>
          </a:solidFill>
          <a:ln w="57150">
            <a:solidFill>
              <a:srgbClr val="FF0000"/>
            </a:solidFill>
            <a:miter lim="800000"/>
            <a:headEnd/>
            <a:tailEnd/>
          </a:ln>
        </p:spPr>
        <p:txBody>
          <a:bodyPr wrap="none" anchor="ctr"/>
          <a:lstStyle/>
          <a:p>
            <a:pPr algn="ctr"/>
            <a:r>
              <a:rPr lang="en-US" sz="1800" b="1">
                <a:solidFill>
                  <a:srgbClr val="FF0000"/>
                </a:solidFill>
              </a:rPr>
              <a:t>Y</a:t>
            </a:r>
          </a:p>
        </p:txBody>
      </p:sp>
      <p:grpSp>
        <p:nvGrpSpPr>
          <p:cNvPr id="13" name="Group 173"/>
          <p:cNvGrpSpPr>
            <a:grpSpLocks/>
          </p:cNvGrpSpPr>
          <p:nvPr/>
        </p:nvGrpSpPr>
        <p:grpSpPr bwMode="auto">
          <a:xfrm>
            <a:off x="1331913" y="3951288"/>
            <a:ext cx="1447800" cy="557212"/>
            <a:chOff x="835" y="1207"/>
            <a:chExt cx="912" cy="324"/>
          </a:xfrm>
        </p:grpSpPr>
        <p:grpSp>
          <p:nvGrpSpPr>
            <p:cNvPr id="22633" name="Group 174"/>
            <p:cNvGrpSpPr>
              <a:grpSpLocks/>
            </p:cNvGrpSpPr>
            <p:nvPr/>
          </p:nvGrpSpPr>
          <p:grpSpPr bwMode="auto">
            <a:xfrm>
              <a:off x="839" y="1207"/>
              <a:ext cx="908" cy="324"/>
              <a:chOff x="884" y="1207"/>
              <a:chExt cx="908" cy="324"/>
            </a:xfrm>
          </p:grpSpPr>
          <p:sp>
            <p:nvSpPr>
              <p:cNvPr id="22635" name="Rectangle 175"/>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a:t> V#      </a:t>
                </a:r>
                <a:r>
                  <a:rPr lang="en-US" sz="1800" b="1">
                    <a:solidFill>
                      <a:srgbClr val="FF0000"/>
                    </a:solidFill>
                  </a:rPr>
                  <a:t>1</a:t>
                </a:r>
                <a:r>
                  <a:rPr lang="en-US" sz="1800" b="1"/>
                  <a:t> </a:t>
                </a:r>
              </a:p>
            </p:txBody>
          </p:sp>
          <p:sp>
            <p:nvSpPr>
              <p:cNvPr id="22636" name="Line 17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34" name="Rectangle 17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sp>
        <p:nvSpPr>
          <p:cNvPr id="22559" name="Line 178"/>
          <p:cNvSpPr>
            <a:spLocks noChangeShapeType="1"/>
          </p:cNvSpPr>
          <p:nvPr/>
        </p:nvSpPr>
        <p:spPr bwMode="auto">
          <a:xfrm>
            <a:off x="539750" y="54451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7523" name="Rectangle 179"/>
          <p:cNvSpPr>
            <a:spLocks noChangeArrowheads="1"/>
          </p:cNvSpPr>
          <p:nvPr/>
        </p:nvSpPr>
        <p:spPr bwMode="auto">
          <a:xfrm>
            <a:off x="539750" y="4940300"/>
            <a:ext cx="576263" cy="504825"/>
          </a:xfrm>
          <a:prstGeom prst="rect">
            <a:avLst/>
          </a:prstGeom>
          <a:solidFill>
            <a:srgbClr val="00FFCC"/>
          </a:solidFill>
          <a:ln w="57150">
            <a:solidFill>
              <a:schemeClr val="accent2"/>
            </a:solidFill>
            <a:miter lim="800000"/>
            <a:headEnd/>
            <a:tailEnd/>
          </a:ln>
        </p:spPr>
        <p:txBody>
          <a:bodyPr wrap="none" anchor="ctr"/>
          <a:lstStyle/>
          <a:p>
            <a:endParaRPr lang="en-US" sz="1800"/>
          </a:p>
        </p:txBody>
      </p:sp>
      <p:grpSp>
        <p:nvGrpSpPr>
          <p:cNvPr id="22561" name="Group 180"/>
          <p:cNvGrpSpPr>
            <a:grpSpLocks/>
          </p:cNvGrpSpPr>
          <p:nvPr/>
        </p:nvGrpSpPr>
        <p:grpSpPr bwMode="auto">
          <a:xfrm>
            <a:off x="1331913" y="4940300"/>
            <a:ext cx="1441450" cy="514350"/>
            <a:chOff x="884" y="1207"/>
            <a:chExt cx="908" cy="324"/>
          </a:xfrm>
        </p:grpSpPr>
        <p:sp>
          <p:nvSpPr>
            <p:cNvPr id="22631" name="Rectangle 18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32" name="Line 18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16" name="Group 183"/>
          <p:cNvGrpSpPr>
            <a:grpSpLocks/>
          </p:cNvGrpSpPr>
          <p:nvPr/>
        </p:nvGrpSpPr>
        <p:grpSpPr bwMode="auto">
          <a:xfrm>
            <a:off x="1331913" y="4940300"/>
            <a:ext cx="1447800" cy="514350"/>
            <a:chOff x="835" y="1207"/>
            <a:chExt cx="912" cy="324"/>
          </a:xfrm>
        </p:grpSpPr>
        <p:grpSp>
          <p:nvGrpSpPr>
            <p:cNvPr id="22627" name="Group 184"/>
            <p:cNvGrpSpPr>
              <a:grpSpLocks/>
            </p:cNvGrpSpPr>
            <p:nvPr/>
          </p:nvGrpSpPr>
          <p:grpSpPr bwMode="auto">
            <a:xfrm>
              <a:off x="839" y="1207"/>
              <a:ext cx="908" cy="324"/>
              <a:chOff x="884" y="1207"/>
              <a:chExt cx="908" cy="324"/>
            </a:xfrm>
          </p:grpSpPr>
          <p:sp>
            <p:nvSpPr>
              <p:cNvPr id="22629" name="Rectangle 18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30" name="Line 18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28" name="Rectangle 18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sp>
        <p:nvSpPr>
          <p:cNvPr id="22563" name="Text Box 188"/>
          <p:cNvSpPr txBox="1">
            <a:spLocks noChangeArrowheads="1"/>
          </p:cNvSpPr>
          <p:nvPr/>
        </p:nvSpPr>
        <p:spPr bwMode="auto">
          <a:xfrm>
            <a:off x="933715" y="1574800"/>
            <a:ext cx="10234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100"/>
              <a:t>Mem    Locks</a:t>
            </a:r>
          </a:p>
        </p:txBody>
      </p:sp>
      <p:grpSp>
        <p:nvGrpSpPr>
          <p:cNvPr id="18" name="Group 190"/>
          <p:cNvGrpSpPr>
            <a:grpSpLocks/>
          </p:cNvGrpSpPr>
          <p:nvPr/>
        </p:nvGrpSpPr>
        <p:grpSpPr bwMode="auto">
          <a:xfrm>
            <a:off x="1331913" y="2924175"/>
            <a:ext cx="1447800" cy="514350"/>
            <a:chOff x="835" y="1207"/>
            <a:chExt cx="912" cy="324"/>
          </a:xfrm>
        </p:grpSpPr>
        <p:grpSp>
          <p:nvGrpSpPr>
            <p:cNvPr id="22623" name="Group 191"/>
            <p:cNvGrpSpPr>
              <a:grpSpLocks/>
            </p:cNvGrpSpPr>
            <p:nvPr/>
          </p:nvGrpSpPr>
          <p:grpSpPr bwMode="auto">
            <a:xfrm>
              <a:off x="839" y="1207"/>
              <a:ext cx="908" cy="324"/>
              <a:chOff x="884" y="1207"/>
              <a:chExt cx="908" cy="324"/>
            </a:xfrm>
          </p:grpSpPr>
          <p:sp>
            <p:nvSpPr>
              <p:cNvPr id="22625" name="Rectangle 192"/>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a:t> </a:t>
                </a:r>
                <a:r>
                  <a:rPr lang="en-US" sz="1800" b="1">
                    <a:solidFill>
                      <a:srgbClr val="FF0000"/>
                    </a:solidFill>
                  </a:rPr>
                  <a:t>V#+1  0</a:t>
                </a:r>
                <a:r>
                  <a:rPr lang="en-US" sz="1800" b="1"/>
                  <a:t> </a:t>
                </a:r>
              </a:p>
            </p:txBody>
          </p:sp>
          <p:sp>
            <p:nvSpPr>
              <p:cNvPr id="22626" name="Line 193"/>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24" name="Rectangle 194"/>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grpSp>
        <p:nvGrpSpPr>
          <p:cNvPr id="20" name="Group 195"/>
          <p:cNvGrpSpPr>
            <a:grpSpLocks/>
          </p:cNvGrpSpPr>
          <p:nvPr/>
        </p:nvGrpSpPr>
        <p:grpSpPr bwMode="auto">
          <a:xfrm>
            <a:off x="1331913" y="3933825"/>
            <a:ext cx="1447800" cy="585788"/>
            <a:chOff x="835" y="1207"/>
            <a:chExt cx="912" cy="324"/>
          </a:xfrm>
        </p:grpSpPr>
        <p:grpSp>
          <p:nvGrpSpPr>
            <p:cNvPr id="22619" name="Group 196"/>
            <p:cNvGrpSpPr>
              <a:grpSpLocks/>
            </p:cNvGrpSpPr>
            <p:nvPr/>
          </p:nvGrpSpPr>
          <p:grpSpPr bwMode="auto">
            <a:xfrm>
              <a:off x="839" y="1207"/>
              <a:ext cx="908" cy="324"/>
              <a:chOff x="884" y="1207"/>
              <a:chExt cx="908" cy="324"/>
            </a:xfrm>
          </p:grpSpPr>
          <p:sp>
            <p:nvSpPr>
              <p:cNvPr id="22621" name="Rectangle 197"/>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a:t> </a:t>
                </a:r>
                <a:r>
                  <a:rPr lang="en-US" sz="1800" b="1">
                    <a:solidFill>
                      <a:srgbClr val="FF0000"/>
                    </a:solidFill>
                  </a:rPr>
                  <a:t>V#+1  0</a:t>
                </a:r>
                <a:r>
                  <a:rPr lang="en-US" sz="1800" b="1"/>
                  <a:t> </a:t>
                </a:r>
              </a:p>
            </p:txBody>
          </p:sp>
          <p:sp>
            <p:nvSpPr>
              <p:cNvPr id="22622" name="Line 198"/>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20" name="Rectangle 199"/>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grpSp>
        <p:nvGrpSpPr>
          <p:cNvPr id="22" name="Group 201"/>
          <p:cNvGrpSpPr>
            <a:grpSpLocks/>
          </p:cNvGrpSpPr>
          <p:nvPr/>
        </p:nvGrpSpPr>
        <p:grpSpPr bwMode="auto">
          <a:xfrm>
            <a:off x="1331913" y="2420938"/>
            <a:ext cx="1447800" cy="514350"/>
            <a:chOff x="835" y="1207"/>
            <a:chExt cx="912" cy="324"/>
          </a:xfrm>
        </p:grpSpPr>
        <p:grpSp>
          <p:nvGrpSpPr>
            <p:cNvPr id="22615" name="Group 202"/>
            <p:cNvGrpSpPr>
              <a:grpSpLocks/>
            </p:cNvGrpSpPr>
            <p:nvPr/>
          </p:nvGrpSpPr>
          <p:grpSpPr bwMode="auto">
            <a:xfrm>
              <a:off x="839" y="1207"/>
              <a:ext cx="908" cy="324"/>
              <a:chOff x="884" y="1207"/>
              <a:chExt cx="908" cy="324"/>
            </a:xfrm>
          </p:grpSpPr>
          <p:sp>
            <p:nvSpPr>
              <p:cNvPr id="22617" name="Rectangle 203"/>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800" b="1"/>
                  <a:t> V#      0 </a:t>
                </a:r>
              </a:p>
            </p:txBody>
          </p:sp>
          <p:sp>
            <p:nvSpPr>
              <p:cNvPr id="22618" name="Line 20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16" name="Rectangle 20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grpSp>
        <p:nvGrpSpPr>
          <p:cNvPr id="24" name="Group 206"/>
          <p:cNvGrpSpPr>
            <a:grpSpLocks/>
          </p:cNvGrpSpPr>
          <p:nvPr/>
        </p:nvGrpSpPr>
        <p:grpSpPr bwMode="auto">
          <a:xfrm>
            <a:off x="1331913" y="4941888"/>
            <a:ext cx="1447800" cy="514350"/>
            <a:chOff x="835" y="1207"/>
            <a:chExt cx="912" cy="324"/>
          </a:xfrm>
        </p:grpSpPr>
        <p:grpSp>
          <p:nvGrpSpPr>
            <p:cNvPr id="22611" name="Group 207"/>
            <p:cNvGrpSpPr>
              <a:grpSpLocks/>
            </p:cNvGrpSpPr>
            <p:nvPr/>
          </p:nvGrpSpPr>
          <p:grpSpPr bwMode="auto">
            <a:xfrm>
              <a:off x="839" y="1207"/>
              <a:ext cx="908" cy="324"/>
              <a:chOff x="884" y="1207"/>
              <a:chExt cx="908" cy="324"/>
            </a:xfrm>
          </p:grpSpPr>
          <p:sp>
            <p:nvSpPr>
              <p:cNvPr id="22613" name="Rectangle 208"/>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800" b="1"/>
                  <a:t> V#      0 </a:t>
                </a:r>
              </a:p>
            </p:txBody>
          </p:sp>
          <p:sp>
            <p:nvSpPr>
              <p:cNvPr id="22614" name="Line 20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612" name="Rectangle 210"/>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a:p>
          </p:txBody>
        </p:sp>
      </p:grpSp>
      <p:grpSp>
        <p:nvGrpSpPr>
          <p:cNvPr id="26" name="Group 299"/>
          <p:cNvGrpSpPr>
            <a:grpSpLocks/>
          </p:cNvGrpSpPr>
          <p:nvPr/>
        </p:nvGrpSpPr>
        <p:grpSpPr bwMode="auto">
          <a:xfrm>
            <a:off x="323850" y="2060575"/>
            <a:ext cx="2952750" cy="3816350"/>
            <a:chOff x="204" y="1298"/>
            <a:chExt cx="1860" cy="2404"/>
          </a:xfrm>
        </p:grpSpPr>
        <p:grpSp>
          <p:nvGrpSpPr>
            <p:cNvPr id="22571" name="Group 296"/>
            <p:cNvGrpSpPr>
              <a:grpSpLocks/>
            </p:cNvGrpSpPr>
            <p:nvPr/>
          </p:nvGrpSpPr>
          <p:grpSpPr bwMode="auto">
            <a:xfrm>
              <a:off x="204" y="1298"/>
              <a:ext cx="1860" cy="2404"/>
              <a:chOff x="2608" y="1298"/>
              <a:chExt cx="1860" cy="2404"/>
            </a:xfrm>
          </p:grpSpPr>
          <p:sp>
            <p:nvSpPr>
              <p:cNvPr id="22574" name="Rectangle 295"/>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p>
            </p:txBody>
          </p:sp>
          <p:grpSp>
            <p:nvGrpSpPr>
              <p:cNvPr id="22575" name="Group 294"/>
              <p:cNvGrpSpPr>
                <a:grpSpLocks/>
              </p:cNvGrpSpPr>
              <p:nvPr/>
            </p:nvGrpSpPr>
            <p:grpSpPr bwMode="auto">
              <a:xfrm>
                <a:off x="2742" y="1298"/>
                <a:ext cx="1408" cy="2404"/>
                <a:chOff x="3061" y="1660"/>
                <a:chExt cx="1408" cy="2404"/>
              </a:xfrm>
            </p:grpSpPr>
            <p:sp>
              <p:nvSpPr>
                <p:cNvPr id="22576" name="Rectangle 211"/>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800"/>
                </a:p>
              </p:txBody>
            </p:sp>
            <p:sp>
              <p:nvSpPr>
                <p:cNvPr id="22577" name="Line 212"/>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78" name="Line 213"/>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79" name="Line 214"/>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80" name="Line 21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81" name="Line 21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82" name="Line 21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83" name="Line 21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84" name="Line 22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2585" name="Group 224"/>
                <p:cNvGrpSpPr>
                  <a:grpSpLocks/>
                </p:cNvGrpSpPr>
                <p:nvPr/>
              </p:nvGrpSpPr>
              <p:grpSpPr bwMode="auto">
                <a:xfrm>
                  <a:off x="3560" y="1886"/>
                  <a:ext cx="908" cy="324"/>
                  <a:chOff x="884" y="1207"/>
                  <a:chExt cx="908" cy="324"/>
                </a:xfrm>
              </p:grpSpPr>
              <p:sp>
                <p:nvSpPr>
                  <p:cNvPr id="22609" name="Rectangle 22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10" name="Line 22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86" name="Group 232"/>
                <p:cNvGrpSpPr>
                  <a:grpSpLocks/>
                </p:cNvGrpSpPr>
                <p:nvPr/>
              </p:nvGrpSpPr>
              <p:grpSpPr bwMode="auto">
                <a:xfrm>
                  <a:off x="3560" y="2205"/>
                  <a:ext cx="908" cy="336"/>
                  <a:chOff x="884" y="1207"/>
                  <a:chExt cx="908" cy="324"/>
                </a:xfrm>
              </p:grpSpPr>
              <p:sp>
                <p:nvSpPr>
                  <p:cNvPr id="22607" name="Rectangle 23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V#+1   0 </a:t>
                    </a:r>
                  </a:p>
                </p:txBody>
              </p:sp>
              <p:sp>
                <p:nvSpPr>
                  <p:cNvPr id="22608" name="Line 23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87" name="Group 235"/>
                <p:cNvGrpSpPr>
                  <a:grpSpLocks/>
                </p:cNvGrpSpPr>
                <p:nvPr/>
              </p:nvGrpSpPr>
              <p:grpSpPr bwMode="auto">
                <a:xfrm>
                  <a:off x="3560" y="2532"/>
                  <a:ext cx="908" cy="340"/>
                  <a:chOff x="884" y="1207"/>
                  <a:chExt cx="908" cy="324"/>
                </a:xfrm>
              </p:grpSpPr>
              <p:sp>
                <p:nvSpPr>
                  <p:cNvPr id="22605" name="Rectangle 23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06" name="Line 23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88" name="Group 238"/>
                <p:cNvGrpSpPr>
                  <a:grpSpLocks/>
                </p:cNvGrpSpPr>
                <p:nvPr/>
              </p:nvGrpSpPr>
              <p:grpSpPr bwMode="auto">
                <a:xfrm>
                  <a:off x="3560" y="2861"/>
                  <a:ext cx="908" cy="324"/>
                  <a:chOff x="884" y="1207"/>
                  <a:chExt cx="908" cy="324"/>
                </a:xfrm>
              </p:grpSpPr>
              <p:sp>
                <p:nvSpPr>
                  <p:cNvPr id="22603" name="Rectangle 23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04" name="Line 24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89" name="Group 241"/>
                <p:cNvGrpSpPr>
                  <a:grpSpLocks/>
                </p:cNvGrpSpPr>
                <p:nvPr/>
              </p:nvGrpSpPr>
              <p:grpSpPr bwMode="auto">
                <a:xfrm>
                  <a:off x="3560" y="3177"/>
                  <a:ext cx="908" cy="315"/>
                  <a:chOff x="884" y="1207"/>
                  <a:chExt cx="908" cy="324"/>
                </a:xfrm>
              </p:grpSpPr>
              <p:sp>
                <p:nvSpPr>
                  <p:cNvPr id="22601" name="Rectangle 24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02" name="Line 24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2590" name="Group 244"/>
                <p:cNvGrpSpPr>
                  <a:grpSpLocks/>
                </p:cNvGrpSpPr>
                <p:nvPr/>
              </p:nvGrpSpPr>
              <p:grpSpPr bwMode="auto">
                <a:xfrm>
                  <a:off x="3561" y="3486"/>
                  <a:ext cx="908" cy="315"/>
                  <a:chOff x="884" y="1207"/>
                  <a:chExt cx="908" cy="324"/>
                </a:xfrm>
              </p:grpSpPr>
              <p:sp>
                <p:nvSpPr>
                  <p:cNvPr id="22599" name="Rectangle 24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600" name="Line 24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591" name="Line 254"/>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2592" name="Group 255"/>
                <p:cNvGrpSpPr>
                  <a:grpSpLocks/>
                </p:cNvGrpSpPr>
                <p:nvPr/>
              </p:nvGrpSpPr>
              <p:grpSpPr bwMode="auto">
                <a:xfrm>
                  <a:off x="3560" y="2851"/>
                  <a:ext cx="908" cy="351"/>
                  <a:chOff x="884" y="1207"/>
                  <a:chExt cx="908" cy="324"/>
                </a:xfrm>
              </p:grpSpPr>
              <p:sp>
                <p:nvSpPr>
                  <p:cNvPr id="22597" name="Rectangle 25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V#+1   0 </a:t>
                    </a:r>
                  </a:p>
                </p:txBody>
              </p:sp>
              <p:sp>
                <p:nvSpPr>
                  <p:cNvPr id="22598" name="Line 25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593" name="Line 264"/>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2594" name="Group 266"/>
                <p:cNvGrpSpPr>
                  <a:grpSpLocks/>
                </p:cNvGrpSpPr>
                <p:nvPr/>
              </p:nvGrpSpPr>
              <p:grpSpPr bwMode="auto">
                <a:xfrm>
                  <a:off x="3560" y="3474"/>
                  <a:ext cx="908" cy="324"/>
                  <a:chOff x="884" y="1207"/>
                  <a:chExt cx="908" cy="324"/>
                </a:xfrm>
              </p:grpSpPr>
              <p:sp>
                <p:nvSpPr>
                  <p:cNvPr id="22595" name="Rectangle 26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2596" name="Line 26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grpSp>
        <p:sp>
          <p:nvSpPr>
            <p:cNvPr id="22572" name="Text Box 297"/>
            <p:cNvSpPr txBox="1">
              <a:spLocks noChangeArrowheads="1"/>
            </p:cNvSpPr>
            <p:nvPr/>
          </p:nvSpPr>
          <p:spPr bwMode="auto">
            <a:xfrm>
              <a:off x="393" y="1861"/>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dirty="0"/>
                <a:t>X</a:t>
              </a:r>
            </a:p>
          </p:txBody>
        </p:sp>
        <p:sp>
          <p:nvSpPr>
            <p:cNvPr id="22573" name="Text Box 298"/>
            <p:cNvSpPr txBox="1">
              <a:spLocks noChangeArrowheads="1"/>
            </p:cNvSpPr>
            <p:nvPr/>
          </p:nvSpPr>
          <p:spPr bwMode="auto">
            <a:xfrm>
              <a:off x="379" y="2496"/>
              <a:ext cx="2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dirty="0"/>
                <a:t>Y</a:t>
              </a:r>
            </a:p>
          </p:txBody>
        </p:sp>
      </p:grpSp>
      <p:sp>
        <p:nvSpPr>
          <p:cNvPr id="57685" name="Text Box 341"/>
          <p:cNvSpPr txBox="1">
            <a:spLocks noChangeArrowheads="1"/>
          </p:cNvSpPr>
          <p:nvPr/>
        </p:nvSpPr>
        <p:spPr bwMode="auto">
          <a:xfrm>
            <a:off x="3635375" y="5300663"/>
            <a:ext cx="4686300" cy="831850"/>
          </a:xfrm>
          <a:prstGeom prst="rect">
            <a:avLst/>
          </a:prstGeom>
          <a:solidFill>
            <a:srgbClr val="FFCC00"/>
          </a:solidFill>
          <a:ln w="9525">
            <a:solidFill>
              <a:schemeClr val="tx1"/>
            </a:solidFill>
            <a:miter lim="800000"/>
            <a:headEnd/>
            <a:tailEnd/>
          </a:ln>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Quick read of values freshly </a:t>
            </a:r>
          </a:p>
          <a:p>
            <a:r>
              <a:rPr lang="en-US">
                <a:solidFill>
                  <a:schemeClr val="accent2"/>
                </a:solidFill>
              </a:rPr>
              <a:t>written by the reading transaction</a:t>
            </a:r>
          </a:p>
        </p:txBody>
      </p:sp>
    </p:spTree>
    <p:extLst>
      <p:ext uri="{BB962C8B-B14F-4D97-AF65-F5344CB8AC3E}">
        <p14:creationId xmlns:p14="http://schemas.microsoft.com/office/powerpoint/2010/main" val="2208760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1" grpId="0" animBg="1"/>
      <p:bldP spid="57432" grpId="0" animBg="1"/>
      <p:bldP spid="57516" grpId="0" animBg="1"/>
      <p:bldP spid="57523" grpId="0" animBg="1"/>
      <p:bldP spid="5768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260350"/>
            <a:ext cx="8496300" cy="1143000"/>
          </a:xfrm>
        </p:spPr>
        <p:txBody>
          <a:bodyPr/>
          <a:lstStyle/>
          <a:p>
            <a:r>
              <a:rPr lang="en-US" sz="4000" dirty="0" smtClean="0"/>
              <a:t>Commit-Time </a:t>
            </a:r>
            <a:r>
              <a:rPr lang="en-US" sz="4000" dirty="0"/>
              <a:t>Locking (Write Buff)</a:t>
            </a:r>
          </a:p>
        </p:txBody>
      </p:sp>
      <p:sp>
        <p:nvSpPr>
          <p:cNvPr id="23555" name="Rectangle 3"/>
          <p:cNvSpPr>
            <a:spLocks noChangeArrowheads="1"/>
          </p:cNvSpPr>
          <p:nvPr/>
        </p:nvSpPr>
        <p:spPr bwMode="auto">
          <a:xfrm>
            <a:off x="539750" y="2419350"/>
            <a:ext cx="576263" cy="3025775"/>
          </a:xfrm>
          <a:prstGeom prst="rect">
            <a:avLst/>
          </a:prstGeom>
          <a:solidFill>
            <a:srgbClr val="00FFCC"/>
          </a:solidFill>
          <a:ln w="9525">
            <a:solidFill>
              <a:schemeClr val="tx1"/>
            </a:solidFill>
            <a:miter lim="800000"/>
            <a:headEnd/>
            <a:tailEnd/>
          </a:ln>
        </p:spPr>
        <p:txBody>
          <a:bodyPr wrap="none" anchor="ctr"/>
          <a:lstStyle/>
          <a:p>
            <a:endParaRPr lang="en-US" sz="1400"/>
          </a:p>
        </p:txBody>
      </p:sp>
      <p:sp>
        <p:nvSpPr>
          <p:cNvPr id="23556" name="Line 4"/>
          <p:cNvSpPr>
            <a:spLocks noChangeShapeType="1"/>
          </p:cNvSpPr>
          <p:nvPr/>
        </p:nvSpPr>
        <p:spPr bwMode="auto">
          <a:xfrm>
            <a:off x="539750" y="29241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23557" name="Line 5"/>
          <p:cNvSpPr>
            <a:spLocks noChangeShapeType="1"/>
          </p:cNvSpPr>
          <p:nvPr/>
        </p:nvSpPr>
        <p:spPr bwMode="auto">
          <a:xfrm>
            <a:off x="539750" y="34290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23558" name="Line 7"/>
          <p:cNvSpPr>
            <a:spLocks noChangeShapeType="1"/>
          </p:cNvSpPr>
          <p:nvPr/>
        </p:nvSpPr>
        <p:spPr bwMode="auto">
          <a:xfrm>
            <a:off x="539750" y="44386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23559" name="Line 8"/>
          <p:cNvSpPr>
            <a:spLocks noChangeShapeType="1"/>
          </p:cNvSpPr>
          <p:nvPr/>
        </p:nvSpPr>
        <p:spPr bwMode="auto">
          <a:xfrm>
            <a:off x="539750" y="49434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23560" name="Line 9"/>
          <p:cNvSpPr>
            <a:spLocks noChangeShapeType="1"/>
          </p:cNvSpPr>
          <p:nvPr/>
        </p:nvSpPr>
        <p:spPr bwMode="auto">
          <a:xfrm flipV="1">
            <a:off x="1116013"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23561" name="Line 10"/>
          <p:cNvSpPr>
            <a:spLocks noChangeShapeType="1"/>
          </p:cNvSpPr>
          <p:nvPr/>
        </p:nvSpPr>
        <p:spPr bwMode="auto">
          <a:xfrm flipV="1">
            <a:off x="539750"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23562" name="Line 11"/>
          <p:cNvSpPr>
            <a:spLocks noChangeShapeType="1"/>
          </p:cNvSpPr>
          <p:nvPr/>
        </p:nvSpPr>
        <p:spPr bwMode="auto">
          <a:xfrm flipV="1">
            <a:off x="539750"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23563" name="Line 12"/>
          <p:cNvSpPr>
            <a:spLocks noChangeShapeType="1"/>
          </p:cNvSpPr>
          <p:nvPr/>
        </p:nvSpPr>
        <p:spPr bwMode="auto">
          <a:xfrm flipV="1">
            <a:off x="1116013"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23564" name="Text Box 13"/>
          <p:cNvSpPr txBox="1">
            <a:spLocks noChangeArrowheads="1"/>
          </p:cNvSpPr>
          <p:nvPr/>
        </p:nvSpPr>
        <p:spPr bwMode="auto">
          <a:xfrm>
            <a:off x="3276600" y="2492375"/>
            <a:ext cx="54809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Tx/>
              <a:buAutoNum type="arabicPeriod"/>
            </a:pPr>
            <a:r>
              <a:rPr lang="en-US" dirty="0">
                <a:solidFill>
                  <a:schemeClr val="accent2"/>
                </a:solidFill>
              </a:rPr>
              <a:t>To Read: load lock + location</a:t>
            </a:r>
          </a:p>
          <a:p>
            <a:pPr algn="l">
              <a:buFontTx/>
              <a:buAutoNum type="arabicPeriod"/>
            </a:pPr>
            <a:r>
              <a:rPr lang="en-US" dirty="0">
                <a:solidFill>
                  <a:schemeClr val="accent2"/>
                </a:solidFill>
              </a:rPr>
              <a:t>Location in write-set? (Bloom Filter)</a:t>
            </a:r>
          </a:p>
          <a:p>
            <a:pPr algn="l">
              <a:buFontTx/>
              <a:buAutoNum type="arabicPeriod"/>
            </a:pPr>
            <a:r>
              <a:rPr lang="en-US" dirty="0">
                <a:solidFill>
                  <a:schemeClr val="accent2"/>
                </a:solidFill>
              </a:rPr>
              <a:t>Check unlocked add to Read-Set</a:t>
            </a:r>
          </a:p>
          <a:p>
            <a:pPr algn="l">
              <a:buFontTx/>
              <a:buAutoNum type="arabicPeriod"/>
            </a:pPr>
            <a:r>
              <a:rPr lang="en-US" dirty="0">
                <a:solidFill>
                  <a:schemeClr val="accent2"/>
                </a:solidFill>
              </a:rPr>
              <a:t>To Write: add value to write set</a:t>
            </a:r>
          </a:p>
          <a:p>
            <a:pPr algn="l">
              <a:buFontTx/>
              <a:buAutoNum type="arabicPeriod"/>
            </a:pPr>
            <a:r>
              <a:rPr lang="en-US" dirty="0">
                <a:solidFill>
                  <a:srgbClr val="FF0000"/>
                </a:solidFill>
              </a:rPr>
              <a:t>Acquire Locks</a:t>
            </a:r>
          </a:p>
          <a:p>
            <a:pPr algn="l">
              <a:buFontTx/>
              <a:buAutoNum type="arabicPeriod"/>
            </a:pPr>
            <a:r>
              <a:rPr lang="en-US" dirty="0">
                <a:solidFill>
                  <a:schemeClr val="accent2"/>
                </a:solidFill>
              </a:rPr>
              <a:t>Validate read/write v#</a:t>
            </a:r>
            <a:r>
              <a:rPr lang="ja-JP" altLang="en-US" dirty="0">
                <a:solidFill>
                  <a:schemeClr val="accent2"/>
                </a:solidFill>
              </a:rPr>
              <a:t>’</a:t>
            </a:r>
            <a:r>
              <a:rPr lang="en-US" dirty="0">
                <a:solidFill>
                  <a:schemeClr val="accent2"/>
                </a:solidFill>
              </a:rPr>
              <a:t>s unchanged</a:t>
            </a:r>
          </a:p>
          <a:p>
            <a:pPr algn="l">
              <a:buFontTx/>
              <a:buAutoNum type="arabicPeriod"/>
            </a:pPr>
            <a:r>
              <a:rPr lang="en-US" dirty="0">
                <a:solidFill>
                  <a:srgbClr val="FF0000"/>
                </a:solidFill>
              </a:rPr>
              <a:t>Release each lock with v#+1</a:t>
            </a:r>
            <a:endParaRPr lang="en-US" dirty="0">
              <a:solidFill>
                <a:schemeClr val="accent2"/>
              </a:solidFill>
            </a:endParaRPr>
          </a:p>
        </p:txBody>
      </p:sp>
      <p:sp>
        <p:nvSpPr>
          <p:cNvPr id="23565" name="Line 15"/>
          <p:cNvSpPr>
            <a:spLocks noChangeShapeType="1"/>
          </p:cNvSpPr>
          <p:nvPr/>
        </p:nvSpPr>
        <p:spPr bwMode="auto">
          <a:xfrm>
            <a:off x="539750" y="49307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58384" name="Rectangle 16"/>
          <p:cNvSpPr>
            <a:spLocks noChangeArrowheads="1"/>
          </p:cNvSpPr>
          <p:nvPr/>
        </p:nvSpPr>
        <p:spPr bwMode="auto">
          <a:xfrm>
            <a:off x="539750" y="24209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400"/>
          </a:p>
        </p:txBody>
      </p:sp>
      <p:grpSp>
        <p:nvGrpSpPr>
          <p:cNvPr id="23567" name="Group 17"/>
          <p:cNvGrpSpPr>
            <a:grpSpLocks/>
          </p:cNvGrpSpPr>
          <p:nvPr/>
        </p:nvGrpSpPr>
        <p:grpSpPr bwMode="auto">
          <a:xfrm>
            <a:off x="1331913" y="2419350"/>
            <a:ext cx="1441450" cy="514350"/>
            <a:chOff x="884" y="1207"/>
            <a:chExt cx="908" cy="324"/>
          </a:xfrm>
        </p:grpSpPr>
        <p:sp>
          <p:nvSpPr>
            <p:cNvPr id="23705" name="Rectangle 1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706" name="Line 1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3" name="Group 20"/>
          <p:cNvGrpSpPr>
            <a:grpSpLocks/>
          </p:cNvGrpSpPr>
          <p:nvPr/>
        </p:nvGrpSpPr>
        <p:grpSpPr bwMode="auto">
          <a:xfrm>
            <a:off x="1331913" y="2419350"/>
            <a:ext cx="1447800" cy="514350"/>
            <a:chOff x="835" y="1207"/>
            <a:chExt cx="912" cy="324"/>
          </a:xfrm>
        </p:grpSpPr>
        <p:grpSp>
          <p:nvGrpSpPr>
            <p:cNvPr id="23701" name="Group 21"/>
            <p:cNvGrpSpPr>
              <a:grpSpLocks/>
            </p:cNvGrpSpPr>
            <p:nvPr/>
          </p:nvGrpSpPr>
          <p:grpSpPr bwMode="auto">
            <a:xfrm>
              <a:off x="839" y="1207"/>
              <a:ext cx="908" cy="324"/>
              <a:chOff x="884" y="1207"/>
              <a:chExt cx="908" cy="324"/>
            </a:xfrm>
          </p:grpSpPr>
          <p:sp>
            <p:nvSpPr>
              <p:cNvPr id="23703" name="Rectangle 2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704" name="Line 2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702" name="Rectangle 2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23569" name="Group 25"/>
          <p:cNvGrpSpPr>
            <a:grpSpLocks/>
          </p:cNvGrpSpPr>
          <p:nvPr/>
        </p:nvGrpSpPr>
        <p:grpSpPr bwMode="auto">
          <a:xfrm>
            <a:off x="1331913" y="2944813"/>
            <a:ext cx="1441450" cy="514350"/>
            <a:chOff x="884" y="1207"/>
            <a:chExt cx="908" cy="324"/>
          </a:xfrm>
        </p:grpSpPr>
        <p:sp>
          <p:nvSpPr>
            <p:cNvPr id="23699" name="Rectangle 2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700" name="Line 2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23570" name="Group 28"/>
          <p:cNvGrpSpPr>
            <a:grpSpLocks/>
          </p:cNvGrpSpPr>
          <p:nvPr/>
        </p:nvGrpSpPr>
        <p:grpSpPr bwMode="auto">
          <a:xfrm>
            <a:off x="1331913" y="3470275"/>
            <a:ext cx="1441450" cy="514350"/>
            <a:chOff x="884" y="1207"/>
            <a:chExt cx="908" cy="324"/>
          </a:xfrm>
        </p:grpSpPr>
        <p:sp>
          <p:nvSpPr>
            <p:cNvPr id="23697" name="Rectangle 2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98" name="Line 3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23571" name="Group 31"/>
          <p:cNvGrpSpPr>
            <a:grpSpLocks/>
          </p:cNvGrpSpPr>
          <p:nvPr/>
        </p:nvGrpSpPr>
        <p:grpSpPr bwMode="auto">
          <a:xfrm>
            <a:off x="1331913" y="3967163"/>
            <a:ext cx="1441450" cy="514350"/>
            <a:chOff x="884" y="1207"/>
            <a:chExt cx="908" cy="324"/>
          </a:xfrm>
        </p:grpSpPr>
        <p:sp>
          <p:nvSpPr>
            <p:cNvPr id="23695" name="Rectangle 3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96" name="Line 3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23572" name="Group 34"/>
          <p:cNvGrpSpPr>
            <a:grpSpLocks/>
          </p:cNvGrpSpPr>
          <p:nvPr/>
        </p:nvGrpSpPr>
        <p:grpSpPr bwMode="auto">
          <a:xfrm>
            <a:off x="1331913" y="4468813"/>
            <a:ext cx="1441450" cy="500062"/>
            <a:chOff x="884" y="1207"/>
            <a:chExt cx="908" cy="324"/>
          </a:xfrm>
        </p:grpSpPr>
        <p:sp>
          <p:nvSpPr>
            <p:cNvPr id="23693" name="Rectangle 3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94" name="Line 3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23573" name="Group 37"/>
          <p:cNvGrpSpPr>
            <a:grpSpLocks/>
          </p:cNvGrpSpPr>
          <p:nvPr/>
        </p:nvGrpSpPr>
        <p:grpSpPr bwMode="auto">
          <a:xfrm>
            <a:off x="1333500" y="4959350"/>
            <a:ext cx="1441450" cy="500063"/>
            <a:chOff x="884" y="1207"/>
            <a:chExt cx="908" cy="324"/>
          </a:xfrm>
        </p:grpSpPr>
        <p:sp>
          <p:nvSpPr>
            <p:cNvPr id="23691" name="Rectangle 3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92" name="Line 3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10" name="Group 41"/>
          <p:cNvGrpSpPr>
            <a:grpSpLocks/>
          </p:cNvGrpSpPr>
          <p:nvPr/>
        </p:nvGrpSpPr>
        <p:grpSpPr bwMode="auto">
          <a:xfrm>
            <a:off x="1331913" y="2944813"/>
            <a:ext cx="1447800" cy="514350"/>
            <a:chOff x="835" y="1207"/>
            <a:chExt cx="912" cy="324"/>
          </a:xfrm>
        </p:grpSpPr>
        <p:grpSp>
          <p:nvGrpSpPr>
            <p:cNvPr id="23687" name="Group 42"/>
            <p:cNvGrpSpPr>
              <a:grpSpLocks/>
            </p:cNvGrpSpPr>
            <p:nvPr/>
          </p:nvGrpSpPr>
          <p:grpSpPr bwMode="auto">
            <a:xfrm>
              <a:off x="839" y="1207"/>
              <a:ext cx="908" cy="324"/>
              <a:chOff x="884" y="1207"/>
              <a:chExt cx="908" cy="324"/>
            </a:xfrm>
          </p:grpSpPr>
          <p:sp>
            <p:nvSpPr>
              <p:cNvPr id="23689" name="Rectangle 43"/>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400" b="1"/>
                  <a:t> V#      0 </a:t>
                </a:r>
              </a:p>
            </p:txBody>
          </p:sp>
          <p:sp>
            <p:nvSpPr>
              <p:cNvPr id="23690" name="Line 44"/>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88" name="Rectangle 4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sp>
        <p:nvSpPr>
          <p:cNvPr id="23575" name="Line 46"/>
          <p:cNvSpPr>
            <a:spLocks noChangeShapeType="1"/>
          </p:cNvSpPr>
          <p:nvPr/>
        </p:nvSpPr>
        <p:spPr bwMode="auto">
          <a:xfrm>
            <a:off x="539750" y="39735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grpSp>
        <p:nvGrpSpPr>
          <p:cNvPr id="23576" name="Group 48"/>
          <p:cNvGrpSpPr>
            <a:grpSpLocks/>
          </p:cNvGrpSpPr>
          <p:nvPr/>
        </p:nvGrpSpPr>
        <p:grpSpPr bwMode="auto">
          <a:xfrm>
            <a:off x="1331913" y="3951288"/>
            <a:ext cx="1441450" cy="557212"/>
            <a:chOff x="884" y="1207"/>
            <a:chExt cx="908" cy="324"/>
          </a:xfrm>
        </p:grpSpPr>
        <p:sp>
          <p:nvSpPr>
            <p:cNvPr id="23685" name="Rectangle 4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86" name="Line 5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13" name="Group 52"/>
          <p:cNvGrpSpPr>
            <a:grpSpLocks/>
          </p:cNvGrpSpPr>
          <p:nvPr/>
        </p:nvGrpSpPr>
        <p:grpSpPr bwMode="auto">
          <a:xfrm>
            <a:off x="1331913" y="3951288"/>
            <a:ext cx="1447800" cy="557212"/>
            <a:chOff x="835" y="1207"/>
            <a:chExt cx="912" cy="324"/>
          </a:xfrm>
        </p:grpSpPr>
        <p:grpSp>
          <p:nvGrpSpPr>
            <p:cNvPr id="23681" name="Group 53"/>
            <p:cNvGrpSpPr>
              <a:grpSpLocks/>
            </p:cNvGrpSpPr>
            <p:nvPr/>
          </p:nvGrpSpPr>
          <p:grpSpPr bwMode="auto">
            <a:xfrm>
              <a:off x="839" y="1207"/>
              <a:ext cx="908" cy="324"/>
              <a:chOff x="884" y="1207"/>
              <a:chExt cx="908" cy="324"/>
            </a:xfrm>
          </p:grpSpPr>
          <p:sp>
            <p:nvSpPr>
              <p:cNvPr id="23683" name="Rectangle 54"/>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400" b="1"/>
                  <a:t> V#      0 </a:t>
                </a:r>
              </a:p>
            </p:txBody>
          </p:sp>
          <p:sp>
            <p:nvSpPr>
              <p:cNvPr id="23684" name="Line 55"/>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82" name="Rectangle 56"/>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sp>
        <p:nvSpPr>
          <p:cNvPr id="23578" name="Line 57"/>
          <p:cNvSpPr>
            <a:spLocks noChangeShapeType="1"/>
          </p:cNvSpPr>
          <p:nvPr/>
        </p:nvSpPr>
        <p:spPr bwMode="auto">
          <a:xfrm>
            <a:off x="539750" y="54451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58426" name="Rectangle 58"/>
          <p:cNvSpPr>
            <a:spLocks noChangeArrowheads="1"/>
          </p:cNvSpPr>
          <p:nvPr/>
        </p:nvSpPr>
        <p:spPr bwMode="auto">
          <a:xfrm>
            <a:off x="539750" y="4940300"/>
            <a:ext cx="576263" cy="504825"/>
          </a:xfrm>
          <a:prstGeom prst="rect">
            <a:avLst/>
          </a:prstGeom>
          <a:solidFill>
            <a:srgbClr val="00FFCC"/>
          </a:solidFill>
          <a:ln w="57150">
            <a:solidFill>
              <a:schemeClr val="accent2"/>
            </a:solidFill>
            <a:miter lim="800000"/>
            <a:headEnd/>
            <a:tailEnd/>
          </a:ln>
        </p:spPr>
        <p:txBody>
          <a:bodyPr wrap="none" anchor="ctr"/>
          <a:lstStyle/>
          <a:p>
            <a:endParaRPr lang="en-US" sz="1400"/>
          </a:p>
        </p:txBody>
      </p:sp>
      <p:grpSp>
        <p:nvGrpSpPr>
          <p:cNvPr id="23580" name="Group 59"/>
          <p:cNvGrpSpPr>
            <a:grpSpLocks/>
          </p:cNvGrpSpPr>
          <p:nvPr/>
        </p:nvGrpSpPr>
        <p:grpSpPr bwMode="auto">
          <a:xfrm>
            <a:off x="1331913" y="4940300"/>
            <a:ext cx="1441450" cy="514350"/>
            <a:chOff x="884" y="1207"/>
            <a:chExt cx="908" cy="324"/>
          </a:xfrm>
        </p:grpSpPr>
        <p:sp>
          <p:nvSpPr>
            <p:cNvPr id="23679" name="Rectangle 6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80" name="Line 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grpSp>
        <p:nvGrpSpPr>
          <p:cNvPr id="16" name="Group 62"/>
          <p:cNvGrpSpPr>
            <a:grpSpLocks/>
          </p:cNvGrpSpPr>
          <p:nvPr/>
        </p:nvGrpSpPr>
        <p:grpSpPr bwMode="auto">
          <a:xfrm>
            <a:off x="1331913" y="4940300"/>
            <a:ext cx="1447800" cy="514350"/>
            <a:chOff x="835" y="1207"/>
            <a:chExt cx="912" cy="324"/>
          </a:xfrm>
        </p:grpSpPr>
        <p:grpSp>
          <p:nvGrpSpPr>
            <p:cNvPr id="23675" name="Group 63"/>
            <p:cNvGrpSpPr>
              <a:grpSpLocks/>
            </p:cNvGrpSpPr>
            <p:nvPr/>
          </p:nvGrpSpPr>
          <p:grpSpPr bwMode="auto">
            <a:xfrm>
              <a:off x="839" y="1207"/>
              <a:ext cx="908" cy="324"/>
              <a:chOff x="884" y="1207"/>
              <a:chExt cx="908" cy="324"/>
            </a:xfrm>
          </p:grpSpPr>
          <p:sp>
            <p:nvSpPr>
              <p:cNvPr id="23677" name="Rectangle 6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a:t> V#     0 </a:t>
                </a:r>
              </a:p>
            </p:txBody>
          </p:sp>
          <p:sp>
            <p:nvSpPr>
              <p:cNvPr id="23678" name="Line 6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76" name="Rectangle 66"/>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sp>
        <p:nvSpPr>
          <p:cNvPr id="23582" name="Text Box 67"/>
          <p:cNvSpPr txBox="1">
            <a:spLocks noChangeArrowheads="1"/>
          </p:cNvSpPr>
          <p:nvPr/>
        </p:nvSpPr>
        <p:spPr bwMode="auto">
          <a:xfrm>
            <a:off x="447675" y="1574800"/>
            <a:ext cx="199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t>Mem    Locks</a:t>
            </a:r>
          </a:p>
        </p:txBody>
      </p:sp>
      <p:grpSp>
        <p:nvGrpSpPr>
          <p:cNvPr id="18" name="Group 73"/>
          <p:cNvGrpSpPr>
            <a:grpSpLocks/>
          </p:cNvGrpSpPr>
          <p:nvPr/>
        </p:nvGrpSpPr>
        <p:grpSpPr bwMode="auto">
          <a:xfrm>
            <a:off x="1331913" y="3933825"/>
            <a:ext cx="1447800" cy="585788"/>
            <a:chOff x="835" y="1207"/>
            <a:chExt cx="912" cy="324"/>
          </a:xfrm>
        </p:grpSpPr>
        <p:grpSp>
          <p:nvGrpSpPr>
            <p:cNvPr id="23671" name="Group 74"/>
            <p:cNvGrpSpPr>
              <a:grpSpLocks/>
            </p:cNvGrpSpPr>
            <p:nvPr/>
          </p:nvGrpSpPr>
          <p:grpSpPr bwMode="auto">
            <a:xfrm>
              <a:off x="839" y="1207"/>
              <a:ext cx="908" cy="324"/>
              <a:chOff x="884" y="1207"/>
              <a:chExt cx="908" cy="324"/>
            </a:xfrm>
          </p:grpSpPr>
          <p:sp>
            <p:nvSpPr>
              <p:cNvPr id="23673" name="Rectangle 7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V#+1  0</a:t>
                </a:r>
                <a:r>
                  <a:rPr lang="en-US" sz="1400" b="1"/>
                  <a:t> </a:t>
                </a:r>
              </a:p>
            </p:txBody>
          </p:sp>
          <p:sp>
            <p:nvSpPr>
              <p:cNvPr id="23674" name="Line 7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72" name="Rectangle 7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20" name="Group 78"/>
          <p:cNvGrpSpPr>
            <a:grpSpLocks/>
          </p:cNvGrpSpPr>
          <p:nvPr/>
        </p:nvGrpSpPr>
        <p:grpSpPr bwMode="auto">
          <a:xfrm>
            <a:off x="1331913" y="2420938"/>
            <a:ext cx="1447800" cy="514350"/>
            <a:chOff x="835" y="1207"/>
            <a:chExt cx="912" cy="324"/>
          </a:xfrm>
        </p:grpSpPr>
        <p:grpSp>
          <p:nvGrpSpPr>
            <p:cNvPr id="23667" name="Group 79"/>
            <p:cNvGrpSpPr>
              <a:grpSpLocks/>
            </p:cNvGrpSpPr>
            <p:nvPr/>
          </p:nvGrpSpPr>
          <p:grpSpPr bwMode="auto">
            <a:xfrm>
              <a:off x="839" y="1207"/>
              <a:ext cx="908" cy="324"/>
              <a:chOff x="884" y="1207"/>
              <a:chExt cx="908" cy="324"/>
            </a:xfrm>
          </p:grpSpPr>
          <p:sp>
            <p:nvSpPr>
              <p:cNvPr id="23669" name="Rectangle 8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400" b="1"/>
                  <a:t> V#      0 </a:t>
                </a:r>
              </a:p>
            </p:txBody>
          </p:sp>
          <p:sp>
            <p:nvSpPr>
              <p:cNvPr id="23670" name="Line 8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68" name="Rectangle 8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22" name="Group 83"/>
          <p:cNvGrpSpPr>
            <a:grpSpLocks/>
          </p:cNvGrpSpPr>
          <p:nvPr/>
        </p:nvGrpSpPr>
        <p:grpSpPr bwMode="auto">
          <a:xfrm>
            <a:off x="1331913" y="4941888"/>
            <a:ext cx="1447800" cy="514350"/>
            <a:chOff x="835" y="1207"/>
            <a:chExt cx="912" cy="324"/>
          </a:xfrm>
        </p:grpSpPr>
        <p:grpSp>
          <p:nvGrpSpPr>
            <p:cNvPr id="23663" name="Group 84"/>
            <p:cNvGrpSpPr>
              <a:grpSpLocks/>
            </p:cNvGrpSpPr>
            <p:nvPr/>
          </p:nvGrpSpPr>
          <p:grpSpPr bwMode="auto">
            <a:xfrm>
              <a:off x="839" y="1207"/>
              <a:ext cx="908" cy="324"/>
              <a:chOff x="884" y="1207"/>
              <a:chExt cx="908" cy="324"/>
            </a:xfrm>
          </p:grpSpPr>
          <p:sp>
            <p:nvSpPr>
              <p:cNvPr id="23665" name="Rectangle 85"/>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400" b="1"/>
                  <a:t> V#      0 </a:t>
                </a:r>
              </a:p>
            </p:txBody>
          </p:sp>
          <p:sp>
            <p:nvSpPr>
              <p:cNvPr id="23666" name="Line 8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64" name="Rectangle 8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sp>
        <p:nvSpPr>
          <p:cNvPr id="58497" name="Text Box 129"/>
          <p:cNvSpPr txBox="1">
            <a:spLocks noChangeArrowheads="1"/>
          </p:cNvSpPr>
          <p:nvPr/>
        </p:nvSpPr>
        <p:spPr bwMode="auto">
          <a:xfrm>
            <a:off x="3635375" y="5661025"/>
            <a:ext cx="4651375" cy="466725"/>
          </a:xfrm>
          <a:prstGeom prst="rect">
            <a:avLst/>
          </a:prstGeom>
          <a:solidFill>
            <a:srgbClr val="FFCC00"/>
          </a:solidFill>
          <a:ln w="9525">
            <a:solidFill>
              <a:schemeClr val="tx1"/>
            </a:solidFill>
            <a:miter lim="800000"/>
            <a:headEnd/>
            <a:tailEnd/>
          </a:ln>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Hold locks for very short duration</a:t>
            </a:r>
          </a:p>
        </p:txBody>
      </p:sp>
      <p:sp>
        <p:nvSpPr>
          <p:cNvPr id="58499" name="Rectangle 131"/>
          <p:cNvSpPr>
            <a:spLocks noChangeArrowheads="1"/>
          </p:cNvSpPr>
          <p:nvPr/>
        </p:nvSpPr>
        <p:spPr bwMode="auto">
          <a:xfrm>
            <a:off x="539750" y="2924175"/>
            <a:ext cx="576263" cy="504825"/>
          </a:xfrm>
          <a:prstGeom prst="rect">
            <a:avLst/>
          </a:prstGeom>
          <a:solidFill>
            <a:srgbClr val="00FFCC"/>
          </a:solidFill>
          <a:ln w="57150">
            <a:solidFill>
              <a:schemeClr val="accent2"/>
            </a:solidFill>
            <a:miter lim="800000"/>
            <a:headEnd/>
            <a:tailEnd/>
          </a:ln>
        </p:spPr>
        <p:txBody>
          <a:bodyPr wrap="none" anchor="ctr"/>
          <a:lstStyle/>
          <a:p>
            <a:pPr algn="ctr"/>
            <a:endParaRPr lang="en-US" sz="1400" b="1">
              <a:solidFill>
                <a:srgbClr val="FF0000"/>
              </a:solidFill>
            </a:endParaRPr>
          </a:p>
        </p:txBody>
      </p:sp>
      <p:sp>
        <p:nvSpPr>
          <p:cNvPr id="58500" name="Rectangle 132"/>
          <p:cNvSpPr>
            <a:spLocks noChangeArrowheads="1"/>
          </p:cNvSpPr>
          <p:nvPr/>
        </p:nvSpPr>
        <p:spPr bwMode="auto">
          <a:xfrm>
            <a:off x="554038" y="3948113"/>
            <a:ext cx="576262" cy="504825"/>
          </a:xfrm>
          <a:prstGeom prst="rect">
            <a:avLst/>
          </a:prstGeom>
          <a:solidFill>
            <a:srgbClr val="00FFCC"/>
          </a:solidFill>
          <a:ln w="57150">
            <a:solidFill>
              <a:schemeClr val="accent2"/>
            </a:solidFill>
            <a:miter lim="800000"/>
            <a:headEnd/>
            <a:tailEnd/>
          </a:ln>
        </p:spPr>
        <p:txBody>
          <a:bodyPr wrap="none" anchor="ctr"/>
          <a:lstStyle/>
          <a:p>
            <a:endParaRPr lang="en-US" sz="1400"/>
          </a:p>
        </p:txBody>
      </p:sp>
      <p:grpSp>
        <p:nvGrpSpPr>
          <p:cNvPr id="24" name="Group 133"/>
          <p:cNvGrpSpPr>
            <a:grpSpLocks/>
          </p:cNvGrpSpPr>
          <p:nvPr/>
        </p:nvGrpSpPr>
        <p:grpSpPr bwMode="auto">
          <a:xfrm>
            <a:off x="1331913" y="2924175"/>
            <a:ext cx="1447800" cy="585788"/>
            <a:chOff x="835" y="1207"/>
            <a:chExt cx="912" cy="324"/>
          </a:xfrm>
        </p:grpSpPr>
        <p:grpSp>
          <p:nvGrpSpPr>
            <p:cNvPr id="23659" name="Group 134"/>
            <p:cNvGrpSpPr>
              <a:grpSpLocks/>
            </p:cNvGrpSpPr>
            <p:nvPr/>
          </p:nvGrpSpPr>
          <p:grpSpPr bwMode="auto">
            <a:xfrm>
              <a:off x="839" y="1207"/>
              <a:ext cx="908" cy="324"/>
              <a:chOff x="884" y="1207"/>
              <a:chExt cx="908" cy="324"/>
            </a:xfrm>
          </p:grpSpPr>
          <p:sp>
            <p:nvSpPr>
              <p:cNvPr id="23661" name="Rectangle 135"/>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      1</a:t>
                </a:r>
                <a:r>
                  <a:rPr lang="en-US" sz="1400" b="1"/>
                  <a:t> </a:t>
                </a:r>
              </a:p>
            </p:txBody>
          </p:sp>
          <p:sp>
            <p:nvSpPr>
              <p:cNvPr id="23662" name="Line 13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60" name="Rectangle 13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26" name="Group 138"/>
          <p:cNvGrpSpPr>
            <a:grpSpLocks/>
          </p:cNvGrpSpPr>
          <p:nvPr/>
        </p:nvGrpSpPr>
        <p:grpSpPr bwMode="auto">
          <a:xfrm>
            <a:off x="1331913" y="3933825"/>
            <a:ext cx="1447800" cy="585788"/>
            <a:chOff x="835" y="1207"/>
            <a:chExt cx="912" cy="324"/>
          </a:xfrm>
        </p:grpSpPr>
        <p:grpSp>
          <p:nvGrpSpPr>
            <p:cNvPr id="23655" name="Group 139"/>
            <p:cNvGrpSpPr>
              <a:grpSpLocks/>
            </p:cNvGrpSpPr>
            <p:nvPr/>
          </p:nvGrpSpPr>
          <p:grpSpPr bwMode="auto">
            <a:xfrm>
              <a:off x="839" y="1207"/>
              <a:ext cx="908" cy="324"/>
              <a:chOff x="884" y="1207"/>
              <a:chExt cx="908" cy="324"/>
            </a:xfrm>
          </p:grpSpPr>
          <p:sp>
            <p:nvSpPr>
              <p:cNvPr id="23657" name="Rectangle 140"/>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      1</a:t>
                </a:r>
                <a:r>
                  <a:rPr lang="en-US" sz="1400" b="1"/>
                  <a:t> </a:t>
                </a:r>
              </a:p>
            </p:txBody>
          </p:sp>
          <p:sp>
            <p:nvSpPr>
              <p:cNvPr id="23658" name="Line 14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56" name="Rectangle 14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28" name="Group 143"/>
          <p:cNvGrpSpPr>
            <a:grpSpLocks/>
          </p:cNvGrpSpPr>
          <p:nvPr/>
        </p:nvGrpSpPr>
        <p:grpSpPr bwMode="auto">
          <a:xfrm>
            <a:off x="1331913" y="2924175"/>
            <a:ext cx="1447800" cy="585788"/>
            <a:chOff x="835" y="1207"/>
            <a:chExt cx="912" cy="324"/>
          </a:xfrm>
        </p:grpSpPr>
        <p:grpSp>
          <p:nvGrpSpPr>
            <p:cNvPr id="23651" name="Group 144"/>
            <p:cNvGrpSpPr>
              <a:grpSpLocks/>
            </p:cNvGrpSpPr>
            <p:nvPr/>
          </p:nvGrpSpPr>
          <p:grpSpPr bwMode="auto">
            <a:xfrm>
              <a:off x="839" y="1207"/>
              <a:ext cx="908" cy="324"/>
              <a:chOff x="884" y="1207"/>
              <a:chExt cx="908" cy="324"/>
            </a:xfrm>
          </p:grpSpPr>
          <p:sp>
            <p:nvSpPr>
              <p:cNvPr id="23653" name="Rectangle 14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      1</a:t>
                </a:r>
                <a:r>
                  <a:rPr lang="en-US" sz="1400" b="1"/>
                  <a:t> </a:t>
                </a:r>
              </a:p>
            </p:txBody>
          </p:sp>
          <p:sp>
            <p:nvSpPr>
              <p:cNvPr id="23654" name="Line 14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52" name="Rectangle 14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sp>
        <p:nvSpPr>
          <p:cNvPr id="58408" name="Rectangle 40"/>
          <p:cNvSpPr>
            <a:spLocks noChangeArrowheads="1"/>
          </p:cNvSpPr>
          <p:nvPr/>
        </p:nvSpPr>
        <p:spPr bwMode="auto">
          <a:xfrm>
            <a:off x="539750" y="2924175"/>
            <a:ext cx="576263" cy="504825"/>
          </a:xfrm>
          <a:prstGeom prst="rect">
            <a:avLst/>
          </a:prstGeom>
          <a:solidFill>
            <a:srgbClr val="00FFCC"/>
          </a:solidFill>
          <a:ln w="57150">
            <a:solidFill>
              <a:srgbClr val="FF0000"/>
            </a:solidFill>
            <a:miter lim="800000"/>
            <a:headEnd/>
            <a:tailEnd/>
          </a:ln>
        </p:spPr>
        <p:txBody>
          <a:bodyPr wrap="none" anchor="ctr"/>
          <a:lstStyle/>
          <a:p>
            <a:pPr algn="ctr"/>
            <a:r>
              <a:rPr lang="en-US" sz="1400" b="1">
                <a:solidFill>
                  <a:srgbClr val="FF0000"/>
                </a:solidFill>
              </a:rPr>
              <a:t>X</a:t>
            </a:r>
          </a:p>
        </p:txBody>
      </p:sp>
      <p:sp>
        <p:nvSpPr>
          <p:cNvPr id="58419" name="Rectangle 51"/>
          <p:cNvSpPr>
            <a:spLocks noChangeArrowheads="1"/>
          </p:cNvSpPr>
          <p:nvPr/>
        </p:nvSpPr>
        <p:spPr bwMode="auto">
          <a:xfrm>
            <a:off x="539750" y="3933825"/>
            <a:ext cx="608013" cy="550863"/>
          </a:xfrm>
          <a:prstGeom prst="rect">
            <a:avLst/>
          </a:prstGeom>
          <a:solidFill>
            <a:srgbClr val="00FFCC"/>
          </a:solidFill>
          <a:ln w="57150">
            <a:solidFill>
              <a:srgbClr val="FF0000"/>
            </a:solidFill>
            <a:miter lim="800000"/>
            <a:headEnd/>
            <a:tailEnd/>
          </a:ln>
        </p:spPr>
        <p:txBody>
          <a:bodyPr wrap="none" anchor="ctr"/>
          <a:lstStyle/>
          <a:p>
            <a:pPr algn="ctr"/>
            <a:r>
              <a:rPr lang="en-US" sz="1400" b="1">
                <a:solidFill>
                  <a:srgbClr val="FF0000"/>
                </a:solidFill>
              </a:rPr>
              <a:t>Y</a:t>
            </a:r>
          </a:p>
        </p:txBody>
      </p:sp>
      <p:grpSp>
        <p:nvGrpSpPr>
          <p:cNvPr id="30" name="Group 68"/>
          <p:cNvGrpSpPr>
            <a:grpSpLocks/>
          </p:cNvGrpSpPr>
          <p:nvPr/>
        </p:nvGrpSpPr>
        <p:grpSpPr bwMode="auto">
          <a:xfrm>
            <a:off x="1331913" y="2924175"/>
            <a:ext cx="1447800" cy="601663"/>
            <a:chOff x="835" y="1207"/>
            <a:chExt cx="912" cy="324"/>
          </a:xfrm>
        </p:grpSpPr>
        <p:grpSp>
          <p:nvGrpSpPr>
            <p:cNvPr id="23647" name="Group 69"/>
            <p:cNvGrpSpPr>
              <a:grpSpLocks/>
            </p:cNvGrpSpPr>
            <p:nvPr/>
          </p:nvGrpSpPr>
          <p:grpSpPr bwMode="auto">
            <a:xfrm>
              <a:off x="839" y="1207"/>
              <a:ext cx="908" cy="324"/>
              <a:chOff x="884" y="1207"/>
              <a:chExt cx="908" cy="324"/>
            </a:xfrm>
          </p:grpSpPr>
          <p:sp>
            <p:nvSpPr>
              <p:cNvPr id="23649" name="Rectangle 7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V#+1  0</a:t>
                </a:r>
                <a:r>
                  <a:rPr lang="en-US" sz="1400" b="1"/>
                  <a:t> </a:t>
                </a:r>
              </a:p>
            </p:txBody>
          </p:sp>
          <p:sp>
            <p:nvSpPr>
              <p:cNvPr id="23650" name="Line 7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48" name="Rectangle 7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58368" name="Group 153"/>
          <p:cNvGrpSpPr>
            <a:grpSpLocks/>
          </p:cNvGrpSpPr>
          <p:nvPr/>
        </p:nvGrpSpPr>
        <p:grpSpPr bwMode="auto">
          <a:xfrm>
            <a:off x="1331913" y="3933825"/>
            <a:ext cx="1447800" cy="585788"/>
            <a:chOff x="835" y="1207"/>
            <a:chExt cx="912" cy="324"/>
          </a:xfrm>
        </p:grpSpPr>
        <p:grpSp>
          <p:nvGrpSpPr>
            <p:cNvPr id="23643" name="Group 154"/>
            <p:cNvGrpSpPr>
              <a:grpSpLocks/>
            </p:cNvGrpSpPr>
            <p:nvPr/>
          </p:nvGrpSpPr>
          <p:grpSpPr bwMode="auto">
            <a:xfrm>
              <a:off x="839" y="1207"/>
              <a:ext cx="908" cy="324"/>
              <a:chOff x="884" y="1207"/>
              <a:chExt cx="908" cy="324"/>
            </a:xfrm>
          </p:grpSpPr>
          <p:sp>
            <p:nvSpPr>
              <p:cNvPr id="23645" name="Rectangle 15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      1</a:t>
                </a:r>
                <a:r>
                  <a:rPr lang="en-US" sz="1400" b="1"/>
                  <a:t> </a:t>
                </a:r>
              </a:p>
            </p:txBody>
          </p:sp>
          <p:sp>
            <p:nvSpPr>
              <p:cNvPr id="23646" name="Line 15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44" name="Rectangle 15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58370" name="Group 148"/>
          <p:cNvGrpSpPr>
            <a:grpSpLocks/>
          </p:cNvGrpSpPr>
          <p:nvPr/>
        </p:nvGrpSpPr>
        <p:grpSpPr bwMode="auto">
          <a:xfrm>
            <a:off x="1331913" y="3933825"/>
            <a:ext cx="1447800" cy="585788"/>
            <a:chOff x="835" y="1207"/>
            <a:chExt cx="912" cy="324"/>
          </a:xfrm>
        </p:grpSpPr>
        <p:grpSp>
          <p:nvGrpSpPr>
            <p:cNvPr id="23639" name="Group 149"/>
            <p:cNvGrpSpPr>
              <a:grpSpLocks/>
            </p:cNvGrpSpPr>
            <p:nvPr/>
          </p:nvGrpSpPr>
          <p:grpSpPr bwMode="auto">
            <a:xfrm>
              <a:off x="839" y="1207"/>
              <a:ext cx="908" cy="324"/>
              <a:chOff x="884" y="1207"/>
              <a:chExt cx="908" cy="324"/>
            </a:xfrm>
          </p:grpSpPr>
          <p:sp>
            <p:nvSpPr>
              <p:cNvPr id="23641" name="Rectangle 15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a:t> </a:t>
                </a:r>
                <a:r>
                  <a:rPr lang="en-US" sz="1400" b="1">
                    <a:solidFill>
                      <a:srgbClr val="FF0000"/>
                    </a:solidFill>
                  </a:rPr>
                  <a:t>V#+1   0</a:t>
                </a:r>
                <a:r>
                  <a:rPr lang="en-US" sz="1400" b="1"/>
                  <a:t> </a:t>
                </a:r>
              </a:p>
            </p:txBody>
          </p:sp>
          <p:sp>
            <p:nvSpPr>
              <p:cNvPr id="23642" name="Line 15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a:p>
            </p:txBody>
          </p:sp>
        </p:grpSp>
        <p:sp>
          <p:nvSpPr>
            <p:cNvPr id="23640" name="Rectangle 15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grpSp>
      <p:grpSp>
        <p:nvGrpSpPr>
          <p:cNvPr id="58372" name="Group 88"/>
          <p:cNvGrpSpPr>
            <a:grpSpLocks/>
          </p:cNvGrpSpPr>
          <p:nvPr/>
        </p:nvGrpSpPr>
        <p:grpSpPr bwMode="auto">
          <a:xfrm>
            <a:off x="323850" y="1989138"/>
            <a:ext cx="2952750" cy="3816350"/>
            <a:chOff x="204" y="1298"/>
            <a:chExt cx="1860" cy="2404"/>
          </a:xfrm>
        </p:grpSpPr>
        <p:grpSp>
          <p:nvGrpSpPr>
            <p:cNvPr id="23599" name="Group 89"/>
            <p:cNvGrpSpPr>
              <a:grpSpLocks/>
            </p:cNvGrpSpPr>
            <p:nvPr/>
          </p:nvGrpSpPr>
          <p:grpSpPr bwMode="auto">
            <a:xfrm>
              <a:off x="204" y="1298"/>
              <a:ext cx="1860" cy="2404"/>
              <a:chOff x="2608" y="1298"/>
              <a:chExt cx="1860" cy="2404"/>
            </a:xfrm>
          </p:grpSpPr>
          <p:sp>
            <p:nvSpPr>
              <p:cNvPr id="23602" name="Rectangle 90"/>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p>
            </p:txBody>
          </p:sp>
          <p:grpSp>
            <p:nvGrpSpPr>
              <p:cNvPr id="23603" name="Group 91"/>
              <p:cNvGrpSpPr>
                <a:grpSpLocks/>
              </p:cNvGrpSpPr>
              <p:nvPr/>
            </p:nvGrpSpPr>
            <p:grpSpPr bwMode="auto">
              <a:xfrm>
                <a:off x="2742" y="1298"/>
                <a:ext cx="1408" cy="2404"/>
                <a:chOff x="3061" y="1660"/>
                <a:chExt cx="1408" cy="2404"/>
              </a:xfrm>
            </p:grpSpPr>
            <p:sp>
              <p:nvSpPr>
                <p:cNvPr id="23604" name="Rectangle 92"/>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800"/>
                </a:p>
              </p:txBody>
            </p:sp>
            <p:sp>
              <p:nvSpPr>
                <p:cNvPr id="23605" name="Line 93"/>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06" name="Line 94"/>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07" name="Line 95"/>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08" name="Line 9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09" name="Line 9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10" name="Line 9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11" name="Line 9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612" name="Line 10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3613" name="Group 101"/>
                <p:cNvGrpSpPr>
                  <a:grpSpLocks/>
                </p:cNvGrpSpPr>
                <p:nvPr/>
              </p:nvGrpSpPr>
              <p:grpSpPr bwMode="auto">
                <a:xfrm>
                  <a:off x="3560" y="1886"/>
                  <a:ext cx="908" cy="324"/>
                  <a:chOff x="884" y="1207"/>
                  <a:chExt cx="908" cy="324"/>
                </a:xfrm>
              </p:grpSpPr>
              <p:sp>
                <p:nvSpPr>
                  <p:cNvPr id="23637" name="Rectangle 10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3638" name="Line 10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3614" name="Group 104"/>
                <p:cNvGrpSpPr>
                  <a:grpSpLocks/>
                </p:cNvGrpSpPr>
                <p:nvPr/>
              </p:nvGrpSpPr>
              <p:grpSpPr bwMode="auto">
                <a:xfrm>
                  <a:off x="3560" y="2205"/>
                  <a:ext cx="908" cy="336"/>
                  <a:chOff x="884" y="1207"/>
                  <a:chExt cx="908" cy="324"/>
                </a:xfrm>
              </p:grpSpPr>
              <p:sp>
                <p:nvSpPr>
                  <p:cNvPr id="23635" name="Rectangle 10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V#+1   0 </a:t>
                    </a:r>
                  </a:p>
                </p:txBody>
              </p:sp>
              <p:sp>
                <p:nvSpPr>
                  <p:cNvPr id="23636" name="Line 10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3615" name="Group 107"/>
                <p:cNvGrpSpPr>
                  <a:grpSpLocks/>
                </p:cNvGrpSpPr>
                <p:nvPr/>
              </p:nvGrpSpPr>
              <p:grpSpPr bwMode="auto">
                <a:xfrm>
                  <a:off x="3560" y="2532"/>
                  <a:ext cx="908" cy="340"/>
                  <a:chOff x="884" y="1207"/>
                  <a:chExt cx="908" cy="324"/>
                </a:xfrm>
              </p:grpSpPr>
              <p:sp>
                <p:nvSpPr>
                  <p:cNvPr id="23633" name="Rectangle 10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3634" name="Line 10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3616" name="Group 110"/>
                <p:cNvGrpSpPr>
                  <a:grpSpLocks/>
                </p:cNvGrpSpPr>
                <p:nvPr/>
              </p:nvGrpSpPr>
              <p:grpSpPr bwMode="auto">
                <a:xfrm>
                  <a:off x="3560" y="2861"/>
                  <a:ext cx="908" cy="324"/>
                  <a:chOff x="884" y="1207"/>
                  <a:chExt cx="908" cy="324"/>
                </a:xfrm>
              </p:grpSpPr>
              <p:sp>
                <p:nvSpPr>
                  <p:cNvPr id="23631" name="Rectangle 11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3632" name="Line 11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3617" name="Group 113"/>
                <p:cNvGrpSpPr>
                  <a:grpSpLocks/>
                </p:cNvGrpSpPr>
                <p:nvPr/>
              </p:nvGrpSpPr>
              <p:grpSpPr bwMode="auto">
                <a:xfrm>
                  <a:off x="3560" y="3177"/>
                  <a:ext cx="908" cy="315"/>
                  <a:chOff x="884" y="1207"/>
                  <a:chExt cx="908" cy="324"/>
                </a:xfrm>
              </p:grpSpPr>
              <p:sp>
                <p:nvSpPr>
                  <p:cNvPr id="23629" name="Rectangle 11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3630" name="Line 11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3618" name="Group 116"/>
                <p:cNvGrpSpPr>
                  <a:grpSpLocks/>
                </p:cNvGrpSpPr>
                <p:nvPr/>
              </p:nvGrpSpPr>
              <p:grpSpPr bwMode="auto">
                <a:xfrm>
                  <a:off x="3561" y="3486"/>
                  <a:ext cx="908" cy="315"/>
                  <a:chOff x="884" y="1207"/>
                  <a:chExt cx="908" cy="324"/>
                </a:xfrm>
              </p:grpSpPr>
              <p:sp>
                <p:nvSpPr>
                  <p:cNvPr id="23627" name="Rectangle 11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3628" name="Line 11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3619" name="Line 119"/>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3620" name="Group 120"/>
                <p:cNvGrpSpPr>
                  <a:grpSpLocks/>
                </p:cNvGrpSpPr>
                <p:nvPr/>
              </p:nvGrpSpPr>
              <p:grpSpPr bwMode="auto">
                <a:xfrm>
                  <a:off x="3560" y="2851"/>
                  <a:ext cx="908" cy="351"/>
                  <a:chOff x="884" y="1207"/>
                  <a:chExt cx="908" cy="324"/>
                </a:xfrm>
              </p:grpSpPr>
              <p:sp>
                <p:nvSpPr>
                  <p:cNvPr id="23625" name="Rectangle 12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V#+1   0 </a:t>
                    </a:r>
                  </a:p>
                </p:txBody>
              </p:sp>
              <p:sp>
                <p:nvSpPr>
                  <p:cNvPr id="23626" name="Line 12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3621" name="Line 123"/>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23622" name="Group 124"/>
                <p:cNvGrpSpPr>
                  <a:grpSpLocks/>
                </p:cNvGrpSpPr>
                <p:nvPr/>
              </p:nvGrpSpPr>
              <p:grpSpPr bwMode="auto">
                <a:xfrm>
                  <a:off x="3560" y="3474"/>
                  <a:ext cx="908" cy="324"/>
                  <a:chOff x="884" y="1207"/>
                  <a:chExt cx="908" cy="324"/>
                </a:xfrm>
              </p:grpSpPr>
              <p:sp>
                <p:nvSpPr>
                  <p:cNvPr id="23623" name="Rectangle 12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a:t> V#       0 </a:t>
                    </a:r>
                  </a:p>
                </p:txBody>
              </p:sp>
              <p:sp>
                <p:nvSpPr>
                  <p:cNvPr id="23624" name="Line 12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a:p>
                </p:txBody>
              </p:sp>
            </p:grpSp>
          </p:grpSp>
        </p:grpSp>
        <p:sp>
          <p:nvSpPr>
            <p:cNvPr id="23600" name="Text Box 127"/>
            <p:cNvSpPr txBox="1">
              <a:spLocks noChangeArrowheads="1"/>
            </p:cNvSpPr>
            <p:nvPr/>
          </p:nvSpPr>
          <p:spPr bwMode="auto">
            <a:xfrm>
              <a:off x="381" y="1861"/>
              <a:ext cx="2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800" b="1" dirty="0"/>
                <a:t>X</a:t>
              </a:r>
            </a:p>
          </p:txBody>
        </p:sp>
        <p:sp>
          <p:nvSpPr>
            <p:cNvPr id="23601" name="Text Box 128"/>
            <p:cNvSpPr txBox="1">
              <a:spLocks noChangeArrowheads="1"/>
            </p:cNvSpPr>
            <p:nvPr/>
          </p:nvSpPr>
          <p:spPr bwMode="auto">
            <a:xfrm>
              <a:off x="367" y="2496"/>
              <a:ext cx="2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800" b="1"/>
                <a:t>Y</a:t>
              </a:r>
            </a:p>
          </p:txBody>
        </p:sp>
      </p:grpSp>
    </p:spTree>
    <p:extLst>
      <p:ext uri="{BB962C8B-B14F-4D97-AF65-F5344CB8AC3E}">
        <p14:creationId xmlns:p14="http://schemas.microsoft.com/office/powerpoint/2010/main" val="2410798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4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50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84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583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840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41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5837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5837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4" grpId="0" animBg="1"/>
      <p:bldP spid="58426" grpId="0" animBg="1"/>
      <p:bldP spid="58497" grpId="0" animBg="1"/>
      <p:bldP spid="58499" grpId="0" animBg="1"/>
      <p:bldP spid="58500" grpId="0" animBg="1"/>
      <p:bldP spid="58408" grpId="0" animBg="1"/>
      <p:bldP spid="584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COM vs. ENC?</a:t>
            </a:r>
          </a:p>
        </p:txBody>
      </p:sp>
      <p:sp>
        <p:nvSpPr>
          <p:cNvPr id="24579" name="Text Box 4"/>
          <p:cNvSpPr txBox="1">
            <a:spLocks noChangeArrowheads="1"/>
          </p:cNvSpPr>
          <p:nvPr/>
        </p:nvSpPr>
        <p:spPr bwMode="auto">
          <a:xfrm>
            <a:off x="1116013"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a:p>
        </p:txBody>
      </p:sp>
      <p:sp>
        <p:nvSpPr>
          <p:cNvPr id="24580" name="Text Box 5"/>
          <p:cNvSpPr txBox="1">
            <a:spLocks noChangeArrowheads="1"/>
          </p:cNvSpPr>
          <p:nvPr/>
        </p:nvSpPr>
        <p:spPr bwMode="auto">
          <a:xfrm>
            <a:off x="827088" y="1989138"/>
            <a:ext cx="7239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 typeface="Arial" panose="020B0604020202020204" pitchFamily="34" charset="0"/>
              <a:buChar char="•"/>
            </a:pPr>
            <a:r>
              <a:rPr lang="en-US" sz="3200" dirty="0" smtClean="0">
                <a:solidFill>
                  <a:srgbClr val="0000FF"/>
                </a:solidFill>
              </a:rPr>
              <a:t>They perform </a:t>
            </a:r>
            <a:r>
              <a:rPr lang="en-US" sz="3200" dirty="0"/>
              <a:t>pretty much the same</a:t>
            </a:r>
            <a:r>
              <a:rPr lang="en-US" sz="3200" dirty="0">
                <a:solidFill>
                  <a:srgbClr val="0000FF"/>
                </a:solidFill>
              </a:rPr>
              <a:t>.</a:t>
            </a:r>
          </a:p>
          <a:p>
            <a:pPr algn="l">
              <a:buFont typeface="Arial" panose="020B0604020202020204" pitchFamily="34" charset="0"/>
              <a:buChar char="•"/>
            </a:pPr>
            <a:r>
              <a:rPr lang="en-US" sz="3200" dirty="0">
                <a:solidFill>
                  <a:srgbClr val="0000FF"/>
                </a:solidFill>
              </a:rPr>
              <a:t>COM </a:t>
            </a:r>
            <a:r>
              <a:rPr lang="en-US" sz="3200" dirty="0" smtClean="0">
                <a:solidFill>
                  <a:srgbClr val="0000FF"/>
                </a:solidFill>
              </a:rPr>
              <a:t>better for </a:t>
            </a:r>
            <a:r>
              <a:rPr lang="en-US" sz="3200" dirty="0">
                <a:solidFill>
                  <a:srgbClr val="0000FF"/>
                </a:solidFill>
              </a:rPr>
              <a:t>high </a:t>
            </a:r>
            <a:r>
              <a:rPr lang="en-US" sz="3200" dirty="0" smtClean="0">
                <a:solidFill>
                  <a:srgbClr val="0000FF"/>
                </a:solidFill>
              </a:rPr>
              <a:t>loads</a:t>
            </a:r>
          </a:p>
          <a:p>
            <a:pPr lvl="1" algn="l">
              <a:buFont typeface="Arial" panose="020B0604020202020204" pitchFamily="34" charset="0"/>
              <a:buChar char="•"/>
            </a:pPr>
            <a:r>
              <a:rPr lang="en-US" sz="3200" dirty="0" smtClean="0">
                <a:solidFill>
                  <a:srgbClr val="0000FF"/>
                </a:solidFill>
              </a:rPr>
              <a:t>small </a:t>
            </a:r>
            <a:r>
              <a:rPr lang="en-US" sz="3200" dirty="0">
                <a:solidFill>
                  <a:srgbClr val="0000FF"/>
                </a:solidFill>
              </a:rPr>
              <a:t>structures </a:t>
            </a:r>
            <a:endParaRPr lang="en-US" sz="3200" dirty="0" smtClean="0">
              <a:solidFill>
                <a:srgbClr val="0000FF"/>
              </a:solidFill>
            </a:endParaRPr>
          </a:p>
          <a:p>
            <a:pPr lvl="1" algn="l">
              <a:buFont typeface="Arial" panose="020B0604020202020204" pitchFamily="34" charset="0"/>
              <a:buChar char="•"/>
            </a:pPr>
            <a:r>
              <a:rPr lang="en-US" sz="3200" dirty="0" smtClean="0">
                <a:solidFill>
                  <a:srgbClr val="0000FF"/>
                </a:solidFill>
              </a:rPr>
              <a:t>high </a:t>
            </a:r>
            <a:r>
              <a:rPr lang="en-US" sz="3200" dirty="0">
                <a:solidFill>
                  <a:srgbClr val="0000FF"/>
                </a:solidFill>
              </a:rPr>
              <a:t>write </a:t>
            </a:r>
            <a:r>
              <a:rPr lang="en-US" sz="3200" dirty="0" smtClean="0">
                <a:solidFill>
                  <a:srgbClr val="0000FF"/>
                </a:solidFill>
              </a:rPr>
              <a:t>percentage</a:t>
            </a:r>
          </a:p>
          <a:p>
            <a:pPr algn="l">
              <a:buFont typeface="Arial" panose="020B0604020202020204" pitchFamily="34" charset="0"/>
              <a:buChar char="•"/>
            </a:pPr>
            <a:r>
              <a:rPr lang="en-US" sz="3200" dirty="0" smtClean="0">
                <a:solidFill>
                  <a:srgbClr val="0000FF"/>
                </a:solidFill>
              </a:rPr>
              <a:t>ENC less tracking, less memory</a:t>
            </a:r>
          </a:p>
        </p:txBody>
      </p:sp>
    </p:spTree>
    <p:extLst>
      <p:ext uri="{BB962C8B-B14F-4D97-AF65-F5344CB8AC3E}">
        <p14:creationId xmlns:p14="http://schemas.microsoft.com/office/powerpoint/2010/main" val="293986022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4213" y="260350"/>
            <a:ext cx="7772400" cy="1143000"/>
          </a:xfrm>
        </p:spPr>
        <p:txBody>
          <a:bodyPr/>
          <a:lstStyle/>
          <a:p>
            <a:r>
              <a:rPr lang="en-US" dirty="0"/>
              <a:t>COM vs. ENC High Load</a:t>
            </a:r>
          </a:p>
        </p:txBody>
      </p:sp>
      <p:pic>
        <p:nvPicPr>
          <p:cNvPr id="25603" name="Picture 4" descr="graph-RB20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6013" y="1519238"/>
            <a:ext cx="6840537" cy="4787900"/>
          </a:xfrm>
          <a:noFill/>
        </p:spPr>
      </p:pic>
      <p:grpSp>
        <p:nvGrpSpPr>
          <p:cNvPr id="2" name="Group 28"/>
          <p:cNvGrpSpPr>
            <a:grpSpLocks/>
          </p:cNvGrpSpPr>
          <p:nvPr/>
        </p:nvGrpSpPr>
        <p:grpSpPr bwMode="auto">
          <a:xfrm>
            <a:off x="2411413" y="4149725"/>
            <a:ext cx="6353175" cy="1223963"/>
            <a:chOff x="1519" y="2614"/>
            <a:chExt cx="4002" cy="771"/>
          </a:xfrm>
        </p:grpSpPr>
        <p:sp>
          <p:nvSpPr>
            <p:cNvPr id="25617" name="Freeform 8"/>
            <p:cNvSpPr>
              <a:spLocks/>
            </p:cNvSpPr>
            <p:nvPr/>
          </p:nvSpPr>
          <p:spPr bwMode="auto">
            <a:xfrm>
              <a:off x="1519" y="2704"/>
              <a:ext cx="3357" cy="681"/>
            </a:xfrm>
            <a:custGeom>
              <a:avLst/>
              <a:gdLst>
                <a:gd name="T0" fmla="*/ 0 w 3357"/>
                <a:gd name="T1" fmla="*/ 681 h 681"/>
                <a:gd name="T2" fmla="*/ 182 w 3357"/>
                <a:gd name="T3" fmla="*/ 545 h 681"/>
                <a:gd name="T4" fmla="*/ 681 w 3357"/>
                <a:gd name="T5" fmla="*/ 227 h 681"/>
                <a:gd name="T6" fmla="*/ 1542 w 3357"/>
                <a:gd name="T7" fmla="*/ 0 h 681"/>
                <a:gd name="T8" fmla="*/ 3357 w 3357"/>
                <a:gd name="T9" fmla="*/ 182 h 681"/>
                <a:gd name="T10" fmla="*/ 0 60000 65536"/>
                <a:gd name="T11" fmla="*/ 0 60000 65536"/>
                <a:gd name="T12" fmla="*/ 0 60000 65536"/>
                <a:gd name="T13" fmla="*/ 0 60000 65536"/>
                <a:gd name="T14" fmla="*/ 0 60000 65536"/>
                <a:gd name="T15" fmla="*/ 0 w 3357"/>
                <a:gd name="T16" fmla="*/ 0 h 681"/>
                <a:gd name="T17" fmla="*/ 3357 w 3357"/>
                <a:gd name="T18" fmla="*/ 681 h 681"/>
              </a:gdLst>
              <a:ahLst/>
              <a:cxnLst>
                <a:cxn ang="T10">
                  <a:pos x="T0" y="T1"/>
                </a:cxn>
                <a:cxn ang="T11">
                  <a:pos x="T2" y="T3"/>
                </a:cxn>
                <a:cxn ang="T12">
                  <a:pos x="T4" y="T5"/>
                </a:cxn>
                <a:cxn ang="T13">
                  <a:pos x="T6" y="T7"/>
                </a:cxn>
                <a:cxn ang="T14">
                  <a:pos x="T8" y="T9"/>
                </a:cxn>
              </a:cxnLst>
              <a:rect l="T15" t="T16" r="T17" b="T18"/>
              <a:pathLst>
                <a:path w="3357" h="681">
                  <a:moveTo>
                    <a:pt x="0" y="681"/>
                  </a:moveTo>
                  <a:lnTo>
                    <a:pt x="182" y="545"/>
                  </a:lnTo>
                  <a:lnTo>
                    <a:pt x="681" y="227"/>
                  </a:lnTo>
                  <a:lnTo>
                    <a:pt x="1542" y="0"/>
                  </a:lnTo>
                  <a:lnTo>
                    <a:pt x="3357" y="182"/>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8" name="Freeform 7"/>
            <p:cNvSpPr>
              <a:spLocks/>
            </p:cNvSpPr>
            <p:nvPr/>
          </p:nvSpPr>
          <p:spPr bwMode="auto">
            <a:xfrm>
              <a:off x="1519" y="2614"/>
              <a:ext cx="3357" cy="725"/>
            </a:xfrm>
            <a:custGeom>
              <a:avLst/>
              <a:gdLst>
                <a:gd name="T0" fmla="*/ 0 w 3357"/>
                <a:gd name="T1" fmla="*/ 725 h 725"/>
                <a:gd name="T2" fmla="*/ 227 w 3357"/>
                <a:gd name="T3" fmla="*/ 589 h 725"/>
                <a:gd name="T4" fmla="*/ 635 w 3357"/>
                <a:gd name="T5" fmla="*/ 362 h 725"/>
                <a:gd name="T6" fmla="*/ 1542 w 3357"/>
                <a:gd name="T7" fmla="*/ 0 h 725"/>
                <a:gd name="T8" fmla="*/ 3357 w 3357"/>
                <a:gd name="T9" fmla="*/ 589 h 725"/>
                <a:gd name="T10" fmla="*/ 0 60000 65536"/>
                <a:gd name="T11" fmla="*/ 0 60000 65536"/>
                <a:gd name="T12" fmla="*/ 0 60000 65536"/>
                <a:gd name="T13" fmla="*/ 0 60000 65536"/>
                <a:gd name="T14" fmla="*/ 0 60000 65536"/>
                <a:gd name="T15" fmla="*/ 0 w 3357"/>
                <a:gd name="T16" fmla="*/ 0 h 725"/>
                <a:gd name="T17" fmla="*/ 3357 w 3357"/>
                <a:gd name="T18" fmla="*/ 725 h 725"/>
              </a:gdLst>
              <a:ahLst/>
              <a:cxnLst>
                <a:cxn ang="T10">
                  <a:pos x="T0" y="T1"/>
                </a:cxn>
                <a:cxn ang="T11">
                  <a:pos x="T2" y="T3"/>
                </a:cxn>
                <a:cxn ang="T12">
                  <a:pos x="T4" y="T5"/>
                </a:cxn>
                <a:cxn ang="T13">
                  <a:pos x="T6" y="T7"/>
                </a:cxn>
                <a:cxn ang="T14">
                  <a:pos x="T8" y="T9"/>
                </a:cxn>
              </a:cxnLst>
              <a:rect l="T15" t="T16" r="T17" b="T18"/>
              <a:pathLst>
                <a:path w="3357" h="725">
                  <a:moveTo>
                    <a:pt x="0" y="725"/>
                  </a:moveTo>
                  <a:lnTo>
                    <a:pt x="227" y="589"/>
                  </a:lnTo>
                  <a:lnTo>
                    <a:pt x="635" y="362"/>
                  </a:lnTo>
                  <a:lnTo>
                    <a:pt x="1542" y="0"/>
                  </a:lnTo>
                  <a:lnTo>
                    <a:pt x="3357" y="589"/>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9" name="Freeform 11"/>
            <p:cNvSpPr>
              <a:spLocks/>
            </p:cNvSpPr>
            <p:nvPr/>
          </p:nvSpPr>
          <p:spPr bwMode="auto">
            <a:xfrm>
              <a:off x="1519" y="2886"/>
              <a:ext cx="3357" cy="499"/>
            </a:xfrm>
            <a:custGeom>
              <a:avLst/>
              <a:gdLst>
                <a:gd name="T0" fmla="*/ 0 w 3357"/>
                <a:gd name="T1" fmla="*/ 499 h 499"/>
                <a:gd name="T2" fmla="*/ 635 w 3357"/>
                <a:gd name="T3" fmla="*/ 227 h 499"/>
                <a:gd name="T4" fmla="*/ 1542 w 3357"/>
                <a:gd name="T5" fmla="*/ 0 h 499"/>
                <a:gd name="T6" fmla="*/ 3357 w 3357"/>
                <a:gd name="T7" fmla="*/ 45 h 499"/>
                <a:gd name="T8" fmla="*/ 0 60000 65536"/>
                <a:gd name="T9" fmla="*/ 0 60000 65536"/>
                <a:gd name="T10" fmla="*/ 0 60000 65536"/>
                <a:gd name="T11" fmla="*/ 0 60000 65536"/>
                <a:gd name="T12" fmla="*/ 0 w 3357"/>
                <a:gd name="T13" fmla="*/ 0 h 499"/>
                <a:gd name="T14" fmla="*/ 3357 w 3357"/>
                <a:gd name="T15" fmla="*/ 499 h 499"/>
              </a:gdLst>
              <a:ahLst/>
              <a:cxnLst>
                <a:cxn ang="T8">
                  <a:pos x="T0" y="T1"/>
                </a:cxn>
                <a:cxn ang="T9">
                  <a:pos x="T2" y="T3"/>
                </a:cxn>
                <a:cxn ang="T10">
                  <a:pos x="T4" y="T5"/>
                </a:cxn>
                <a:cxn ang="T11">
                  <a:pos x="T6" y="T7"/>
                </a:cxn>
              </a:cxnLst>
              <a:rect l="T12" t="T13" r="T14" b="T15"/>
              <a:pathLst>
                <a:path w="3357" h="499">
                  <a:moveTo>
                    <a:pt x="0" y="499"/>
                  </a:moveTo>
                  <a:lnTo>
                    <a:pt x="635" y="227"/>
                  </a:lnTo>
                  <a:lnTo>
                    <a:pt x="1542" y="0"/>
                  </a:lnTo>
                  <a:lnTo>
                    <a:pt x="3357" y="4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0" name="Text Box 13"/>
            <p:cNvSpPr txBox="1">
              <a:spLocks noChangeArrowheads="1"/>
            </p:cNvSpPr>
            <p:nvPr/>
          </p:nvSpPr>
          <p:spPr bwMode="auto">
            <a:xfrm>
              <a:off x="4999" y="2898"/>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FF0000"/>
                  </a:solidFill>
                </a:rPr>
                <a:t>ENC</a:t>
              </a:r>
            </a:p>
          </p:txBody>
        </p:sp>
      </p:grpSp>
      <p:grpSp>
        <p:nvGrpSpPr>
          <p:cNvPr id="3" name="Group 45"/>
          <p:cNvGrpSpPr>
            <a:grpSpLocks/>
          </p:cNvGrpSpPr>
          <p:nvPr/>
        </p:nvGrpSpPr>
        <p:grpSpPr bwMode="auto">
          <a:xfrm>
            <a:off x="2411413" y="2205038"/>
            <a:ext cx="6388100" cy="3571875"/>
            <a:chOff x="1519" y="1389"/>
            <a:chExt cx="4024" cy="2250"/>
          </a:xfrm>
        </p:grpSpPr>
        <p:grpSp>
          <p:nvGrpSpPr>
            <p:cNvPr id="25611" name="Group 23"/>
            <p:cNvGrpSpPr>
              <a:grpSpLocks/>
            </p:cNvGrpSpPr>
            <p:nvPr/>
          </p:nvGrpSpPr>
          <p:grpSpPr bwMode="auto">
            <a:xfrm>
              <a:off x="1519" y="1389"/>
              <a:ext cx="4024" cy="1678"/>
              <a:chOff x="1519" y="1389"/>
              <a:chExt cx="4024" cy="1678"/>
            </a:xfrm>
          </p:grpSpPr>
          <p:sp>
            <p:nvSpPr>
              <p:cNvPr id="25615" name="Freeform 17"/>
              <p:cNvSpPr>
                <a:spLocks/>
              </p:cNvSpPr>
              <p:nvPr/>
            </p:nvSpPr>
            <p:spPr bwMode="auto">
              <a:xfrm>
                <a:off x="1519" y="1842"/>
                <a:ext cx="3357" cy="1225"/>
              </a:xfrm>
              <a:custGeom>
                <a:avLst/>
                <a:gdLst>
                  <a:gd name="T0" fmla="*/ 0 w 3357"/>
                  <a:gd name="T1" fmla="*/ 1134 h 1225"/>
                  <a:gd name="T2" fmla="*/ 182 w 3357"/>
                  <a:gd name="T3" fmla="*/ 1225 h 1225"/>
                  <a:gd name="T4" fmla="*/ 635 w 3357"/>
                  <a:gd name="T5" fmla="*/ 998 h 1225"/>
                  <a:gd name="T6" fmla="*/ 1542 w 3357"/>
                  <a:gd name="T7" fmla="*/ 590 h 1225"/>
                  <a:gd name="T8" fmla="*/ 3357 w 3357"/>
                  <a:gd name="T9" fmla="*/ 0 h 1225"/>
                  <a:gd name="T10" fmla="*/ 0 60000 65536"/>
                  <a:gd name="T11" fmla="*/ 0 60000 65536"/>
                  <a:gd name="T12" fmla="*/ 0 60000 65536"/>
                  <a:gd name="T13" fmla="*/ 0 60000 65536"/>
                  <a:gd name="T14" fmla="*/ 0 60000 65536"/>
                  <a:gd name="T15" fmla="*/ 0 w 3357"/>
                  <a:gd name="T16" fmla="*/ 0 h 1225"/>
                  <a:gd name="T17" fmla="*/ 3357 w 3357"/>
                  <a:gd name="T18" fmla="*/ 1225 h 1225"/>
                </a:gdLst>
                <a:ahLst/>
                <a:cxnLst>
                  <a:cxn ang="T10">
                    <a:pos x="T0" y="T1"/>
                  </a:cxn>
                  <a:cxn ang="T11">
                    <a:pos x="T2" y="T3"/>
                  </a:cxn>
                  <a:cxn ang="T12">
                    <a:pos x="T4" y="T5"/>
                  </a:cxn>
                  <a:cxn ang="T13">
                    <a:pos x="T6" y="T7"/>
                  </a:cxn>
                  <a:cxn ang="T14">
                    <a:pos x="T8" y="T9"/>
                  </a:cxn>
                </a:cxnLst>
                <a:rect l="T15" t="T16" r="T17" b="T18"/>
                <a:pathLst>
                  <a:path w="3357" h="1225">
                    <a:moveTo>
                      <a:pt x="0" y="1134"/>
                    </a:moveTo>
                    <a:lnTo>
                      <a:pt x="182" y="1225"/>
                    </a:lnTo>
                    <a:lnTo>
                      <a:pt x="635" y="998"/>
                    </a:lnTo>
                    <a:lnTo>
                      <a:pt x="1542" y="590"/>
                    </a:lnTo>
                    <a:lnTo>
                      <a:pt x="3357" y="0"/>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6" name="Text Box 20"/>
              <p:cNvSpPr txBox="1">
                <a:spLocks noChangeArrowheads="1"/>
              </p:cNvSpPr>
              <p:nvPr/>
            </p:nvSpPr>
            <p:spPr bwMode="auto">
              <a:xfrm>
                <a:off x="4967" y="1389"/>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Hand</a:t>
                </a:r>
              </a:p>
            </p:txBody>
          </p:sp>
        </p:grpSp>
        <p:grpSp>
          <p:nvGrpSpPr>
            <p:cNvPr id="25612" name="Group 42"/>
            <p:cNvGrpSpPr>
              <a:grpSpLocks/>
            </p:cNvGrpSpPr>
            <p:nvPr/>
          </p:nvGrpSpPr>
          <p:grpSpPr bwMode="auto">
            <a:xfrm>
              <a:off x="1519" y="2976"/>
              <a:ext cx="4023" cy="663"/>
              <a:chOff x="1519" y="2976"/>
              <a:chExt cx="4023" cy="663"/>
            </a:xfrm>
          </p:grpSpPr>
          <p:sp>
            <p:nvSpPr>
              <p:cNvPr id="25613" name="Freeform 43"/>
              <p:cNvSpPr>
                <a:spLocks/>
              </p:cNvSpPr>
              <p:nvPr/>
            </p:nvSpPr>
            <p:spPr bwMode="auto">
              <a:xfrm>
                <a:off x="1519" y="2976"/>
                <a:ext cx="3357" cy="545"/>
              </a:xfrm>
              <a:custGeom>
                <a:avLst/>
                <a:gdLst>
                  <a:gd name="T0" fmla="*/ 0 w 3357"/>
                  <a:gd name="T1" fmla="*/ 0 h 545"/>
                  <a:gd name="T2" fmla="*/ 182 w 3357"/>
                  <a:gd name="T3" fmla="*/ 454 h 545"/>
                  <a:gd name="T4" fmla="*/ 681 w 3357"/>
                  <a:gd name="T5" fmla="*/ 454 h 545"/>
                  <a:gd name="T6" fmla="*/ 1542 w 3357"/>
                  <a:gd name="T7" fmla="*/ 499 h 545"/>
                  <a:gd name="T8" fmla="*/ 3357 w 3357"/>
                  <a:gd name="T9" fmla="*/ 545 h 545"/>
                  <a:gd name="T10" fmla="*/ 0 60000 65536"/>
                  <a:gd name="T11" fmla="*/ 0 60000 65536"/>
                  <a:gd name="T12" fmla="*/ 0 60000 65536"/>
                  <a:gd name="T13" fmla="*/ 0 60000 65536"/>
                  <a:gd name="T14" fmla="*/ 0 60000 65536"/>
                  <a:gd name="T15" fmla="*/ 0 w 3357"/>
                  <a:gd name="T16" fmla="*/ 0 h 545"/>
                  <a:gd name="T17" fmla="*/ 3357 w 3357"/>
                  <a:gd name="T18" fmla="*/ 545 h 545"/>
                </a:gdLst>
                <a:ahLst/>
                <a:cxnLst>
                  <a:cxn ang="T10">
                    <a:pos x="T0" y="T1"/>
                  </a:cxn>
                  <a:cxn ang="T11">
                    <a:pos x="T2" y="T3"/>
                  </a:cxn>
                  <a:cxn ang="T12">
                    <a:pos x="T4" y="T5"/>
                  </a:cxn>
                  <a:cxn ang="T13">
                    <a:pos x="T6" y="T7"/>
                  </a:cxn>
                  <a:cxn ang="T14">
                    <a:pos x="T8" y="T9"/>
                  </a:cxn>
                </a:cxnLst>
                <a:rect l="T15" t="T16" r="T17" b="T18"/>
                <a:pathLst>
                  <a:path w="3357" h="545">
                    <a:moveTo>
                      <a:pt x="0" y="0"/>
                    </a:moveTo>
                    <a:lnTo>
                      <a:pt x="182" y="454"/>
                    </a:lnTo>
                    <a:lnTo>
                      <a:pt x="681" y="454"/>
                    </a:lnTo>
                    <a:lnTo>
                      <a:pt x="1542" y="499"/>
                    </a:lnTo>
                    <a:lnTo>
                      <a:pt x="3357" y="545"/>
                    </a:ln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4" name="Text Box 44"/>
              <p:cNvSpPr txBox="1">
                <a:spLocks noChangeArrowheads="1"/>
              </p:cNvSpPr>
              <p:nvPr/>
            </p:nvSpPr>
            <p:spPr bwMode="auto">
              <a:xfrm>
                <a:off x="4999" y="3351"/>
                <a:ext cx="5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MCS</a:t>
                </a:r>
              </a:p>
            </p:txBody>
          </p:sp>
        </p:grpSp>
      </p:grpSp>
      <p:grpSp>
        <p:nvGrpSpPr>
          <p:cNvPr id="6" name="Group 35"/>
          <p:cNvGrpSpPr>
            <a:grpSpLocks/>
          </p:cNvGrpSpPr>
          <p:nvPr/>
        </p:nvGrpSpPr>
        <p:grpSpPr bwMode="auto">
          <a:xfrm>
            <a:off x="2411413" y="2924175"/>
            <a:ext cx="6369050" cy="2592388"/>
            <a:chOff x="1519" y="1842"/>
            <a:chExt cx="4012" cy="1633"/>
          </a:xfrm>
        </p:grpSpPr>
        <p:sp>
          <p:nvSpPr>
            <p:cNvPr id="25608" name="Text Box 36"/>
            <p:cNvSpPr txBox="1">
              <a:spLocks noChangeArrowheads="1"/>
            </p:cNvSpPr>
            <p:nvPr/>
          </p:nvSpPr>
          <p:spPr bwMode="auto">
            <a:xfrm>
              <a:off x="4967" y="1842"/>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COM</a:t>
              </a:r>
            </a:p>
          </p:txBody>
        </p:sp>
        <p:sp>
          <p:nvSpPr>
            <p:cNvPr id="25609" name="Freeform 37"/>
            <p:cNvSpPr>
              <a:spLocks/>
            </p:cNvSpPr>
            <p:nvPr/>
          </p:nvSpPr>
          <p:spPr bwMode="auto">
            <a:xfrm>
              <a:off x="1519" y="1842"/>
              <a:ext cx="3357" cy="1543"/>
            </a:xfrm>
            <a:custGeom>
              <a:avLst/>
              <a:gdLst>
                <a:gd name="T0" fmla="*/ 0 w 3357"/>
                <a:gd name="T1" fmla="*/ 1543 h 1543"/>
                <a:gd name="T2" fmla="*/ 227 w 3357"/>
                <a:gd name="T3" fmla="*/ 1361 h 1543"/>
                <a:gd name="T4" fmla="*/ 681 w 3357"/>
                <a:gd name="T5" fmla="*/ 1089 h 1543"/>
                <a:gd name="T6" fmla="*/ 1542 w 3357"/>
                <a:gd name="T7" fmla="*/ 636 h 1543"/>
                <a:gd name="T8" fmla="*/ 3357 w 3357"/>
                <a:gd name="T9" fmla="*/ 0 h 1543"/>
                <a:gd name="T10" fmla="*/ 0 60000 65536"/>
                <a:gd name="T11" fmla="*/ 0 60000 65536"/>
                <a:gd name="T12" fmla="*/ 0 60000 65536"/>
                <a:gd name="T13" fmla="*/ 0 60000 65536"/>
                <a:gd name="T14" fmla="*/ 0 60000 65536"/>
                <a:gd name="T15" fmla="*/ 0 w 3357"/>
                <a:gd name="T16" fmla="*/ 0 h 1543"/>
                <a:gd name="T17" fmla="*/ 3357 w 3357"/>
                <a:gd name="T18" fmla="*/ 1543 h 1543"/>
              </a:gdLst>
              <a:ahLst/>
              <a:cxnLst>
                <a:cxn ang="T10">
                  <a:pos x="T0" y="T1"/>
                </a:cxn>
                <a:cxn ang="T11">
                  <a:pos x="T2" y="T3"/>
                </a:cxn>
                <a:cxn ang="T12">
                  <a:pos x="T4" y="T5"/>
                </a:cxn>
                <a:cxn ang="T13">
                  <a:pos x="T6" y="T7"/>
                </a:cxn>
                <a:cxn ang="T14">
                  <a:pos x="T8" y="T9"/>
                </a:cxn>
              </a:cxnLst>
              <a:rect l="T15" t="T16" r="T17" b="T18"/>
              <a:pathLst>
                <a:path w="3357" h="1543">
                  <a:moveTo>
                    <a:pt x="0" y="1543"/>
                  </a:moveTo>
                  <a:lnTo>
                    <a:pt x="227" y="1361"/>
                  </a:lnTo>
                  <a:lnTo>
                    <a:pt x="681" y="1089"/>
                  </a:lnTo>
                  <a:lnTo>
                    <a:pt x="1542" y="636"/>
                  </a:lnTo>
                  <a:lnTo>
                    <a:pt x="3357"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0" name="Freeform 38"/>
            <p:cNvSpPr>
              <a:spLocks/>
            </p:cNvSpPr>
            <p:nvPr/>
          </p:nvSpPr>
          <p:spPr bwMode="auto">
            <a:xfrm>
              <a:off x="1519" y="2205"/>
              <a:ext cx="3357" cy="1270"/>
            </a:xfrm>
            <a:custGeom>
              <a:avLst/>
              <a:gdLst>
                <a:gd name="T0" fmla="*/ 0 w 3357"/>
                <a:gd name="T1" fmla="*/ 1270 h 1270"/>
                <a:gd name="T2" fmla="*/ 635 w 3357"/>
                <a:gd name="T3" fmla="*/ 908 h 1270"/>
                <a:gd name="T4" fmla="*/ 1588 w 3357"/>
                <a:gd name="T5" fmla="*/ 545 h 1270"/>
                <a:gd name="T6" fmla="*/ 3357 w 3357"/>
                <a:gd name="T7" fmla="*/ 0 h 1270"/>
                <a:gd name="T8" fmla="*/ 0 60000 65536"/>
                <a:gd name="T9" fmla="*/ 0 60000 65536"/>
                <a:gd name="T10" fmla="*/ 0 60000 65536"/>
                <a:gd name="T11" fmla="*/ 0 60000 65536"/>
                <a:gd name="T12" fmla="*/ 0 w 3357"/>
                <a:gd name="T13" fmla="*/ 0 h 1270"/>
                <a:gd name="T14" fmla="*/ 3357 w 3357"/>
                <a:gd name="T15" fmla="*/ 1270 h 1270"/>
              </a:gdLst>
              <a:ahLst/>
              <a:cxnLst>
                <a:cxn ang="T8">
                  <a:pos x="T0" y="T1"/>
                </a:cxn>
                <a:cxn ang="T9">
                  <a:pos x="T2" y="T3"/>
                </a:cxn>
                <a:cxn ang="T10">
                  <a:pos x="T4" y="T5"/>
                </a:cxn>
                <a:cxn ang="T11">
                  <a:pos x="T6" y="T7"/>
                </a:cxn>
              </a:cxnLst>
              <a:rect l="T12" t="T13" r="T14" b="T15"/>
              <a:pathLst>
                <a:path w="3357" h="1270">
                  <a:moveTo>
                    <a:pt x="0" y="1270"/>
                  </a:moveTo>
                  <a:lnTo>
                    <a:pt x="635" y="908"/>
                  </a:lnTo>
                  <a:lnTo>
                    <a:pt x="1588" y="545"/>
                  </a:lnTo>
                  <a:lnTo>
                    <a:pt x="3357"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607" name="Text Box 46"/>
          <p:cNvSpPr txBox="1">
            <a:spLocks noChangeArrowheads="1"/>
          </p:cNvSpPr>
          <p:nvPr/>
        </p:nvSpPr>
        <p:spPr bwMode="auto">
          <a:xfrm>
            <a:off x="1692275" y="1412875"/>
            <a:ext cx="6280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000"/>
              <a:t>Red-Black Tree 20% Delete 20% Update 60% Lookup</a:t>
            </a:r>
          </a:p>
        </p:txBody>
      </p:sp>
    </p:spTree>
    <p:extLst>
      <p:ext uri="{BB962C8B-B14F-4D97-AF65-F5344CB8AC3E}">
        <p14:creationId xmlns:p14="http://schemas.microsoft.com/office/powerpoint/2010/main" val="420251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r>
              <a:rPr lang="en-US" sz="4000" smtClean="0"/>
              <a:t>Locking Relies on Conventions</a:t>
            </a:r>
            <a:endParaRPr lang="en-GB" sz="4000" smtClean="0"/>
          </a:p>
        </p:txBody>
      </p:sp>
      <p:sp>
        <p:nvSpPr>
          <p:cNvPr id="12293" name="Rectangle 3"/>
          <p:cNvSpPr>
            <a:spLocks noGrp="1" noChangeArrowheads="1"/>
          </p:cNvSpPr>
          <p:nvPr>
            <p:ph type="body" idx="1"/>
          </p:nvPr>
        </p:nvSpPr>
        <p:spPr/>
        <p:txBody>
          <a:bodyPr/>
          <a:lstStyle/>
          <a:p>
            <a:r>
              <a:rPr lang="en-US" smtClean="0"/>
              <a:t>Relation between</a:t>
            </a:r>
          </a:p>
          <a:p>
            <a:pPr lvl="1"/>
            <a:r>
              <a:rPr lang="en-US" smtClean="0"/>
              <a:t>Lock bit and object bits</a:t>
            </a:r>
          </a:p>
          <a:p>
            <a:pPr lvl="1"/>
            <a:r>
              <a:rPr lang="en-US" smtClean="0"/>
              <a:t>Exists only in programmer’s mind</a:t>
            </a:r>
          </a:p>
          <a:p>
            <a:pPr lvl="1"/>
            <a:endParaRPr lang="en-US" smtClean="0"/>
          </a:p>
          <a:p>
            <a:endParaRPr lang="en-US" smtClean="0"/>
          </a:p>
          <a:p>
            <a:endParaRPr lang="en-US" smtClean="0"/>
          </a:p>
          <a:p>
            <a:endParaRPr lang="en-US" smtClean="0"/>
          </a:p>
          <a:p>
            <a:pPr>
              <a:buFontTx/>
              <a:buNone/>
            </a:pPr>
            <a:endParaRPr lang="en-GB" smtClean="0"/>
          </a:p>
        </p:txBody>
      </p:sp>
      <p:sp>
        <p:nvSpPr>
          <p:cNvPr id="606212" name="Rectangle 4"/>
          <p:cNvSpPr>
            <a:spLocks noChangeArrowheads="1"/>
          </p:cNvSpPr>
          <p:nvPr/>
        </p:nvSpPr>
        <p:spPr bwMode="auto">
          <a:xfrm>
            <a:off x="325438" y="3787775"/>
            <a:ext cx="8426450" cy="1684338"/>
          </a:xfrm>
          <a:prstGeom prst="rect">
            <a:avLst/>
          </a:prstGeom>
          <a:noFill/>
          <a:ln w="9525">
            <a:noFill/>
            <a:miter lim="800000"/>
            <a:headEnd/>
            <a:tailEnd/>
          </a:ln>
        </p:spPr>
        <p:txBody>
          <a:bodyPr/>
          <a:lstStyle/>
          <a:p>
            <a:pPr marL="742950" lvl="1" indent="-285750" algn="l">
              <a:lnSpc>
                <a:spcPct val="90000"/>
              </a:lnSpc>
              <a:spcBef>
                <a:spcPct val="20000"/>
              </a:spcBef>
            </a:pPr>
            <a:r>
              <a:rPr lang="en-GB" sz="1600" b="1">
                <a:solidFill>
                  <a:schemeClr val="tx1"/>
                </a:solidFill>
                <a:latin typeface="Courier New" pitchFamily="49" charset="0"/>
              </a:rPr>
              <a:t>/* </a:t>
            </a:r>
          </a:p>
          <a:p>
            <a:pPr marL="742950" lvl="1" indent="-285750" algn="l">
              <a:lnSpc>
                <a:spcPct val="90000"/>
              </a:lnSpc>
              <a:spcBef>
                <a:spcPct val="20000"/>
              </a:spcBef>
            </a:pPr>
            <a:r>
              <a:rPr lang="en-GB" sz="1600" b="1">
                <a:solidFill>
                  <a:schemeClr val="tx1"/>
                </a:solidFill>
                <a:latin typeface="Courier New" pitchFamily="49" charset="0"/>
              </a:rPr>
              <a:t> * When a locked buffer is visible to the I/O layer</a:t>
            </a:r>
          </a:p>
          <a:p>
            <a:pPr marL="742950" lvl="1" indent="-285750" algn="l">
              <a:lnSpc>
                <a:spcPct val="90000"/>
              </a:lnSpc>
              <a:spcBef>
                <a:spcPct val="20000"/>
              </a:spcBef>
            </a:pPr>
            <a:r>
              <a:rPr lang="en-GB" sz="1600" b="1">
                <a:solidFill>
                  <a:schemeClr val="tx1"/>
                </a:solidFill>
                <a:latin typeface="Courier New" pitchFamily="49" charset="0"/>
              </a:rPr>
              <a:t> * BH_Launder is set. This means before unlocking</a:t>
            </a:r>
          </a:p>
          <a:p>
            <a:pPr marL="742950" lvl="1" indent="-285750" algn="l">
              <a:lnSpc>
                <a:spcPct val="90000"/>
              </a:lnSpc>
              <a:spcBef>
                <a:spcPct val="20000"/>
              </a:spcBef>
            </a:pPr>
            <a:r>
              <a:rPr lang="en-GB" sz="1600" b="1">
                <a:solidFill>
                  <a:schemeClr val="tx1"/>
                </a:solidFill>
                <a:latin typeface="Courier New" pitchFamily="49" charset="0"/>
              </a:rPr>
              <a:t> * we must clear BH_Launder,mb() on alpha and then</a:t>
            </a:r>
          </a:p>
          <a:p>
            <a:pPr marL="742950" lvl="1" indent="-285750" algn="l">
              <a:lnSpc>
                <a:spcPct val="90000"/>
              </a:lnSpc>
              <a:spcBef>
                <a:spcPct val="20000"/>
              </a:spcBef>
            </a:pPr>
            <a:r>
              <a:rPr lang="en-GB" sz="1600" b="1">
                <a:solidFill>
                  <a:schemeClr val="tx1"/>
                </a:solidFill>
                <a:latin typeface="Courier New" pitchFamily="49" charset="0"/>
              </a:rPr>
              <a:t> * clear BH_Lock, so no reader can see BH_Launder set</a:t>
            </a:r>
          </a:p>
          <a:p>
            <a:pPr marL="742950" lvl="1" indent="-285750" algn="l">
              <a:lnSpc>
                <a:spcPct val="90000"/>
              </a:lnSpc>
              <a:spcBef>
                <a:spcPct val="20000"/>
              </a:spcBef>
            </a:pPr>
            <a:r>
              <a:rPr lang="en-GB" sz="1600" b="1">
                <a:solidFill>
                  <a:schemeClr val="tx1"/>
                </a:solidFill>
                <a:latin typeface="Courier New" pitchFamily="49" charset="0"/>
              </a:rPr>
              <a:t> * on an unlocked buffer and then risk to deadlock. </a:t>
            </a:r>
          </a:p>
          <a:p>
            <a:pPr marL="742950" lvl="1" indent="-285750" algn="l">
              <a:lnSpc>
                <a:spcPct val="90000"/>
              </a:lnSpc>
              <a:spcBef>
                <a:spcPct val="20000"/>
              </a:spcBef>
            </a:pPr>
            <a:r>
              <a:rPr lang="en-GB" sz="1600" b="1">
                <a:solidFill>
                  <a:schemeClr val="tx1"/>
                </a:solidFill>
                <a:latin typeface="Courier New" pitchFamily="49" charset="0"/>
              </a:rPr>
              <a:t> */</a:t>
            </a:r>
            <a:r>
              <a:rPr lang="en-GB" sz="1600">
                <a:solidFill>
                  <a:schemeClr val="tx1"/>
                </a:solidFill>
                <a:latin typeface="Courier New" pitchFamily="49" charset="0"/>
              </a:rPr>
              <a:t> </a:t>
            </a:r>
          </a:p>
        </p:txBody>
      </p:sp>
      <p:sp>
        <p:nvSpPr>
          <p:cNvPr id="606213" name="AutoShape 5"/>
          <p:cNvSpPr>
            <a:spLocks noChangeArrowheads="1"/>
          </p:cNvSpPr>
          <p:nvPr/>
        </p:nvSpPr>
        <p:spPr bwMode="auto">
          <a:xfrm>
            <a:off x="5915025" y="2403475"/>
            <a:ext cx="3033713" cy="1249363"/>
          </a:xfrm>
          <a:prstGeom prst="wedgeRoundRectCallout">
            <a:avLst>
              <a:gd name="adj1" fmla="val -44977"/>
              <a:gd name="adj2" fmla="val 76301"/>
              <a:gd name="adj3" fmla="val 16667"/>
            </a:avLst>
          </a:prstGeom>
          <a:solidFill>
            <a:srgbClr val="FFFF99"/>
          </a:solidFill>
          <a:ln w="57150" algn="ctr">
            <a:solidFill>
              <a:srgbClr val="FF7C80"/>
            </a:solidFill>
            <a:miter lim="800000"/>
            <a:headEnd/>
            <a:tailEnd/>
          </a:ln>
        </p:spPr>
        <p:txBody>
          <a:bodyPr/>
          <a:lstStyle/>
          <a:p>
            <a:r>
              <a:rPr lang="en-US" sz="2400" dirty="0">
                <a:solidFill>
                  <a:srgbClr val="0000FF"/>
                </a:solidFill>
                <a:latin typeface="Arial" pitchFamily="34" charset="0"/>
                <a:cs typeface="Arial" pitchFamily="34" charset="0"/>
              </a:rPr>
              <a:t>Actual comment from Linux Kernel</a:t>
            </a:r>
          </a:p>
          <a:p>
            <a:r>
              <a:rPr lang="en-US" sz="1400" dirty="0">
                <a:solidFill>
                  <a:srgbClr val="0000FF"/>
                </a:solidFill>
                <a:latin typeface="Arial" pitchFamily="34" charset="0"/>
                <a:cs typeface="Arial" pitchFamily="34" charset="0"/>
              </a:rPr>
              <a:t>(hat tip: Bradley </a:t>
            </a:r>
            <a:r>
              <a:rPr lang="en-GB" sz="1400" dirty="0" err="1">
                <a:solidFill>
                  <a:srgbClr val="0000FF"/>
                </a:solidFill>
                <a:latin typeface="Arial" pitchFamily="34" charset="0"/>
                <a:cs typeface="Arial" pitchFamily="34" charset="0"/>
              </a:rPr>
              <a:t>Kuszmaul</a:t>
            </a:r>
            <a:r>
              <a:rPr lang="en-GB" sz="1400" dirty="0">
                <a:solidFill>
                  <a:srgbClr val="0000FF"/>
                </a:solidFill>
                <a:latin typeface="Arial" pitchFamily="34" charset="0"/>
                <a:cs typeface="Arial" pitchFamily="34" charset="0"/>
              </a:rPr>
              <a:t>)</a:t>
            </a:r>
          </a:p>
        </p:txBody>
      </p:sp>
      <p:sp>
        <p:nvSpPr>
          <p:cNvPr id="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6212"/>
                                        </p:tgtEl>
                                        <p:attrNameLst>
                                          <p:attrName>style.visibility</p:attrName>
                                        </p:attrNameLst>
                                      </p:cBhvr>
                                      <p:to>
                                        <p:strVal val="visible"/>
                                      </p:to>
                                    </p:set>
                                    <p:animEffect transition="in" filter="blinds(horizontal)">
                                      <p:cBhvr>
                                        <p:cTn id="7" dur="500"/>
                                        <p:tgtEl>
                                          <p:spTgt spid="6062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06213"/>
                                        </p:tgtEl>
                                        <p:attrNameLst>
                                          <p:attrName>style.visibility</p:attrName>
                                        </p:attrNameLst>
                                      </p:cBhvr>
                                      <p:to>
                                        <p:strVal val="visible"/>
                                      </p:to>
                                    </p:set>
                                    <p:animEffect transition="in" filter="blinds(horizontal)">
                                      <p:cBhvr>
                                        <p:cTn id="11" dur="500"/>
                                        <p:tgtEl>
                                          <p:spTgt spid="606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2" grpId="0"/>
      <p:bldP spid="6062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5650" y="404813"/>
            <a:ext cx="7772400" cy="1143000"/>
          </a:xfrm>
        </p:spPr>
        <p:txBody>
          <a:bodyPr/>
          <a:lstStyle/>
          <a:p>
            <a:r>
              <a:rPr lang="en-US" dirty="0"/>
              <a:t>COM vs. ENC Low Load</a:t>
            </a:r>
          </a:p>
        </p:txBody>
      </p:sp>
      <p:grpSp>
        <p:nvGrpSpPr>
          <p:cNvPr id="2" name="Group 15"/>
          <p:cNvGrpSpPr>
            <a:grpSpLocks/>
          </p:cNvGrpSpPr>
          <p:nvPr/>
        </p:nvGrpSpPr>
        <p:grpSpPr bwMode="auto">
          <a:xfrm>
            <a:off x="2357438" y="3265488"/>
            <a:ext cx="6419850" cy="2403475"/>
            <a:chOff x="1474" y="2052"/>
            <a:chExt cx="4044" cy="1514"/>
          </a:xfrm>
        </p:grpSpPr>
        <p:sp>
          <p:nvSpPr>
            <p:cNvPr id="26643" name="Freeform 16"/>
            <p:cNvSpPr>
              <a:spLocks/>
            </p:cNvSpPr>
            <p:nvPr/>
          </p:nvSpPr>
          <p:spPr bwMode="auto">
            <a:xfrm>
              <a:off x="1474" y="2052"/>
              <a:ext cx="3350" cy="1514"/>
            </a:xfrm>
            <a:custGeom>
              <a:avLst/>
              <a:gdLst>
                <a:gd name="T0" fmla="*/ 0 w 3350"/>
                <a:gd name="T1" fmla="*/ 1514 h 1514"/>
                <a:gd name="T2" fmla="*/ 680 w 3350"/>
                <a:gd name="T3" fmla="*/ 1151 h 1514"/>
                <a:gd name="T4" fmla="*/ 1587 w 3350"/>
                <a:gd name="T5" fmla="*/ 743 h 1514"/>
                <a:gd name="T6" fmla="*/ 3350 w 3350"/>
                <a:gd name="T7" fmla="*/ 0 h 1514"/>
                <a:gd name="T8" fmla="*/ 0 60000 65536"/>
                <a:gd name="T9" fmla="*/ 0 60000 65536"/>
                <a:gd name="T10" fmla="*/ 0 60000 65536"/>
                <a:gd name="T11" fmla="*/ 0 60000 65536"/>
                <a:gd name="T12" fmla="*/ 0 w 3350"/>
                <a:gd name="T13" fmla="*/ 0 h 1514"/>
                <a:gd name="T14" fmla="*/ 3350 w 3350"/>
                <a:gd name="T15" fmla="*/ 1514 h 1514"/>
              </a:gdLst>
              <a:ahLst/>
              <a:cxnLst>
                <a:cxn ang="T8">
                  <a:pos x="T0" y="T1"/>
                </a:cxn>
                <a:cxn ang="T9">
                  <a:pos x="T2" y="T3"/>
                </a:cxn>
                <a:cxn ang="T10">
                  <a:pos x="T4" y="T5"/>
                </a:cxn>
                <a:cxn ang="T11">
                  <a:pos x="T6" y="T7"/>
                </a:cxn>
              </a:cxnLst>
              <a:rect l="T12" t="T13" r="T14" b="T15"/>
              <a:pathLst>
                <a:path w="3350" h="1514">
                  <a:moveTo>
                    <a:pt x="0" y="1514"/>
                  </a:moveTo>
                  <a:lnTo>
                    <a:pt x="680" y="1151"/>
                  </a:lnTo>
                  <a:lnTo>
                    <a:pt x="1587" y="743"/>
                  </a:lnTo>
                  <a:lnTo>
                    <a:pt x="3350"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44" name="Freeform 17"/>
            <p:cNvSpPr>
              <a:spLocks/>
            </p:cNvSpPr>
            <p:nvPr/>
          </p:nvSpPr>
          <p:spPr bwMode="auto">
            <a:xfrm>
              <a:off x="1474" y="2466"/>
              <a:ext cx="3350" cy="1100"/>
            </a:xfrm>
            <a:custGeom>
              <a:avLst/>
              <a:gdLst>
                <a:gd name="T0" fmla="*/ 0 w 3350"/>
                <a:gd name="T1" fmla="*/ 1100 h 1100"/>
                <a:gd name="T2" fmla="*/ 680 w 3350"/>
                <a:gd name="T3" fmla="*/ 828 h 1100"/>
                <a:gd name="T4" fmla="*/ 1574 w 3350"/>
                <a:gd name="T5" fmla="*/ 534 h 1100"/>
                <a:gd name="T6" fmla="*/ 3350 w 3350"/>
                <a:gd name="T7" fmla="*/ 0 h 1100"/>
                <a:gd name="T8" fmla="*/ 0 60000 65536"/>
                <a:gd name="T9" fmla="*/ 0 60000 65536"/>
                <a:gd name="T10" fmla="*/ 0 60000 65536"/>
                <a:gd name="T11" fmla="*/ 0 60000 65536"/>
                <a:gd name="T12" fmla="*/ 0 w 3350"/>
                <a:gd name="T13" fmla="*/ 0 h 1100"/>
                <a:gd name="T14" fmla="*/ 3350 w 3350"/>
                <a:gd name="T15" fmla="*/ 1100 h 1100"/>
              </a:gdLst>
              <a:ahLst/>
              <a:cxnLst>
                <a:cxn ang="T8">
                  <a:pos x="T0" y="T1"/>
                </a:cxn>
                <a:cxn ang="T9">
                  <a:pos x="T2" y="T3"/>
                </a:cxn>
                <a:cxn ang="T10">
                  <a:pos x="T4" y="T5"/>
                </a:cxn>
                <a:cxn ang="T11">
                  <a:pos x="T6" y="T7"/>
                </a:cxn>
              </a:cxnLst>
              <a:rect l="T12" t="T13" r="T14" b="T15"/>
              <a:pathLst>
                <a:path w="3350" h="1100">
                  <a:moveTo>
                    <a:pt x="0" y="1100"/>
                  </a:moveTo>
                  <a:lnTo>
                    <a:pt x="680" y="828"/>
                  </a:lnTo>
                  <a:lnTo>
                    <a:pt x="1574" y="534"/>
                  </a:lnTo>
                  <a:lnTo>
                    <a:pt x="3350"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45" name="Text Box 18"/>
            <p:cNvSpPr txBox="1">
              <a:spLocks noChangeArrowheads="1"/>
            </p:cNvSpPr>
            <p:nvPr/>
          </p:nvSpPr>
          <p:spPr bwMode="auto">
            <a:xfrm>
              <a:off x="4954" y="2081"/>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COM</a:t>
              </a:r>
            </a:p>
          </p:txBody>
        </p:sp>
      </p:grpSp>
      <p:pic>
        <p:nvPicPr>
          <p:cNvPr id="26628" name="Picture 4" descr="graph-RB5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1550" y="1417638"/>
            <a:ext cx="6913563" cy="4838700"/>
          </a:xfrm>
          <a:noFill/>
        </p:spPr>
      </p:pic>
      <p:grpSp>
        <p:nvGrpSpPr>
          <p:cNvPr id="3" name="Group 30"/>
          <p:cNvGrpSpPr>
            <a:grpSpLocks/>
          </p:cNvGrpSpPr>
          <p:nvPr/>
        </p:nvGrpSpPr>
        <p:grpSpPr bwMode="auto">
          <a:xfrm>
            <a:off x="2333625" y="3328988"/>
            <a:ext cx="6380163" cy="2357437"/>
            <a:chOff x="1470" y="2097"/>
            <a:chExt cx="4019" cy="1485"/>
          </a:xfrm>
        </p:grpSpPr>
        <p:sp>
          <p:nvSpPr>
            <p:cNvPr id="26637" name="Freeform 20"/>
            <p:cNvSpPr>
              <a:spLocks/>
            </p:cNvSpPr>
            <p:nvPr/>
          </p:nvSpPr>
          <p:spPr bwMode="auto">
            <a:xfrm>
              <a:off x="1470" y="2262"/>
              <a:ext cx="3354" cy="1320"/>
            </a:xfrm>
            <a:custGeom>
              <a:avLst/>
              <a:gdLst>
                <a:gd name="T0" fmla="*/ 0 w 3354"/>
                <a:gd name="T1" fmla="*/ 1320 h 1320"/>
                <a:gd name="T2" fmla="*/ 696 w 3354"/>
                <a:gd name="T3" fmla="*/ 990 h 1320"/>
                <a:gd name="T4" fmla="*/ 1572 w 3354"/>
                <a:gd name="T5" fmla="*/ 630 h 1320"/>
                <a:gd name="T6" fmla="*/ 3354 w 3354"/>
                <a:gd name="T7" fmla="*/ 0 h 1320"/>
                <a:gd name="T8" fmla="*/ 0 60000 65536"/>
                <a:gd name="T9" fmla="*/ 0 60000 65536"/>
                <a:gd name="T10" fmla="*/ 0 60000 65536"/>
                <a:gd name="T11" fmla="*/ 0 60000 65536"/>
                <a:gd name="T12" fmla="*/ 0 w 3354"/>
                <a:gd name="T13" fmla="*/ 0 h 1320"/>
                <a:gd name="T14" fmla="*/ 3354 w 3354"/>
                <a:gd name="T15" fmla="*/ 1320 h 1320"/>
              </a:gdLst>
              <a:ahLst/>
              <a:cxnLst>
                <a:cxn ang="T8">
                  <a:pos x="T0" y="T1"/>
                </a:cxn>
                <a:cxn ang="T9">
                  <a:pos x="T2" y="T3"/>
                </a:cxn>
                <a:cxn ang="T10">
                  <a:pos x="T4" y="T5"/>
                </a:cxn>
                <a:cxn ang="T11">
                  <a:pos x="T6" y="T7"/>
                </a:cxn>
              </a:cxnLst>
              <a:rect l="T12" t="T13" r="T14" b="T15"/>
              <a:pathLst>
                <a:path w="3354" h="1320">
                  <a:moveTo>
                    <a:pt x="0" y="1320"/>
                  </a:moveTo>
                  <a:lnTo>
                    <a:pt x="696" y="990"/>
                  </a:lnTo>
                  <a:lnTo>
                    <a:pt x="1572" y="630"/>
                  </a:lnTo>
                  <a:lnTo>
                    <a:pt x="3354"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38" name="Freeform 19"/>
            <p:cNvSpPr>
              <a:spLocks/>
            </p:cNvSpPr>
            <p:nvPr/>
          </p:nvSpPr>
          <p:spPr bwMode="auto">
            <a:xfrm>
              <a:off x="1474" y="2100"/>
              <a:ext cx="3350" cy="1466"/>
            </a:xfrm>
            <a:custGeom>
              <a:avLst/>
              <a:gdLst>
                <a:gd name="T0" fmla="*/ 0 w 3350"/>
                <a:gd name="T1" fmla="*/ 1466 h 1466"/>
                <a:gd name="T2" fmla="*/ 680 w 3350"/>
                <a:gd name="T3" fmla="*/ 1103 h 1466"/>
                <a:gd name="T4" fmla="*/ 1562 w 3350"/>
                <a:gd name="T5" fmla="*/ 726 h 1466"/>
                <a:gd name="T6" fmla="*/ 3350 w 3350"/>
                <a:gd name="T7" fmla="*/ 0 h 1466"/>
                <a:gd name="T8" fmla="*/ 0 60000 65536"/>
                <a:gd name="T9" fmla="*/ 0 60000 65536"/>
                <a:gd name="T10" fmla="*/ 0 60000 65536"/>
                <a:gd name="T11" fmla="*/ 0 60000 65536"/>
                <a:gd name="T12" fmla="*/ 0 w 3350"/>
                <a:gd name="T13" fmla="*/ 0 h 1466"/>
                <a:gd name="T14" fmla="*/ 3350 w 3350"/>
                <a:gd name="T15" fmla="*/ 1466 h 1466"/>
              </a:gdLst>
              <a:ahLst/>
              <a:cxnLst>
                <a:cxn ang="T8">
                  <a:pos x="T0" y="T1"/>
                </a:cxn>
                <a:cxn ang="T9">
                  <a:pos x="T2" y="T3"/>
                </a:cxn>
                <a:cxn ang="T10">
                  <a:pos x="T4" y="T5"/>
                </a:cxn>
                <a:cxn ang="T11">
                  <a:pos x="T6" y="T7"/>
                </a:cxn>
              </a:cxnLst>
              <a:rect l="T12" t="T13" r="T14" b="T15"/>
              <a:pathLst>
                <a:path w="3350" h="1466">
                  <a:moveTo>
                    <a:pt x="0" y="1466"/>
                  </a:moveTo>
                  <a:lnTo>
                    <a:pt x="680" y="1103"/>
                  </a:lnTo>
                  <a:lnTo>
                    <a:pt x="1562" y="726"/>
                  </a:lnTo>
                  <a:lnTo>
                    <a:pt x="335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39" name="Freeform 21"/>
            <p:cNvSpPr>
              <a:spLocks/>
            </p:cNvSpPr>
            <p:nvPr/>
          </p:nvSpPr>
          <p:spPr bwMode="auto">
            <a:xfrm>
              <a:off x="1474" y="2514"/>
              <a:ext cx="3356" cy="1052"/>
            </a:xfrm>
            <a:custGeom>
              <a:avLst/>
              <a:gdLst>
                <a:gd name="T0" fmla="*/ 0 w 3356"/>
                <a:gd name="T1" fmla="*/ 1052 h 1052"/>
                <a:gd name="T2" fmla="*/ 680 w 3356"/>
                <a:gd name="T3" fmla="*/ 810 h 1052"/>
                <a:gd name="T4" fmla="*/ 1574 w 3356"/>
                <a:gd name="T5" fmla="*/ 516 h 1052"/>
                <a:gd name="T6" fmla="*/ 3356 w 3356"/>
                <a:gd name="T7" fmla="*/ 0 h 1052"/>
                <a:gd name="T8" fmla="*/ 0 60000 65536"/>
                <a:gd name="T9" fmla="*/ 0 60000 65536"/>
                <a:gd name="T10" fmla="*/ 0 60000 65536"/>
                <a:gd name="T11" fmla="*/ 0 60000 65536"/>
                <a:gd name="T12" fmla="*/ 0 w 3356"/>
                <a:gd name="T13" fmla="*/ 0 h 1052"/>
                <a:gd name="T14" fmla="*/ 3356 w 3356"/>
                <a:gd name="T15" fmla="*/ 1052 h 1052"/>
              </a:gdLst>
              <a:ahLst/>
              <a:cxnLst>
                <a:cxn ang="T8">
                  <a:pos x="T0" y="T1"/>
                </a:cxn>
                <a:cxn ang="T9">
                  <a:pos x="T2" y="T3"/>
                </a:cxn>
                <a:cxn ang="T10">
                  <a:pos x="T4" y="T5"/>
                </a:cxn>
                <a:cxn ang="T11">
                  <a:pos x="T6" y="T7"/>
                </a:cxn>
              </a:cxnLst>
              <a:rect l="T12" t="T13" r="T14" b="T15"/>
              <a:pathLst>
                <a:path w="3356" h="1052">
                  <a:moveTo>
                    <a:pt x="0" y="1052"/>
                  </a:moveTo>
                  <a:lnTo>
                    <a:pt x="680" y="810"/>
                  </a:lnTo>
                  <a:lnTo>
                    <a:pt x="1574" y="516"/>
                  </a:lnTo>
                  <a:lnTo>
                    <a:pt x="3356"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40" name="Text Box 22"/>
            <p:cNvSpPr txBox="1">
              <a:spLocks noChangeArrowheads="1"/>
            </p:cNvSpPr>
            <p:nvPr/>
          </p:nvSpPr>
          <p:spPr bwMode="auto">
            <a:xfrm>
              <a:off x="4967" y="2296"/>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FF0000"/>
                  </a:solidFill>
                </a:rPr>
                <a:t>ENC</a:t>
              </a:r>
            </a:p>
          </p:txBody>
        </p:sp>
        <p:sp>
          <p:nvSpPr>
            <p:cNvPr id="26641" name="Freeform 25"/>
            <p:cNvSpPr>
              <a:spLocks/>
            </p:cNvSpPr>
            <p:nvPr/>
          </p:nvSpPr>
          <p:spPr bwMode="auto">
            <a:xfrm>
              <a:off x="1474" y="2097"/>
              <a:ext cx="3350" cy="1466"/>
            </a:xfrm>
            <a:custGeom>
              <a:avLst/>
              <a:gdLst>
                <a:gd name="T0" fmla="*/ 0 w 3350"/>
                <a:gd name="T1" fmla="*/ 1466 h 1466"/>
                <a:gd name="T2" fmla="*/ 680 w 3350"/>
                <a:gd name="T3" fmla="*/ 1103 h 1466"/>
                <a:gd name="T4" fmla="*/ 1562 w 3350"/>
                <a:gd name="T5" fmla="*/ 726 h 1466"/>
                <a:gd name="T6" fmla="*/ 3350 w 3350"/>
                <a:gd name="T7" fmla="*/ 0 h 1466"/>
                <a:gd name="T8" fmla="*/ 0 60000 65536"/>
                <a:gd name="T9" fmla="*/ 0 60000 65536"/>
                <a:gd name="T10" fmla="*/ 0 60000 65536"/>
                <a:gd name="T11" fmla="*/ 0 60000 65536"/>
                <a:gd name="T12" fmla="*/ 0 w 3350"/>
                <a:gd name="T13" fmla="*/ 0 h 1466"/>
                <a:gd name="T14" fmla="*/ 3350 w 3350"/>
                <a:gd name="T15" fmla="*/ 1466 h 1466"/>
              </a:gdLst>
              <a:ahLst/>
              <a:cxnLst>
                <a:cxn ang="T8">
                  <a:pos x="T0" y="T1"/>
                </a:cxn>
                <a:cxn ang="T9">
                  <a:pos x="T2" y="T3"/>
                </a:cxn>
                <a:cxn ang="T10">
                  <a:pos x="T4" y="T5"/>
                </a:cxn>
                <a:cxn ang="T11">
                  <a:pos x="T6" y="T7"/>
                </a:cxn>
              </a:cxnLst>
              <a:rect l="T12" t="T13" r="T14" b="T15"/>
              <a:pathLst>
                <a:path w="3350" h="1466">
                  <a:moveTo>
                    <a:pt x="0" y="1466"/>
                  </a:moveTo>
                  <a:lnTo>
                    <a:pt x="680" y="1103"/>
                  </a:lnTo>
                  <a:lnTo>
                    <a:pt x="1562" y="726"/>
                  </a:lnTo>
                  <a:lnTo>
                    <a:pt x="335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42" name="Freeform 27"/>
            <p:cNvSpPr>
              <a:spLocks/>
            </p:cNvSpPr>
            <p:nvPr/>
          </p:nvSpPr>
          <p:spPr bwMode="auto">
            <a:xfrm>
              <a:off x="1474" y="2097"/>
              <a:ext cx="3350" cy="1466"/>
            </a:xfrm>
            <a:custGeom>
              <a:avLst/>
              <a:gdLst>
                <a:gd name="T0" fmla="*/ 0 w 3350"/>
                <a:gd name="T1" fmla="*/ 1466 h 1466"/>
                <a:gd name="T2" fmla="*/ 680 w 3350"/>
                <a:gd name="T3" fmla="*/ 1103 h 1466"/>
                <a:gd name="T4" fmla="*/ 1562 w 3350"/>
                <a:gd name="T5" fmla="*/ 726 h 1466"/>
                <a:gd name="T6" fmla="*/ 3350 w 3350"/>
                <a:gd name="T7" fmla="*/ 0 h 1466"/>
                <a:gd name="T8" fmla="*/ 0 60000 65536"/>
                <a:gd name="T9" fmla="*/ 0 60000 65536"/>
                <a:gd name="T10" fmla="*/ 0 60000 65536"/>
                <a:gd name="T11" fmla="*/ 0 60000 65536"/>
                <a:gd name="T12" fmla="*/ 0 w 3350"/>
                <a:gd name="T13" fmla="*/ 0 h 1466"/>
                <a:gd name="T14" fmla="*/ 3350 w 3350"/>
                <a:gd name="T15" fmla="*/ 1466 h 1466"/>
              </a:gdLst>
              <a:ahLst/>
              <a:cxnLst>
                <a:cxn ang="T8">
                  <a:pos x="T0" y="T1"/>
                </a:cxn>
                <a:cxn ang="T9">
                  <a:pos x="T2" y="T3"/>
                </a:cxn>
                <a:cxn ang="T10">
                  <a:pos x="T4" y="T5"/>
                </a:cxn>
                <a:cxn ang="T11">
                  <a:pos x="T6" y="T7"/>
                </a:cxn>
              </a:cxnLst>
              <a:rect l="T12" t="T13" r="T14" b="T15"/>
              <a:pathLst>
                <a:path w="3350" h="1466">
                  <a:moveTo>
                    <a:pt x="0" y="1466"/>
                  </a:moveTo>
                  <a:lnTo>
                    <a:pt x="680" y="1103"/>
                  </a:lnTo>
                  <a:lnTo>
                    <a:pt x="1562" y="726"/>
                  </a:lnTo>
                  <a:lnTo>
                    <a:pt x="335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 name="Group 34"/>
          <p:cNvGrpSpPr>
            <a:grpSpLocks/>
          </p:cNvGrpSpPr>
          <p:nvPr/>
        </p:nvGrpSpPr>
        <p:grpSpPr bwMode="auto">
          <a:xfrm>
            <a:off x="2339975" y="2439988"/>
            <a:ext cx="6438900" cy="3409950"/>
            <a:chOff x="1474" y="1537"/>
            <a:chExt cx="4056" cy="2148"/>
          </a:xfrm>
        </p:grpSpPr>
        <p:grpSp>
          <p:nvGrpSpPr>
            <p:cNvPr id="26632" name="Group 35"/>
            <p:cNvGrpSpPr>
              <a:grpSpLocks/>
            </p:cNvGrpSpPr>
            <p:nvPr/>
          </p:nvGrpSpPr>
          <p:grpSpPr bwMode="auto">
            <a:xfrm>
              <a:off x="1474" y="1537"/>
              <a:ext cx="4056" cy="1848"/>
              <a:chOff x="1474" y="1537"/>
              <a:chExt cx="4056" cy="1848"/>
            </a:xfrm>
          </p:grpSpPr>
          <p:sp>
            <p:nvSpPr>
              <p:cNvPr id="26635" name="Freeform 36"/>
              <p:cNvSpPr>
                <a:spLocks/>
              </p:cNvSpPr>
              <p:nvPr/>
            </p:nvSpPr>
            <p:spPr bwMode="auto">
              <a:xfrm>
                <a:off x="1474" y="1698"/>
                <a:ext cx="3356" cy="1687"/>
              </a:xfrm>
              <a:custGeom>
                <a:avLst/>
                <a:gdLst>
                  <a:gd name="T0" fmla="*/ 0 w 3356"/>
                  <a:gd name="T1" fmla="*/ 1687 h 1687"/>
                  <a:gd name="T2" fmla="*/ 224 w 3356"/>
                  <a:gd name="T3" fmla="*/ 1500 h 1687"/>
                  <a:gd name="T4" fmla="*/ 674 w 3356"/>
                  <a:gd name="T5" fmla="*/ 1170 h 1687"/>
                  <a:gd name="T6" fmla="*/ 1562 w 3356"/>
                  <a:gd name="T7" fmla="*/ 714 h 1687"/>
                  <a:gd name="T8" fmla="*/ 3356 w 3356"/>
                  <a:gd name="T9" fmla="*/ 0 h 1687"/>
                  <a:gd name="T10" fmla="*/ 0 60000 65536"/>
                  <a:gd name="T11" fmla="*/ 0 60000 65536"/>
                  <a:gd name="T12" fmla="*/ 0 60000 65536"/>
                  <a:gd name="T13" fmla="*/ 0 60000 65536"/>
                  <a:gd name="T14" fmla="*/ 0 60000 65536"/>
                  <a:gd name="T15" fmla="*/ 0 w 3356"/>
                  <a:gd name="T16" fmla="*/ 0 h 1687"/>
                  <a:gd name="T17" fmla="*/ 3356 w 3356"/>
                  <a:gd name="T18" fmla="*/ 1687 h 1687"/>
                </a:gdLst>
                <a:ahLst/>
                <a:cxnLst>
                  <a:cxn ang="T10">
                    <a:pos x="T0" y="T1"/>
                  </a:cxn>
                  <a:cxn ang="T11">
                    <a:pos x="T2" y="T3"/>
                  </a:cxn>
                  <a:cxn ang="T12">
                    <a:pos x="T4" y="T5"/>
                  </a:cxn>
                  <a:cxn ang="T13">
                    <a:pos x="T6" y="T7"/>
                  </a:cxn>
                  <a:cxn ang="T14">
                    <a:pos x="T8" y="T9"/>
                  </a:cxn>
                </a:cxnLst>
                <a:rect l="T15" t="T16" r="T17" b="T18"/>
                <a:pathLst>
                  <a:path w="3356" h="1687">
                    <a:moveTo>
                      <a:pt x="0" y="1687"/>
                    </a:moveTo>
                    <a:lnTo>
                      <a:pt x="224" y="1500"/>
                    </a:lnTo>
                    <a:lnTo>
                      <a:pt x="674" y="1170"/>
                    </a:lnTo>
                    <a:lnTo>
                      <a:pt x="1562" y="714"/>
                    </a:lnTo>
                    <a:lnTo>
                      <a:pt x="3356" y="0"/>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36" name="Text Box 37"/>
              <p:cNvSpPr txBox="1">
                <a:spLocks noChangeArrowheads="1"/>
              </p:cNvSpPr>
              <p:nvPr/>
            </p:nvSpPr>
            <p:spPr bwMode="auto">
              <a:xfrm>
                <a:off x="4954" y="1537"/>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Hand</a:t>
                </a:r>
              </a:p>
            </p:txBody>
          </p:sp>
        </p:grpSp>
        <p:sp>
          <p:nvSpPr>
            <p:cNvPr id="26633" name="Freeform 38"/>
            <p:cNvSpPr>
              <a:spLocks/>
            </p:cNvSpPr>
            <p:nvPr/>
          </p:nvSpPr>
          <p:spPr bwMode="auto">
            <a:xfrm>
              <a:off x="1474" y="3385"/>
              <a:ext cx="3356" cy="181"/>
            </a:xfrm>
            <a:custGeom>
              <a:avLst/>
              <a:gdLst>
                <a:gd name="T0" fmla="*/ 0 w 3356"/>
                <a:gd name="T1" fmla="*/ 0 h 181"/>
                <a:gd name="T2" fmla="*/ 227 w 3356"/>
                <a:gd name="T3" fmla="*/ 136 h 181"/>
                <a:gd name="T4" fmla="*/ 680 w 3356"/>
                <a:gd name="T5" fmla="*/ 136 h 181"/>
                <a:gd name="T6" fmla="*/ 1542 w 3356"/>
                <a:gd name="T7" fmla="*/ 136 h 181"/>
                <a:gd name="T8" fmla="*/ 3356 w 3356"/>
                <a:gd name="T9" fmla="*/ 181 h 181"/>
                <a:gd name="T10" fmla="*/ 0 60000 65536"/>
                <a:gd name="T11" fmla="*/ 0 60000 65536"/>
                <a:gd name="T12" fmla="*/ 0 60000 65536"/>
                <a:gd name="T13" fmla="*/ 0 60000 65536"/>
                <a:gd name="T14" fmla="*/ 0 60000 65536"/>
                <a:gd name="T15" fmla="*/ 0 w 3356"/>
                <a:gd name="T16" fmla="*/ 0 h 181"/>
                <a:gd name="T17" fmla="*/ 3356 w 3356"/>
                <a:gd name="T18" fmla="*/ 181 h 181"/>
              </a:gdLst>
              <a:ahLst/>
              <a:cxnLst>
                <a:cxn ang="T10">
                  <a:pos x="T0" y="T1"/>
                </a:cxn>
                <a:cxn ang="T11">
                  <a:pos x="T2" y="T3"/>
                </a:cxn>
                <a:cxn ang="T12">
                  <a:pos x="T4" y="T5"/>
                </a:cxn>
                <a:cxn ang="T13">
                  <a:pos x="T6" y="T7"/>
                </a:cxn>
                <a:cxn ang="T14">
                  <a:pos x="T8" y="T9"/>
                </a:cxn>
              </a:cxnLst>
              <a:rect l="T15" t="T16" r="T17" b="T18"/>
              <a:pathLst>
                <a:path w="3356" h="181">
                  <a:moveTo>
                    <a:pt x="0" y="0"/>
                  </a:moveTo>
                  <a:lnTo>
                    <a:pt x="227" y="136"/>
                  </a:lnTo>
                  <a:lnTo>
                    <a:pt x="680" y="136"/>
                  </a:lnTo>
                  <a:lnTo>
                    <a:pt x="1542" y="136"/>
                  </a:lnTo>
                  <a:lnTo>
                    <a:pt x="3356" y="181"/>
                  </a:ln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34" name="Text Box 39"/>
            <p:cNvSpPr txBox="1">
              <a:spLocks noChangeArrowheads="1"/>
            </p:cNvSpPr>
            <p:nvPr/>
          </p:nvSpPr>
          <p:spPr bwMode="auto">
            <a:xfrm>
              <a:off x="4954" y="3397"/>
              <a:ext cx="5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MCS</a:t>
              </a:r>
            </a:p>
          </p:txBody>
        </p:sp>
      </p:grpSp>
      <p:sp>
        <p:nvSpPr>
          <p:cNvPr id="26631" name="Text Box 40"/>
          <p:cNvSpPr txBox="1">
            <a:spLocks noChangeArrowheads="1"/>
          </p:cNvSpPr>
          <p:nvPr/>
        </p:nvSpPr>
        <p:spPr bwMode="auto">
          <a:xfrm>
            <a:off x="1814513" y="1412875"/>
            <a:ext cx="599757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000"/>
              <a:t>Red-Black Tree 5% Delete 5% Update 90% Lookup</a:t>
            </a:r>
          </a:p>
        </p:txBody>
      </p:sp>
    </p:spTree>
    <p:extLst>
      <p:ext uri="{BB962C8B-B14F-4D97-AF65-F5344CB8AC3E}">
        <p14:creationId xmlns:p14="http://schemas.microsoft.com/office/powerpoint/2010/main" val="1028406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71500" y="428625"/>
            <a:ext cx="7772400" cy="1143000"/>
          </a:xfrm>
        </p:spPr>
        <p:txBody>
          <a:bodyPr/>
          <a:lstStyle/>
          <a:p>
            <a:r>
              <a:rPr lang="en-US" smtClean="0"/>
              <a:t>Problem: Internal Inconsistency</a:t>
            </a:r>
          </a:p>
        </p:txBody>
      </p:sp>
      <p:sp>
        <p:nvSpPr>
          <p:cNvPr id="39939" name="Rectangle 3"/>
          <p:cNvSpPr>
            <a:spLocks noGrp="1" noChangeArrowheads="1"/>
          </p:cNvSpPr>
          <p:nvPr>
            <p:ph type="body" idx="1"/>
          </p:nvPr>
        </p:nvSpPr>
        <p:spPr>
          <a:xfrm>
            <a:off x="685800" y="2517775"/>
            <a:ext cx="7772400" cy="4114800"/>
          </a:xfrm>
        </p:spPr>
        <p:txBody>
          <a:bodyPr/>
          <a:lstStyle/>
          <a:p>
            <a:r>
              <a:rPr lang="en-US" sz="2800" smtClean="0"/>
              <a:t>A </a:t>
            </a:r>
            <a:r>
              <a:rPr lang="en-US" sz="2800" smtClean="0">
                <a:solidFill>
                  <a:schemeClr val="tx1"/>
                </a:solidFill>
              </a:rPr>
              <a:t>Zombie</a:t>
            </a:r>
            <a:r>
              <a:rPr lang="en-US" sz="2800" smtClean="0"/>
              <a:t> is an active transaction destined to abort.</a:t>
            </a:r>
          </a:p>
          <a:p>
            <a:r>
              <a:rPr lang="en-US" sz="2800" smtClean="0"/>
              <a:t>If Zombies see inconsistent states </a:t>
            </a:r>
            <a:r>
              <a:rPr lang="en-US" sz="2800" smtClean="0">
                <a:solidFill>
                  <a:schemeClr val="tx1"/>
                </a:solidFill>
              </a:rPr>
              <a:t>bad things can happen</a:t>
            </a:r>
          </a:p>
        </p:txBody>
      </p:sp>
      <p:pic>
        <p:nvPicPr>
          <p:cNvPr id="39940" name="Picture 5"/>
          <p:cNvPicPr>
            <a:picLocks noChangeAspect="1" noChangeArrowheads="1"/>
          </p:cNvPicPr>
          <p:nvPr/>
        </p:nvPicPr>
        <p:blipFill>
          <a:blip r:embed="rId3" cstate="print"/>
          <a:srcRect/>
          <a:stretch>
            <a:fillRect/>
          </a:stretch>
        </p:blipFill>
        <p:spPr bwMode="auto">
          <a:xfrm>
            <a:off x="493713" y="327025"/>
            <a:ext cx="1158875" cy="1501775"/>
          </a:xfrm>
          <a:prstGeom prst="rect">
            <a:avLst/>
          </a:prstGeom>
          <a:noFill/>
          <a:ln w="9525">
            <a:noFill/>
            <a:miter lim="800000"/>
            <a:headEnd/>
            <a:tailEnd/>
          </a:ln>
        </p:spPr>
      </p:pic>
      <p:pic>
        <p:nvPicPr>
          <p:cNvPr id="39941" name="Picture 4"/>
          <p:cNvPicPr>
            <a:picLocks noChangeAspect="1" noChangeArrowheads="1"/>
          </p:cNvPicPr>
          <p:nvPr/>
        </p:nvPicPr>
        <p:blipFill>
          <a:blip r:embed="rId4" cstate="print"/>
          <a:srcRect/>
          <a:stretch>
            <a:fillRect/>
          </a:stretch>
        </p:blipFill>
        <p:spPr bwMode="auto">
          <a:xfrm>
            <a:off x="7227888" y="317500"/>
            <a:ext cx="1079500" cy="1604963"/>
          </a:xfrm>
          <a:prstGeom prst="rect">
            <a:avLst/>
          </a:prstGeom>
          <a:noFill/>
          <a:ln w="38100" algn="ctr">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0963" name="Rectangle 6"/>
          <p:cNvSpPr>
            <a:spLocks noGrp="1" noChangeArrowheads="1"/>
          </p:cNvSpPr>
          <p:nvPr>
            <p:ph type="sldNum" sz="quarter" idx="10"/>
          </p:nvPr>
        </p:nvSpPr>
        <p:spPr>
          <a:noFill/>
        </p:spPr>
        <p:txBody>
          <a:bodyPr/>
          <a:lstStyle/>
          <a:p>
            <a:fld id="{87C9F028-700B-4BAC-8A2F-2010CB4FBC41}" type="slidenum">
              <a:rPr lang="x-none" smtClean="0">
                <a:cs typeface="Arial" pitchFamily="34" charset="0"/>
              </a:rPr>
              <a:pPr/>
              <a:t>82</a:t>
            </a:fld>
            <a:endParaRPr lang="en-US" smtClean="0">
              <a:cs typeface="Arial" pitchFamily="34" charset="0"/>
            </a:endParaRPr>
          </a:p>
        </p:txBody>
      </p:sp>
      <p:sp>
        <p:nvSpPr>
          <p:cNvPr id="40964" name="Rectangle 2"/>
          <p:cNvSpPr>
            <a:spLocks noGrp="1" noChangeArrowheads="1"/>
          </p:cNvSpPr>
          <p:nvPr>
            <p:ph type="title"/>
          </p:nvPr>
        </p:nvSpPr>
        <p:spPr>
          <a:xfrm>
            <a:off x="714375" y="285750"/>
            <a:ext cx="7772400" cy="1143000"/>
          </a:xfrm>
        </p:spPr>
        <p:txBody>
          <a:bodyPr/>
          <a:lstStyle/>
          <a:p>
            <a:r>
              <a:rPr lang="en-US" smtClean="0"/>
              <a:t>Internal Consistency</a:t>
            </a:r>
          </a:p>
        </p:txBody>
      </p:sp>
      <p:sp>
        <p:nvSpPr>
          <p:cNvPr id="40965" name="Rectangle 4"/>
          <p:cNvSpPr>
            <a:spLocks noChangeArrowheads="1"/>
          </p:cNvSpPr>
          <p:nvPr/>
        </p:nvSpPr>
        <p:spPr bwMode="auto">
          <a:xfrm>
            <a:off x="2411413" y="1989138"/>
            <a:ext cx="576262" cy="2952750"/>
          </a:xfrm>
          <a:prstGeom prst="rect">
            <a:avLst/>
          </a:prstGeom>
          <a:solidFill>
            <a:srgbClr val="00FFCC"/>
          </a:solidFill>
          <a:ln w="9525">
            <a:solidFill>
              <a:schemeClr val="tx1"/>
            </a:solidFill>
            <a:miter lim="800000"/>
            <a:headEnd/>
            <a:tailEnd/>
          </a:ln>
        </p:spPr>
        <p:txBody>
          <a:bodyPr wrap="none" anchor="ctr"/>
          <a:lstStyle/>
          <a:p>
            <a:endParaRPr lang="en-US" sz="2400" dirty="0">
              <a:latin typeface="Arial" pitchFamily="34" charset="0"/>
            </a:endParaRPr>
          </a:p>
        </p:txBody>
      </p:sp>
      <p:sp>
        <p:nvSpPr>
          <p:cNvPr id="40966" name="Line 5"/>
          <p:cNvSpPr>
            <a:spLocks noChangeShapeType="1"/>
          </p:cNvSpPr>
          <p:nvPr/>
        </p:nvSpPr>
        <p:spPr bwMode="auto">
          <a:xfrm>
            <a:off x="2411413" y="24209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67" name="Line 6"/>
          <p:cNvSpPr>
            <a:spLocks noChangeShapeType="1"/>
          </p:cNvSpPr>
          <p:nvPr/>
        </p:nvSpPr>
        <p:spPr bwMode="auto">
          <a:xfrm>
            <a:off x="2411413" y="292576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68" name="Line 7"/>
          <p:cNvSpPr>
            <a:spLocks noChangeShapeType="1"/>
          </p:cNvSpPr>
          <p:nvPr/>
        </p:nvSpPr>
        <p:spPr bwMode="auto">
          <a:xfrm>
            <a:off x="2411413" y="343058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69" name="Line 8"/>
          <p:cNvSpPr>
            <a:spLocks noChangeShapeType="1"/>
          </p:cNvSpPr>
          <p:nvPr/>
        </p:nvSpPr>
        <p:spPr bwMode="auto">
          <a:xfrm>
            <a:off x="2411413" y="393541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70" name="Line 9"/>
          <p:cNvSpPr>
            <a:spLocks noChangeShapeType="1"/>
          </p:cNvSpPr>
          <p:nvPr/>
        </p:nvSpPr>
        <p:spPr bwMode="auto">
          <a:xfrm>
            <a:off x="2411413" y="44402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71" name="Line 10"/>
          <p:cNvSpPr>
            <a:spLocks noChangeShapeType="1"/>
          </p:cNvSpPr>
          <p:nvPr/>
        </p:nvSpPr>
        <p:spPr bwMode="auto">
          <a:xfrm flipV="1">
            <a:off x="2987675"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2" name="Line 11"/>
          <p:cNvSpPr>
            <a:spLocks noChangeShapeType="1"/>
          </p:cNvSpPr>
          <p:nvPr/>
        </p:nvSpPr>
        <p:spPr bwMode="auto">
          <a:xfrm flipV="1">
            <a:off x="2411413"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3" name="Line 12"/>
          <p:cNvSpPr>
            <a:spLocks noChangeShapeType="1"/>
          </p:cNvSpPr>
          <p:nvPr/>
        </p:nvSpPr>
        <p:spPr bwMode="auto">
          <a:xfrm flipV="1">
            <a:off x="2411413"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4" name="Line 13"/>
          <p:cNvSpPr>
            <a:spLocks noChangeShapeType="1"/>
          </p:cNvSpPr>
          <p:nvPr/>
        </p:nvSpPr>
        <p:spPr bwMode="auto">
          <a:xfrm flipV="1">
            <a:off x="2987675"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6" name="Text Box 297"/>
          <p:cNvSpPr txBox="1">
            <a:spLocks noChangeArrowheads="1"/>
          </p:cNvSpPr>
          <p:nvPr/>
        </p:nvSpPr>
        <p:spPr bwMode="auto">
          <a:xfrm>
            <a:off x="2970213" y="2459038"/>
            <a:ext cx="387350" cy="457200"/>
          </a:xfrm>
          <a:prstGeom prst="rect">
            <a:avLst/>
          </a:prstGeom>
          <a:noFill/>
          <a:ln w="9525">
            <a:noFill/>
            <a:miter lim="800000"/>
            <a:headEnd/>
            <a:tailEnd/>
          </a:ln>
        </p:spPr>
        <p:txBody>
          <a:bodyPr>
            <a:spAutoFit/>
          </a:bodyPr>
          <a:lstStyle/>
          <a:p>
            <a:r>
              <a:rPr lang="en-US" sz="2400" b="1" dirty="0">
                <a:latin typeface="Arial" pitchFamily="34" charset="0"/>
                <a:cs typeface="Arial" pitchFamily="34" charset="0"/>
              </a:rPr>
              <a:t>x</a:t>
            </a:r>
          </a:p>
        </p:txBody>
      </p:sp>
      <p:sp>
        <p:nvSpPr>
          <p:cNvPr id="40977" name="Text Box 298"/>
          <p:cNvSpPr txBox="1">
            <a:spLocks noChangeArrowheads="1"/>
          </p:cNvSpPr>
          <p:nvPr/>
        </p:nvSpPr>
        <p:spPr bwMode="auto">
          <a:xfrm>
            <a:off x="2954338" y="3467100"/>
            <a:ext cx="387350" cy="457200"/>
          </a:xfrm>
          <a:prstGeom prst="rect">
            <a:avLst/>
          </a:prstGeom>
          <a:noFill/>
          <a:ln w="9525">
            <a:noFill/>
            <a:miter lim="800000"/>
            <a:headEnd/>
            <a:tailEnd/>
          </a:ln>
        </p:spPr>
        <p:txBody>
          <a:bodyPr>
            <a:spAutoFit/>
          </a:bodyPr>
          <a:lstStyle/>
          <a:p>
            <a:r>
              <a:rPr lang="en-US" sz="2400" b="1" dirty="0">
                <a:latin typeface="Arial" pitchFamily="34" charset="0"/>
                <a:cs typeface="Arial" pitchFamily="34" charset="0"/>
              </a:rPr>
              <a:t>y</a:t>
            </a:r>
          </a:p>
        </p:txBody>
      </p:sp>
      <p:sp>
        <p:nvSpPr>
          <p:cNvPr id="96" name="Text Box 297"/>
          <p:cNvSpPr txBox="1">
            <a:spLocks noChangeArrowheads="1"/>
          </p:cNvSpPr>
          <p:nvPr/>
        </p:nvSpPr>
        <p:spPr bwMode="auto">
          <a:xfrm>
            <a:off x="2500313" y="2428875"/>
            <a:ext cx="387350" cy="461963"/>
          </a:xfrm>
          <a:prstGeom prst="rect">
            <a:avLst/>
          </a:prstGeom>
          <a:noFill/>
          <a:ln w="9525">
            <a:noFill/>
            <a:miter lim="800000"/>
            <a:headEnd/>
            <a:tailEnd/>
          </a:ln>
        </p:spPr>
        <p:txBody>
          <a:bodyPr>
            <a:spAutoFit/>
          </a:bodyPr>
          <a:lstStyle/>
          <a:p>
            <a:r>
              <a:rPr lang="en-US" sz="2400" b="1" dirty="0">
                <a:latin typeface="Arial" pitchFamily="34" charset="0"/>
              </a:rPr>
              <a:t>4</a:t>
            </a:r>
          </a:p>
        </p:txBody>
      </p:sp>
      <p:sp>
        <p:nvSpPr>
          <p:cNvPr id="97" name="Text Box 297"/>
          <p:cNvSpPr txBox="1">
            <a:spLocks noChangeArrowheads="1"/>
          </p:cNvSpPr>
          <p:nvPr/>
        </p:nvSpPr>
        <p:spPr bwMode="auto">
          <a:xfrm>
            <a:off x="2500313" y="3429000"/>
            <a:ext cx="387350" cy="461963"/>
          </a:xfrm>
          <a:prstGeom prst="rect">
            <a:avLst/>
          </a:prstGeom>
          <a:noFill/>
          <a:ln w="9525">
            <a:noFill/>
            <a:miter lim="800000"/>
            <a:headEnd/>
            <a:tailEnd/>
          </a:ln>
        </p:spPr>
        <p:txBody>
          <a:bodyPr>
            <a:spAutoFit/>
          </a:bodyPr>
          <a:lstStyle/>
          <a:p>
            <a:r>
              <a:rPr lang="en-US" sz="2400" b="1" dirty="0">
                <a:latin typeface="Arial" pitchFamily="34" charset="0"/>
              </a:rPr>
              <a:t>2</a:t>
            </a:r>
          </a:p>
        </p:txBody>
      </p:sp>
      <p:grpSp>
        <p:nvGrpSpPr>
          <p:cNvPr id="2" name="Group 99"/>
          <p:cNvGrpSpPr>
            <a:grpSpLocks/>
          </p:cNvGrpSpPr>
          <p:nvPr/>
        </p:nvGrpSpPr>
        <p:grpSpPr bwMode="auto">
          <a:xfrm>
            <a:off x="2541588" y="2466975"/>
            <a:ext cx="387350" cy="1462088"/>
            <a:chOff x="3970336" y="2581267"/>
            <a:chExt cx="387350" cy="1461704"/>
          </a:xfrm>
        </p:grpSpPr>
        <p:sp>
          <p:nvSpPr>
            <p:cNvPr id="40989" name="Text Box 297"/>
            <p:cNvSpPr txBox="1">
              <a:spLocks noChangeArrowheads="1"/>
            </p:cNvSpPr>
            <p:nvPr/>
          </p:nvSpPr>
          <p:spPr bwMode="auto">
            <a:xfrm>
              <a:off x="3970336" y="2581267"/>
              <a:ext cx="387350" cy="461573"/>
            </a:xfrm>
            <a:prstGeom prst="rect">
              <a:avLst/>
            </a:prstGeom>
            <a:noFill/>
            <a:ln w="9525">
              <a:noFill/>
              <a:miter lim="800000"/>
              <a:headEnd/>
              <a:tailEnd/>
            </a:ln>
          </p:spPr>
          <p:txBody>
            <a:bodyPr>
              <a:spAutoFit/>
            </a:bodyPr>
            <a:lstStyle/>
            <a:p>
              <a:r>
                <a:rPr lang="en-US" sz="2400" b="1" dirty="0">
                  <a:solidFill>
                    <a:srgbClr val="FF0000"/>
                  </a:solidFill>
                  <a:latin typeface="Arial" pitchFamily="34" charset="0"/>
                </a:rPr>
                <a:t>8</a:t>
              </a:r>
            </a:p>
          </p:txBody>
        </p:sp>
        <p:sp>
          <p:nvSpPr>
            <p:cNvPr id="40990" name="Text Box 297"/>
            <p:cNvSpPr txBox="1">
              <a:spLocks noChangeArrowheads="1"/>
            </p:cNvSpPr>
            <p:nvPr/>
          </p:nvSpPr>
          <p:spPr bwMode="auto">
            <a:xfrm>
              <a:off x="3970336" y="3581398"/>
              <a:ext cx="387350" cy="461573"/>
            </a:xfrm>
            <a:prstGeom prst="rect">
              <a:avLst/>
            </a:prstGeom>
            <a:noFill/>
            <a:ln w="9525">
              <a:noFill/>
              <a:miter lim="800000"/>
              <a:headEnd/>
              <a:tailEnd/>
            </a:ln>
          </p:spPr>
          <p:txBody>
            <a:bodyPr>
              <a:spAutoFit/>
            </a:bodyPr>
            <a:lstStyle/>
            <a:p>
              <a:r>
                <a:rPr lang="en-US" sz="2400" b="1" dirty="0">
                  <a:solidFill>
                    <a:srgbClr val="FF0000"/>
                  </a:solidFill>
                  <a:latin typeface="Arial" pitchFamily="34" charset="0"/>
                </a:rPr>
                <a:t>4</a:t>
              </a:r>
            </a:p>
          </p:txBody>
        </p:sp>
      </p:grpSp>
      <p:sp>
        <p:nvSpPr>
          <p:cNvPr id="101" name="Rectangle 100"/>
          <p:cNvSpPr>
            <a:spLocks noChangeArrowheads="1"/>
          </p:cNvSpPr>
          <p:nvPr/>
        </p:nvSpPr>
        <p:spPr bwMode="auto">
          <a:xfrm>
            <a:off x="2428875" y="2428875"/>
            <a:ext cx="571500" cy="500063"/>
          </a:xfrm>
          <a:prstGeom prst="rect">
            <a:avLst/>
          </a:prstGeom>
          <a:noFill/>
          <a:ln w="44450" algn="ctr">
            <a:solidFill>
              <a:schemeClr val="accent2"/>
            </a:solidFill>
            <a:round/>
            <a:headEnd/>
            <a:tailEnd/>
          </a:ln>
        </p:spPr>
        <p:txBody>
          <a:bodyPr/>
          <a:lstStyle/>
          <a:p>
            <a:endParaRPr lang="en-US" sz="2400" dirty="0">
              <a:latin typeface="Arial" pitchFamily="34" charset="0"/>
            </a:endParaRPr>
          </a:p>
        </p:txBody>
      </p:sp>
      <p:sp>
        <p:nvSpPr>
          <p:cNvPr id="27" name="Rectangle 26"/>
          <p:cNvSpPr>
            <a:spLocks noChangeArrowheads="1"/>
          </p:cNvSpPr>
          <p:nvPr/>
        </p:nvSpPr>
        <p:spPr bwMode="auto">
          <a:xfrm>
            <a:off x="2428875" y="2500313"/>
            <a:ext cx="571500" cy="1428750"/>
          </a:xfrm>
          <a:prstGeom prst="rect">
            <a:avLst/>
          </a:prstGeom>
          <a:noFill/>
          <a:ln w="44450" algn="ctr">
            <a:solidFill>
              <a:srgbClr val="FF0000"/>
            </a:solidFill>
            <a:round/>
            <a:headEnd/>
            <a:tailEnd/>
          </a:ln>
        </p:spPr>
        <p:txBody>
          <a:bodyPr/>
          <a:lstStyle/>
          <a:p>
            <a:endParaRPr lang="en-US" sz="2400" dirty="0">
              <a:latin typeface="Arial" pitchFamily="34" charset="0"/>
            </a:endParaRPr>
          </a:p>
        </p:txBody>
      </p:sp>
      <p:sp>
        <p:nvSpPr>
          <p:cNvPr id="40992" name="Text Box 32"/>
          <p:cNvSpPr txBox="1">
            <a:spLocks noChangeArrowheads="1"/>
          </p:cNvSpPr>
          <p:nvPr/>
        </p:nvSpPr>
        <p:spPr bwMode="auto">
          <a:xfrm>
            <a:off x="3989388" y="2092325"/>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Invariant: </a:t>
            </a:r>
            <a:r>
              <a:rPr lang="en-US" sz="2800">
                <a:solidFill>
                  <a:schemeClr val="tx1"/>
                </a:solidFill>
                <a:latin typeface="Gill Sans MT" pitchFamily="34" charset="0"/>
              </a:rPr>
              <a:t>x = 2y</a:t>
            </a:r>
          </a:p>
        </p:txBody>
      </p:sp>
      <p:sp>
        <p:nvSpPr>
          <p:cNvPr id="40993" name="Text Box 33"/>
          <p:cNvSpPr txBox="1">
            <a:spLocks noChangeArrowheads="1"/>
          </p:cNvSpPr>
          <p:nvPr/>
        </p:nvSpPr>
        <p:spPr bwMode="auto">
          <a:xfrm>
            <a:off x="3257550" y="26098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Gill Sans MT" pitchFamily="34" charset="0"/>
              </a:rPr>
              <a:t>Transaction</a:t>
            </a:r>
            <a:r>
              <a:rPr lang="en-US" sz="2800">
                <a:solidFill>
                  <a:srgbClr val="0000FF"/>
                </a:solidFill>
                <a:latin typeface="Gill Sans MT" pitchFamily="34" charset="0"/>
              </a:rPr>
              <a:t> A: reads </a:t>
            </a:r>
            <a:r>
              <a:rPr lang="en-US" sz="2800">
                <a:solidFill>
                  <a:schemeClr val="tx1"/>
                </a:solidFill>
                <a:latin typeface="Gill Sans MT" pitchFamily="34" charset="0"/>
              </a:rPr>
              <a:t>x = 4</a:t>
            </a:r>
          </a:p>
        </p:txBody>
      </p:sp>
      <p:sp>
        <p:nvSpPr>
          <p:cNvPr id="40994" name="Text Box 34"/>
          <p:cNvSpPr txBox="1">
            <a:spLocks noChangeArrowheads="1"/>
          </p:cNvSpPr>
          <p:nvPr/>
        </p:nvSpPr>
        <p:spPr bwMode="auto">
          <a:xfrm>
            <a:off x="4008438" y="303847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Gill Sans MT" pitchFamily="34" charset="0"/>
              </a:rPr>
              <a:t>Transaction</a:t>
            </a:r>
            <a:r>
              <a:rPr lang="en-US" sz="2800">
                <a:solidFill>
                  <a:srgbClr val="0000FF"/>
                </a:solidFill>
                <a:latin typeface="Gill Sans MT" pitchFamily="34" charset="0"/>
              </a:rPr>
              <a:t> </a:t>
            </a:r>
            <a:r>
              <a:rPr lang="en-US" sz="2800">
                <a:solidFill>
                  <a:srgbClr val="FF0000"/>
                </a:solidFill>
                <a:latin typeface="Gill Sans MT" pitchFamily="34" charset="0"/>
              </a:rPr>
              <a:t>B</a:t>
            </a:r>
            <a:r>
              <a:rPr lang="en-US" sz="2800">
                <a:solidFill>
                  <a:srgbClr val="0000FF"/>
                </a:solidFill>
                <a:latin typeface="Gill Sans MT" pitchFamily="34" charset="0"/>
              </a:rPr>
              <a:t>: writes</a:t>
            </a:r>
          </a:p>
          <a:p>
            <a:r>
              <a:rPr lang="en-US" sz="2800">
                <a:solidFill>
                  <a:schemeClr val="tx1"/>
                </a:solidFill>
                <a:latin typeface="Gill Sans MT" pitchFamily="34" charset="0"/>
              </a:rPr>
              <a:t>8 </a:t>
            </a:r>
            <a:r>
              <a:rPr lang="en-US" sz="2800">
                <a:solidFill>
                  <a:schemeClr val="accent2"/>
                </a:solidFill>
                <a:latin typeface="Gill Sans MT" pitchFamily="34" charset="0"/>
              </a:rPr>
              <a:t>to</a:t>
            </a:r>
            <a:r>
              <a:rPr lang="en-US" sz="2800">
                <a:solidFill>
                  <a:schemeClr val="tx1"/>
                </a:solidFill>
                <a:latin typeface="Gill Sans MT" pitchFamily="34" charset="0"/>
              </a:rPr>
              <a:t> x, 16 </a:t>
            </a:r>
            <a:r>
              <a:rPr lang="en-US" sz="2800">
                <a:solidFill>
                  <a:schemeClr val="accent2"/>
                </a:solidFill>
                <a:latin typeface="Gill Sans MT" pitchFamily="34" charset="0"/>
              </a:rPr>
              <a:t>to</a:t>
            </a:r>
            <a:r>
              <a:rPr lang="en-US" sz="2800">
                <a:solidFill>
                  <a:schemeClr val="tx1"/>
                </a:solidFill>
                <a:latin typeface="Gill Sans MT" pitchFamily="34" charset="0"/>
              </a:rPr>
              <a:t> y, </a:t>
            </a:r>
            <a:r>
              <a:rPr lang="en-US" sz="2800">
                <a:solidFill>
                  <a:srgbClr val="0000FF"/>
                </a:solidFill>
                <a:latin typeface="Gill Sans MT" pitchFamily="34" charset="0"/>
              </a:rPr>
              <a:t>aborts A</a:t>
            </a:r>
            <a:r>
              <a:rPr lang="en-US" sz="2800">
                <a:solidFill>
                  <a:schemeClr val="tx1"/>
                </a:solidFill>
                <a:latin typeface="Gill Sans MT" pitchFamily="34" charset="0"/>
              </a:rPr>
              <a:t> )</a:t>
            </a:r>
          </a:p>
        </p:txBody>
      </p:sp>
      <p:sp>
        <p:nvSpPr>
          <p:cNvPr id="40995" name="Text Box 35"/>
          <p:cNvSpPr txBox="1">
            <a:spLocks noChangeArrowheads="1"/>
          </p:cNvSpPr>
          <p:nvPr/>
        </p:nvSpPr>
        <p:spPr bwMode="auto">
          <a:xfrm>
            <a:off x="3321050" y="3937000"/>
            <a:ext cx="4530725" cy="1411288"/>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Gill Sans MT" pitchFamily="34" charset="0"/>
              </a:rPr>
              <a:t>Transaction</a:t>
            </a:r>
            <a:r>
              <a:rPr lang="en-US" sz="2800">
                <a:solidFill>
                  <a:srgbClr val="0000FF"/>
                </a:solidFill>
                <a:latin typeface="Gill Sans MT" pitchFamily="34" charset="0"/>
              </a:rPr>
              <a:t> A: (zombie)</a:t>
            </a:r>
          </a:p>
          <a:p>
            <a:r>
              <a:rPr lang="en-US" sz="2800">
                <a:solidFill>
                  <a:srgbClr val="0000FF"/>
                </a:solidFill>
                <a:latin typeface="Gill Sans MT" pitchFamily="34" charset="0"/>
              </a:rPr>
              <a:t>reads </a:t>
            </a:r>
            <a:r>
              <a:rPr lang="en-US" sz="2800">
                <a:solidFill>
                  <a:schemeClr val="tx1"/>
                </a:solidFill>
                <a:latin typeface="Gill Sans MT" pitchFamily="34" charset="0"/>
              </a:rPr>
              <a:t>y = 4</a:t>
            </a:r>
          </a:p>
          <a:p>
            <a:r>
              <a:rPr lang="en-US" sz="2800">
                <a:solidFill>
                  <a:schemeClr val="accent2"/>
                </a:solidFill>
                <a:latin typeface="Gill Sans MT" pitchFamily="34" charset="0"/>
              </a:rPr>
              <a:t>computes</a:t>
            </a:r>
            <a:r>
              <a:rPr lang="en-US" sz="2800">
                <a:solidFill>
                  <a:schemeClr val="tx1"/>
                </a:solidFill>
                <a:latin typeface="Gill Sans MT" pitchFamily="34" charset="0"/>
              </a:rPr>
              <a:t> 1/(x-y)</a:t>
            </a:r>
          </a:p>
        </p:txBody>
      </p:sp>
      <p:sp>
        <p:nvSpPr>
          <p:cNvPr id="41001" name="Text Box 41"/>
          <p:cNvSpPr txBox="1">
            <a:spLocks noChangeArrowheads="1"/>
          </p:cNvSpPr>
          <p:nvPr/>
        </p:nvSpPr>
        <p:spPr bwMode="auto">
          <a:xfrm>
            <a:off x="4084638" y="52514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accent2"/>
                </a:solidFill>
                <a:latin typeface="Gill Sans MT" pitchFamily="34" charset="0"/>
              </a:rPr>
              <a:t>Divide by zero</a:t>
            </a:r>
            <a:r>
              <a:rPr lang="en-US" sz="2800">
                <a:solidFill>
                  <a:schemeClr val="tx1"/>
                </a:solidFill>
                <a:latin typeface="Gill Sans MT" pitchFamily="34" charset="0"/>
              </a:rPr>
              <a:t> FAIL!</a:t>
            </a:r>
          </a:p>
        </p:txBody>
      </p:sp>
      <p:sp>
        <p:nvSpPr>
          <p:cNvPr id="29" name="Rectangle 28"/>
          <p:cNvSpPr>
            <a:spLocks noChangeArrowheads="1"/>
          </p:cNvSpPr>
          <p:nvPr/>
        </p:nvSpPr>
        <p:spPr bwMode="auto">
          <a:xfrm>
            <a:off x="2428875" y="3429000"/>
            <a:ext cx="571500" cy="500063"/>
          </a:xfrm>
          <a:prstGeom prst="rect">
            <a:avLst/>
          </a:prstGeom>
          <a:noFill/>
          <a:ln w="44450" algn="ctr">
            <a:solidFill>
              <a:schemeClr val="accent2"/>
            </a:solidFill>
            <a:round/>
            <a:headEnd/>
            <a:tailEnd/>
          </a:ln>
        </p:spPr>
        <p:txBody>
          <a:bodyPr/>
          <a:lstStyle/>
          <a:p>
            <a:endParaRPr lang="en-US" sz="2400" dirty="0">
              <a:latin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2"/>
                                        </p:tgtEl>
                                        <p:attrNameLst>
                                          <p:attrName>style.visibility</p:attrName>
                                        </p:attrNameLst>
                                      </p:cBhvr>
                                      <p:to>
                                        <p:strVal val="visible"/>
                                      </p:to>
                                    </p:set>
                                    <p:animEffect transition="in" filter="blinds(horizontal)">
                                      <p:cBhvr>
                                        <p:cTn id="7" dur="500"/>
                                        <p:tgtEl>
                                          <p:spTgt spid="409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93"/>
                                        </p:tgtEl>
                                        <p:attrNameLst>
                                          <p:attrName>style.visibility</p:attrName>
                                        </p:attrNameLst>
                                      </p:cBhvr>
                                      <p:to>
                                        <p:strVal val="visible"/>
                                      </p:to>
                                    </p:set>
                                    <p:animEffect transition="in" filter="blinds(horizontal)">
                                      <p:cBhvr>
                                        <p:cTn id="12" dur="500"/>
                                        <p:tgtEl>
                                          <p:spTgt spid="4099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blinds(horizontal)">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0994"/>
                                        </p:tgtEl>
                                        <p:attrNameLst>
                                          <p:attrName>style.visibility</p:attrName>
                                        </p:attrNameLst>
                                      </p:cBhvr>
                                      <p:to>
                                        <p:strVal val="visible"/>
                                      </p:to>
                                    </p:set>
                                    <p:animEffect transition="in" filter="blinds(horizontal)">
                                      <p:cBhvr>
                                        <p:cTn id="20" dur="500"/>
                                        <p:tgtEl>
                                          <p:spTgt spid="40994"/>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995"/>
                                        </p:tgtEl>
                                        <p:attrNameLst>
                                          <p:attrName>style.visibility</p:attrName>
                                        </p:attrNameLst>
                                      </p:cBhvr>
                                      <p:to>
                                        <p:strVal val="visible"/>
                                      </p:to>
                                    </p:set>
                                    <p:animEffect transition="in" filter="blinds(horizontal)">
                                      <p:cBhvr>
                                        <p:cTn id="32" dur="500"/>
                                        <p:tgtEl>
                                          <p:spTgt spid="4099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1001"/>
                                        </p:tgtEl>
                                        <p:attrNameLst>
                                          <p:attrName>style.visibility</p:attrName>
                                        </p:attrNameLst>
                                      </p:cBhvr>
                                      <p:to>
                                        <p:strVal val="visible"/>
                                      </p:to>
                                    </p:set>
                                    <p:animEffect transition="in" filter="blinds(horizontal)">
                                      <p:cBhvr>
                                        <p:cTn id="40" dur="500"/>
                                        <p:tgtEl>
                                          <p:spTgt spid="4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7" grpId="0" animBg="1"/>
      <p:bldP spid="40992" grpId="0" animBg="1"/>
      <p:bldP spid="40993" grpId="0" animBg="1"/>
      <p:bldP spid="40994" grpId="0" animBg="1"/>
      <p:bldP spid="40995" grpId="0" animBg="1"/>
      <p:bldP spid="41001" grpId="0" animBg="1"/>
      <p:bldP spid="2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1987" name="Rectangle 6"/>
          <p:cNvSpPr>
            <a:spLocks noGrp="1" noChangeArrowheads="1"/>
          </p:cNvSpPr>
          <p:nvPr>
            <p:ph type="sldNum" sz="quarter" idx="10"/>
          </p:nvPr>
        </p:nvSpPr>
        <p:spPr>
          <a:noFill/>
        </p:spPr>
        <p:txBody>
          <a:bodyPr/>
          <a:lstStyle/>
          <a:p>
            <a:fld id="{B9E1C747-E7AC-49C1-BCEE-28546493DD6E}" type="slidenum">
              <a:rPr lang="x-none" smtClean="0">
                <a:cs typeface="Arial" pitchFamily="34" charset="0"/>
              </a:rPr>
              <a:pPr/>
              <a:t>83</a:t>
            </a:fld>
            <a:endParaRPr lang="en-US" smtClean="0">
              <a:cs typeface="Arial" pitchFamily="34" charset="0"/>
            </a:endParaRPr>
          </a:p>
        </p:txBody>
      </p:sp>
      <p:sp>
        <p:nvSpPr>
          <p:cNvPr id="41988" name="Rectangle 2"/>
          <p:cNvSpPr>
            <a:spLocks noGrp="1" noChangeArrowheads="1"/>
          </p:cNvSpPr>
          <p:nvPr>
            <p:ph type="title"/>
          </p:nvPr>
        </p:nvSpPr>
        <p:spPr/>
        <p:txBody>
          <a:bodyPr/>
          <a:lstStyle/>
          <a:p>
            <a:r>
              <a:rPr lang="en-US" smtClean="0"/>
              <a:t>Solution: The Global Clock</a:t>
            </a:r>
          </a:p>
        </p:txBody>
      </p:sp>
      <p:sp>
        <p:nvSpPr>
          <p:cNvPr id="41989" name="Rectangle 4"/>
          <p:cNvSpPr>
            <a:spLocks noGrp="1" noChangeArrowheads="1"/>
          </p:cNvSpPr>
          <p:nvPr>
            <p:ph type="body" idx="1"/>
          </p:nvPr>
        </p:nvSpPr>
        <p:spPr>
          <a:noFill/>
        </p:spPr>
        <p:txBody>
          <a:bodyPr/>
          <a:lstStyle/>
          <a:p>
            <a:r>
              <a:rPr lang="en-US" smtClean="0"/>
              <a:t>Have one shared global</a:t>
            </a:r>
            <a:r>
              <a:rPr lang="en-US" smtClean="0">
                <a:solidFill>
                  <a:schemeClr val="accent2"/>
                </a:solidFill>
              </a:rPr>
              <a:t> clock</a:t>
            </a:r>
          </a:p>
          <a:p>
            <a:r>
              <a:rPr lang="en-US" smtClean="0"/>
              <a:t>Incremented by (small subset of) writing transactions</a:t>
            </a:r>
          </a:p>
          <a:p>
            <a:r>
              <a:rPr lang="en-US" smtClean="0"/>
              <a:t>Read by all transactions</a:t>
            </a:r>
          </a:p>
          <a:p>
            <a:r>
              <a:rPr lang="en-US" smtClean="0"/>
              <a:t>Used to validate that state worked on is </a:t>
            </a:r>
            <a:r>
              <a:rPr lang="en-US" smtClean="0">
                <a:solidFill>
                  <a:schemeClr val="tx1"/>
                </a:solidFill>
              </a:rPr>
              <a:t>always consistent</a:t>
            </a:r>
          </a:p>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301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3011" name="Rectangle 6"/>
          <p:cNvSpPr>
            <a:spLocks noGrp="1" noChangeArrowheads="1"/>
          </p:cNvSpPr>
          <p:nvPr>
            <p:ph type="sldNum" sz="quarter" idx="10"/>
          </p:nvPr>
        </p:nvSpPr>
        <p:spPr>
          <a:noFill/>
        </p:spPr>
        <p:txBody>
          <a:bodyPr/>
          <a:lstStyle/>
          <a:p>
            <a:fld id="{D7D9EFA6-76AF-4FCE-90F7-5A6B6AA8DF52}" type="slidenum">
              <a:rPr lang="x-none" smtClean="0">
                <a:cs typeface="Arial" pitchFamily="34" charset="0"/>
              </a:rPr>
              <a:pPr/>
              <a:t>84</a:t>
            </a:fld>
            <a:endParaRPr lang="en-US" smtClean="0">
              <a:cs typeface="Arial" pitchFamily="34" charset="0"/>
            </a:endParaRPr>
          </a:p>
        </p:txBody>
      </p:sp>
      <p:sp>
        <p:nvSpPr>
          <p:cNvPr id="4301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D71F3AC-7984-4EC1-AF7B-F4FD42E1790A}" type="slidenum">
              <a:rPr lang="x-none" sz="1400">
                <a:solidFill>
                  <a:schemeClr val="tx1"/>
                </a:solidFill>
                <a:latin typeface="Arial" pitchFamily="34" charset="0"/>
                <a:cs typeface="Arial" pitchFamily="34" charset="0"/>
              </a:rPr>
              <a:pPr algn="r"/>
              <a:t>84</a:t>
            </a:fld>
            <a:endParaRPr lang="en-US" sz="1400" dirty="0">
              <a:solidFill>
                <a:schemeClr val="tx1"/>
              </a:solidFill>
              <a:latin typeface="Arial" pitchFamily="34" charset="0"/>
              <a:cs typeface="Arial" pitchFamily="34" charset="0"/>
            </a:endParaRPr>
          </a:p>
        </p:txBody>
      </p:sp>
      <p:sp>
        <p:nvSpPr>
          <p:cNvPr id="43013" name="Rectangle 2"/>
          <p:cNvSpPr>
            <a:spLocks noGrp="1" noChangeArrowheads="1"/>
          </p:cNvSpPr>
          <p:nvPr>
            <p:ph type="title" idx="4294967295"/>
          </p:nvPr>
        </p:nvSpPr>
        <p:spPr>
          <a:xfrm>
            <a:off x="323850" y="260350"/>
            <a:ext cx="8496300" cy="1143000"/>
          </a:xfrm>
        </p:spPr>
        <p:txBody>
          <a:bodyPr/>
          <a:lstStyle/>
          <a:p>
            <a:r>
              <a:rPr lang="en-US" sz="4000" smtClean="0"/>
              <a:t>Read-Only Transactions</a:t>
            </a:r>
          </a:p>
        </p:txBody>
      </p:sp>
      <p:sp>
        <p:nvSpPr>
          <p:cNvPr id="4301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4301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43017"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18"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19"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20"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43021"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cs typeface="Arial" pitchFamily="34" charset="0"/>
              </a:rPr>
              <a:t>12</a:t>
            </a:r>
          </a:p>
        </p:txBody>
      </p:sp>
      <p:sp>
        <p:nvSpPr>
          <p:cNvPr id="43022"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3023" name="Group 49"/>
          <p:cNvGrpSpPr>
            <a:grpSpLocks/>
          </p:cNvGrpSpPr>
          <p:nvPr/>
        </p:nvGrpSpPr>
        <p:grpSpPr bwMode="auto">
          <a:xfrm>
            <a:off x="1635125" y="2932113"/>
            <a:ext cx="415925" cy="606425"/>
            <a:chOff x="2208" y="1920"/>
            <a:chExt cx="1152" cy="1680"/>
          </a:xfrm>
        </p:grpSpPr>
        <p:sp>
          <p:nvSpPr>
            <p:cNvPr id="4305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5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5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6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24"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43025"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3026" name="Group 49"/>
          <p:cNvGrpSpPr>
            <a:grpSpLocks/>
          </p:cNvGrpSpPr>
          <p:nvPr/>
        </p:nvGrpSpPr>
        <p:grpSpPr bwMode="auto">
          <a:xfrm>
            <a:off x="1635125" y="3702050"/>
            <a:ext cx="415925" cy="606425"/>
            <a:chOff x="2208" y="1920"/>
            <a:chExt cx="1152" cy="1680"/>
          </a:xfrm>
        </p:grpSpPr>
        <p:sp>
          <p:nvSpPr>
            <p:cNvPr id="4305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5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5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5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27"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43028"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3029" name="Group 49"/>
          <p:cNvGrpSpPr>
            <a:grpSpLocks/>
          </p:cNvGrpSpPr>
          <p:nvPr/>
        </p:nvGrpSpPr>
        <p:grpSpPr bwMode="auto">
          <a:xfrm>
            <a:off x="1635125" y="4471988"/>
            <a:ext cx="415925" cy="606425"/>
            <a:chOff x="2208" y="1920"/>
            <a:chExt cx="1152" cy="1680"/>
          </a:xfrm>
        </p:grpSpPr>
        <p:sp>
          <p:nvSpPr>
            <p:cNvPr id="4304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5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5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5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30"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43031"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3032" name="Group 49"/>
          <p:cNvGrpSpPr>
            <a:grpSpLocks/>
          </p:cNvGrpSpPr>
          <p:nvPr/>
        </p:nvGrpSpPr>
        <p:grpSpPr bwMode="auto">
          <a:xfrm>
            <a:off x="1635125" y="5241925"/>
            <a:ext cx="415925" cy="606425"/>
            <a:chOff x="2208" y="1920"/>
            <a:chExt cx="1152" cy="1680"/>
          </a:xfrm>
        </p:grpSpPr>
        <p:sp>
          <p:nvSpPr>
            <p:cNvPr id="4304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4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4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4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33"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43034"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3037" name="Group 59"/>
          <p:cNvGrpSpPr>
            <a:grpSpLocks/>
          </p:cNvGrpSpPr>
          <p:nvPr/>
        </p:nvGrpSpPr>
        <p:grpSpPr bwMode="auto">
          <a:xfrm>
            <a:off x="3090863" y="4487863"/>
            <a:ext cx="1765300" cy="1584325"/>
            <a:chOff x="1947" y="2708"/>
            <a:chExt cx="1112" cy="998"/>
          </a:xfrm>
        </p:grpSpPr>
        <p:sp>
          <p:nvSpPr>
            <p:cNvPr id="43043"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3044"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43039"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43062" name="Text Box 54"/>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62"/>
                                        </p:tgtEl>
                                        <p:attrNameLst>
                                          <p:attrName>style.visibility</p:attrName>
                                        </p:attrNameLst>
                                      </p:cBhvr>
                                      <p:to>
                                        <p:strVal val="visible"/>
                                      </p:to>
                                    </p:set>
                                    <p:animEffect transition="in" filter="blinds(horizontal)">
                                      <p:cBhvr>
                                        <p:cTn id="7" dur="500"/>
                                        <p:tgtEl>
                                          <p:spTgt spid="4306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932"/>
                                        </p:tgtEl>
                                        <p:attrNameLst>
                                          <p:attrName>style.visibility</p:attrName>
                                        </p:attrNameLst>
                                      </p:cBhvr>
                                      <p:to>
                                        <p:strVal val="visible"/>
                                      </p:to>
                                    </p:set>
                                    <p:animEffect transition="in" filter="blinds(horizontal)">
                                      <p:cBhvr>
                                        <p:cTn id="11" dur="500"/>
                                        <p:tgtEl>
                                          <p:spTgt spid="20793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039"/>
                                        </p:tgtEl>
                                        <p:attrNameLst>
                                          <p:attrName>style.visibility</p:attrName>
                                        </p:attrNameLst>
                                      </p:cBhvr>
                                      <p:to>
                                        <p:strVal val="visible"/>
                                      </p:to>
                                    </p:set>
                                    <p:animEffect transition="in" filter="blinds(horizontal)">
                                      <p:cBhvr>
                                        <p:cTn id="14" dur="500"/>
                                        <p:tgtEl>
                                          <p:spTgt spid="43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2" grpId="0" animBg="1"/>
      <p:bldP spid="43039" grpId="0"/>
      <p:bldP spid="4306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293891"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93892"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E01BA8E-E2AE-4C43-9BC3-56ED62ADD9E8}" type="slidenum">
              <a:rPr lang="x-none" sz="1400">
                <a:solidFill>
                  <a:schemeClr val="tx1"/>
                </a:solidFill>
                <a:latin typeface="Arial" pitchFamily="34" charset="0"/>
                <a:cs typeface="Arial" pitchFamily="34" charset="0"/>
              </a:rPr>
              <a:pPr algn="r"/>
              <a:t>85</a:t>
            </a:fld>
            <a:endParaRPr lang="en-US" sz="1400" dirty="0">
              <a:solidFill>
                <a:schemeClr val="tx1"/>
              </a:solidFill>
              <a:latin typeface="Arial" pitchFamily="34" charset="0"/>
              <a:cs typeface="Arial" pitchFamily="34" charset="0"/>
            </a:endParaRPr>
          </a:p>
        </p:txBody>
      </p:sp>
      <p:sp>
        <p:nvSpPr>
          <p:cNvPr id="29389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252092B-4DC7-4E71-AAC5-E7527D136BF4}" type="slidenum">
              <a:rPr lang="x-none" sz="1400">
                <a:solidFill>
                  <a:schemeClr val="tx1"/>
                </a:solidFill>
                <a:latin typeface="Arial" pitchFamily="34" charset="0"/>
                <a:cs typeface="Arial" pitchFamily="34" charset="0"/>
              </a:rPr>
              <a:pPr algn="r"/>
              <a:t>85</a:t>
            </a:fld>
            <a:endParaRPr lang="en-US" sz="1400" dirty="0">
              <a:solidFill>
                <a:schemeClr val="tx1"/>
              </a:solidFill>
              <a:latin typeface="Arial" pitchFamily="34" charset="0"/>
              <a:cs typeface="Arial" pitchFamily="34" charset="0"/>
            </a:endParaRPr>
          </a:p>
        </p:txBody>
      </p:sp>
      <p:sp>
        <p:nvSpPr>
          <p:cNvPr id="293894" name="Rectangle 2"/>
          <p:cNvSpPr>
            <a:spLocks noGrp="1" noChangeArrowheads="1"/>
          </p:cNvSpPr>
          <p:nvPr>
            <p:ph type="title" idx="4294967295"/>
          </p:nvPr>
        </p:nvSpPr>
        <p:spPr>
          <a:xfrm>
            <a:off x="323850" y="260350"/>
            <a:ext cx="8496300" cy="1143000"/>
          </a:xfrm>
        </p:spPr>
        <p:txBody>
          <a:bodyPr/>
          <a:lstStyle/>
          <a:p>
            <a:r>
              <a:rPr lang="en-US" sz="4000" smtClean="0"/>
              <a:t>Read-Only Transactions</a:t>
            </a:r>
          </a:p>
        </p:txBody>
      </p:sp>
      <p:sp>
        <p:nvSpPr>
          <p:cNvPr id="29389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29389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293897"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898"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899"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00"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293901"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293902"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3903" name="Group 49"/>
          <p:cNvGrpSpPr>
            <a:grpSpLocks/>
          </p:cNvGrpSpPr>
          <p:nvPr/>
        </p:nvGrpSpPr>
        <p:grpSpPr bwMode="auto">
          <a:xfrm>
            <a:off x="1635125" y="2932113"/>
            <a:ext cx="415925" cy="606425"/>
            <a:chOff x="2208" y="1920"/>
            <a:chExt cx="1152" cy="1680"/>
          </a:xfrm>
        </p:grpSpPr>
        <p:sp>
          <p:nvSpPr>
            <p:cNvPr id="29390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0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0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0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08"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293909"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3910" name="Group 49"/>
          <p:cNvGrpSpPr>
            <a:grpSpLocks/>
          </p:cNvGrpSpPr>
          <p:nvPr/>
        </p:nvGrpSpPr>
        <p:grpSpPr bwMode="auto">
          <a:xfrm>
            <a:off x="1635125" y="3702050"/>
            <a:ext cx="415925" cy="606425"/>
            <a:chOff x="2208" y="1920"/>
            <a:chExt cx="1152" cy="1680"/>
          </a:xfrm>
        </p:grpSpPr>
        <p:sp>
          <p:nvSpPr>
            <p:cNvPr id="29391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1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1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1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15"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293916"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3917" name="Group 49"/>
          <p:cNvGrpSpPr>
            <a:grpSpLocks/>
          </p:cNvGrpSpPr>
          <p:nvPr/>
        </p:nvGrpSpPr>
        <p:grpSpPr bwMode="auto">
          <a:xfrm>
            <a:off x="1635125" y="4471988"/>
            <a:ext cx="415925" cy="606425"/>
            <a:chOff x="2208" y="1920"/>
            <a:chExt cx="1152" cy="1680"/>
          </a:xfrm>
        </p:grpSpPr>
        <p:sp>
          <p:nvSpPr>
            <p:cNvPr id="29391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1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2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2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22"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293923"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3924" name="Group 49"/>
          <p:cNvGrpSpPr>
            <a:grpSpLocks/>
          </p:cNvGrpSpPr>
          <p:nvPr/>
        </p:nvGrpSpPr>
        <p:grpSpPr bwMode="auto">
          <a:xfrm>
            <a:off x="1635125" y="5241925"/>
            <a:ext cx="415925" cy="606425"/>
            <a:chOff x="2208" y="1920"/>
            <a:chExt cx="1152" cy="1680"/>
          </a:xfrm>
        </p:grpSpPr>
        <p:sp>
          <p:nvSpPr>
            <p:cNvPr id="29392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2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2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2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29"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293930"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grpSp>
        <p:nvGrpSpPr>
          <p:cNvPr id="293933" name="Group 59"/>
          <p:cNvGrpSpPr>
            <a:grpSpLocks/>
          </p:cNvGrpSpPr>
          <p:nvPr/>
        </p:nvGrpSpPr>
        <p:grpSpPr bwMode="auto">
          <a:xfrm>
            <a:off x="3090863" y="4487863"/>
            <a:ext cx="1765300" cy="1584325"/>
            <a:chOff x="1947" y="2708"/>
            <a:chExt cx="1112" cy="998"/>
          </a:xfrm>
        </p:grpSpPr>
        <p:sp>
          <p:nvSpPr>
            <p:cNvPr id="293934"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293935"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293936"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93938" name="Text Box 50"/>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293939" name="Text Box 51"/>
          <p:cNvSpPr txBox="1">
            <a:spLocks noChangeArrowheads="1"/>
          </p:cNvSpPr>
          <p:nvPr/>
        </p:nvSpPr>
        <p:spPr bwMode="auto">
          <a:xfrm>
            <a:off x="3371850" y="2767013"/>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Read lock, version #, and memory</a:t>
            </a:r>
            <a:endParaRPr lang="en-US" sz="2800">
              <a:solidFill>
                <a:schemeClr val="tx1"/>
              </a:solidFill>
              <a:latin typeface="Gill Sans MT"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939"/>
                                        </p:tgtEl>
                                        <p:attrNameLst>
                                          <p:attrName>style.visibility</p:attrName>
                                        </p:attrNameLst>
                                      </p:cBhvr>
                                      <p:to>
                                        <p:strVal val="visible"/>
                                      </p:to>
                                    </p:set>
                                    <p:animEffect transition="in" filter="blinds(horizontal)">
                                      <p:cBhvr>
                                        <p:cTn id="7" dur="500"/>
                                        <p:tgtEl>
                                          <p:spTgt spid="29393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933"/>
                                        </p:tgtEl>
                                        <p:attrNameLst>
                                          <p:attrName>style.visibility</p:attrName>
                                        </p:attrNameLst>
                                      </p:cBhvr>
                                      <p:to>
                                        <p:strVal val="visible"/>
                                      </p:to>
                                    </p:set>
                                    <p:animEffect transition="in" filter="blinds(horizontal)">
                                      <p:cBhvr>
                                        <p:cTn id="11" dur="500"/>
                                        <p:tgtEl>
                                          <p:spTgt spid="20793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07919"/>
                                        </p:tgtEl>
                                        <p:attrNameLst>
                                          <p:attrName>style.visibility</p:attrName>
                                        </p:attrNameLst>
                                      </p:cBhvr>
                                      <p:to>
                                        <p:strVal val="visible"/>
                                      </p:to>
                                    </p:set>
                                    <p:animEffect transition="in" filter="blinds(horizontal)">
                                      <p:cBhvr>
                                        <p:cTn id="15" dur="500"/>
                                        <p:tgtEl>
                                          <p:spTgt spid="20791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07920"/>
                                        </p:tgtEl>
                                        <p:attrNameLst>
                                          <p:attrName>style.visibility</p:attrName>
                                        </p:attrNameLst>
                                      </p:cBhvr>
                                      <p:to>
                                        <p:strVal val="visible"/>
                                      </p:to>
                                    </p:set>
                                    <p:animEffect transition="in" filter="blinds(horizontal)">
                                      <p:cBhvr>
                                        <p:cTn id="19" dur="500"/>
                                        <p:tgtEl>
                                          <p:spTgt spid="207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9" grpId="0" animBg="1"/>
      <p:bldP spid="207920" grpId="0" animBg="1"/>
      <p:bldP spid="207933" grpId="0" animBg="1"/>
      <p:bldP spid="29393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295939"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95940"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516E9EA6-7FA9-4DB8-BF1B-F72A5EF7CEE7}" type="slidenum">
              <a:rPr lang="x-none" sz="1400">
                <a:solidFill>
                  <a:schemeClr val="tx1"/>
                </a:solidFill>
                <a:latin typeface="Arial" pitchFamily="34" charset="0"/>
                <a:cs typeface="Arial" pitchFamily="34" charset="0"/>
              </a:rPr>
              <a:pPr algn="r"/>
              <a:t>86</a:t>
            </a:fld>
            <a:endParaRPr lang="en-US" sz="1400" dirty="0">
              <a:solidFill>
                <a:schemeClr val="tx1"/>
              </a:solidFill>
              <a:latin typeface="Arial" pitchFamily="34" charset="0"/>
              <a:cs typeface="Arial" pitchFamily="34" charset="0"/>
            </a:endParaRPr>
          </a:p>
        </p:txBody>
      </p:sp>
      <p:sp>
        <p:nvSpPr>
          <p:cNvPr id="29594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30407CB-772C-4805-9A8B-A8EE9DB5A7ED}" type="slidenum">
              <a:rPr lang="x-none" sz="1400">
                <a:solidFill>
                  <a:schemeClr val="tx1"/>
                </a:solidFill>
                <a:latin typeface="Arial" pitchFamily="34" charset="0"/>
                <a:cs typeface="Arial" pitchFamily="34" charset="0"/>
              </a:rPr>
              <a:pPr algn="r"/>
              <a:t>86</a:t>
            </a:fld>
            <a:endParaRPr lang="en-US" sz="1400" dirty="0">
              <a:solidFill>
                <a:schemeClr val="tx1"/>
              </a:solidFill>
              <a:latin typeface="Arial" pitchFamily="34" charset="0"/>
              <a:cs typeface="Arial" pitchFamily="34" charset="0"/>
            </a:endParaRPr>
          </a:p>
        </p:txBody>
      </p:sp>
      <p:sp>
        <p:nvSpPr>
          <p:cNvPr id="295942" name="Rectangle 2"/>
          <p:cNvSpPr>
            <a:spLocks noGrp="1" noChangeArrowheads="1"/>
          </p:cNvSpPr>
          <p:nvPr>
            <p:ph type="title" idx="4294967295"/>
          </p:nvPr>
        </p:nvSpPr>
        <p:spPr>
          <a:xfrm>
            <a:off x="323850" y="260350"/>
            <a:ext cx="8496300" cy="1143000"/>
          </a:xfrm>
        </p:spPr>
        <p:txBody>
          <a:bodyPr/>
          <a:lstStyle/>
          <a:p>
            <a:r>
              <a:rPr lang="en-US" sz="4000" smtClean="0"/>
              <a:t>Read-Only Transactions</a:t>
            </a:r>
          </a:p>
        </p:txBody>
      </p:sp>
      <p:sp>
        <p:nvSpPr>
          <p:cNvPr id="295943"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295944"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295945"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5946"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5947"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5948"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295949"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295950"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5951" name="Group 49"/>
          <p:cNvGrpSpPr>
            <a:grpSpLocks/>
          </p:cNvGrpSpPr>
          <p:nvPr/>
        </p:nvGrpSpPr>
        <p:grpSpPr bwMode="auto">
          <a:xfrm>
            <a:off x="1635125" y="2932113"/>
            <a:ext cx="415925" cy="606425"/>
            <a:chOff x="2208" y="1920"/>
            <a:chExt cx="1152" cy="1680"/>
          </a:xfrm>
        </p:grpSpPr>
        <p:sp>
          <p:nvSpPr>
            <p:cNvPr id="29595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595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595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595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5956"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295957"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5958" name="Group 49"/>
          <p:cNvGrpSpPr>
            <a:grpSpLocks/>
          </p:cNvGrpSpPr>
          <p:nvPr/>
        </p:nvGrpSpPr>
        <p:grpSpPr bwMode="auto">
          <a:xfrm>
            <a:off x="1635125" y="3702050"/>
            <a:ext cx="415925" cy="606425"/>
            <a:chOff x="2208" y="1920"/>
            <a:chExt cx="1152" cy="1680"/>
          </a:xfrm>
        </p:grpSpPr>
        <p:sp>
          <p:nvSpPr>
            <p:cNvPr id="29595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596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596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596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5963"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295964"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5965" name="Group 49"/>
          <p:cNvGrpSpPr>
            <a:grpSpLocks/>
          </p:cNvGrpSpPr>
          <p:nvPr/>
        </p:nvGrpSpPr>
        <p:grpSpPr bwMode="auto">
          <a:xfrm>
            <a:off x="1635125" y="4471988"/>
            <a:ext cx="415925" cy="606425"/>
            <a:chOff x="2208" y="1920"/>
            <a:chExt cx="1152" cy="1680"/>
          </a:xfrm>
        </p:grpSpPr>
        <p:sp>
          <p:nvSpPr>
            <p:cNvPr id="29596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596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596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596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5970"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295971"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5972" name="Group 49"/>
          <p:cNvGrpSpPr>
            <a:grpSpLocks/>
          </p:cNvGrpSpPr>
          <p:nvPr/>
        </p:nvGrpSpPr>
        <p:grpSpPr bwMode="auto">
          <a:xfrm>
            <a:off x="1635125" y="5241925"/>
            <a:ext cx="415925" cy="606425"/>
            <a:chOff x="2208" y="1920"/>
            <a:chExt cx="1152" cy="1680"/>
          </a:xfrm>
        </p:grpSpPr>
        <p:sp>
          <p:nvSpPr>
            <p:cNvPr id="29597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597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597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597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5977"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295978"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grpSp>
        <p:nvGrpSpPr>
          <p:cNvPr id="295981" name="Group 59"/>
          <p:cNvGrpSpPr>
            <a:grpSpLocks/>
          </p:cNvGrpSpPr>
          <p:nvPr/>
        </p:nvGrpSpPr>
        <p:grpSpPr bwMode="auto">
          <a:xfrm>
            <a:off x="3090863" y="4487863"/>
            <a:ext cx="1765300" cy="1584325"/>
            <a:chOff x="1947" y="2708"/>
            <a:chExt cx="1112" cy="998"/>
          </a:xfrm>
        </p:grpSpPr>
        <p:sp>
          <p:nvSpPr>
            <p:cNvPr id="295982"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295983"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295984"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95986" name="Text Box 50"/>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295987" name="Text Box 51"/>
          <p:cNvSpPr txBox="1">
            <a:spLocks noChangeArrowheads="1"/>
          </p:cNvSpPr>
          <p:nvPr/>
        </p:nvSpPr>
        <p:spPr bwMode="auto">
          <a:xfrm>
            <a:off x="3371850" y="2767013"/>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Read lock, version #, and memory</a:t>
            </a:r>
            <a:endParaRPr lang="en-US" sz="2800">
              <a:solidFill>
                <a:schemeClr val="tx1"/>
              </a:solidFill>
              <a:latin typeface="Gill Sans MT" pitchFamily="34" charset="0"/>
            </a:endParaRPr>
          </a:p>
        </p:txBody>
      </p:sp>
      <p:sp>
        <p:nvSpPr>
          <p:cNvPr id="295988" name="Text Box 52"/>
          <p:cNvSpPr txBox="1">
            <a:spLocks noChangeArrowheads="1"/>
          </p:cNvSpPr>
          <p:nvPr/>
        </p:nvSpPr>
        <p:spPr bwMode="auto">
          <a:xfrm>
            <a:off x="3976688" y="3279775"/>
            <a:ext cx="3773487" cy="1411288"/>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On Commit:</a:t>
            </a:r>
          </a:p>
          <a:p>
            <a:r>
              <a:rPr lang="en-US" sz="2800">
                <a:solidFill>
                  <a:srgbClr val="0000FF"/>
                </a:solidFill>
                <a:latin typeface="Gill Sans MT" pitchFamily="34" charset="0"/>
              </a:rPr>
              <a:t>check unlocked &amp; version # unchanged</a:t>
            </a:r>
            <a:endParaRPr lang="en-US" sz="2800">
              <a:solidFill>
                <a:schemeClr val="tx1"/>
              </a:solidFill>
              <a:latin typeface="Gill Sans MT"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88"/>
                                        </p:tgtEl>
                                        <p:attrNameLst>
                                          <p:attrName>style.visibility</p:attrName>
                                        </p:attrNameLst>
                                      </p:cBhvr>
                                      <p:to>
                                        <p:strVal val="visible"/>
                                      </p:to>
                                    </p:set>
                                    <p:animEffect transition="in" filter="blinds(horizontal)">
                                      <p:cBhvr>
                                        <p:cTn id="7" dur="500"/>
                                        <p:tgtEl>
                                          <p:spTgt spid="295988"/>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21600000">
                                      <p:cBhvr>
                                        <p:cTn id="10" dur="2000" fill="hold"/>
                                        <p:tgtEl>
                                          <p:spTgt spid="207933"/>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2079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9" grpId="0" animBg="1"/>
      <p:bldP spid="207933" grpId="0" animBg="1"/>
      <p:bldP spid="29598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97988"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DA4F8C7-F046-475C-8813-037692BEDAA9}" type="slidenum">
              <a:rPr lang="x-none" sz="1400">
                <a:solidFill>
                  <a:schemeClr val="tx1"/>
                </a:solidFill>
                <a:latin typeface="Arial" pitchFamily="34" charset="0"/>
                <a:cs typeface="Arial" pitchFamily="34" charset="0"/>
              </a:rPr>
              <a:pPr algn="r"/>
              <a:t>87</a:t>
            </a:fld>
            <a:endParaRPr lang="en-US" sz="1400" dirty="0">
              <a:solidFill>
                <a:schemeClr val="tx1"/>
              </a:solidFill>
              <a:latin typeface="Arial" pitchFamily="34" charset="0"/>
              <a:cs typeface="Arial" pitchFamily="34" charset="0"/>
            </a:endParaRPr>
          </a:p>
        </p:txBody>
      </p:sp>
      <p:sp>
        <p:nvSpPr>
          <p:cNvPr id="297989"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53C015A4-F357-4E8A-B0B8-8F6A0E6BCD4D}" type="slidenum">
              <a:rPr lang="x-none" sz="1400">
                <a:solidFill>
                  <a:schemeClr val="tx1"/>
                </a:solidFill>
                <a:latin typeface="Arial" pitchFamily="34" charset="0"/>
                <a:cs typeface="Arial" pitchFamily="34" charset="0"/>
              </a:rPr>
              <a:pPr algn="r"/>
              <a:t>87</a:t>
            </a:fld>
            <a:endParaRPr lang="en-US" sz="1400" dirty="0">
              <a:solidFill>
                <a:schemeClr val="tx1"/>
              </a:solidFill>
              <a:latin typeface="Arial" pitchFamily="34" charset="0"/>
              <a:cs typeface="Arial" pitchFamily="34" charset="0"/>
            </a:endParaRPr>
          </a:p>
        </p:txBody>
      </p:sp>
      <p:sp>
        <p:nvSpPr>
          <p:cNvPr id="297990" name="Rectangle 2"/>
          <p:cNvSpPr>
            <a:spLocks noGrp="1" noChangeArrowheads="1"/>
          </p:cNvSpPr>
          <p:nvPr>
            <p:ph type="title" idx="4294967295"/>
          </p:nvPr>
        </p:nvSpPr>
        <p:spPr>
          <a:xfrm>
            <a:off x="323850" y="260350"/>
            <a:ext cx="8496300" cy="1143000"/>
          </a:xfrm>
        </p:spPr>
        <p:txBody>
          <a:bodyPr/>
          <a:lstStyle/>
          <a:p>
            <a:r>
              <a:rPr lang="en-US" sz="4000" smtClean="0"/>
              <a:t>Read-Only Transactions</a:t>
            </a:r>
          </a:p>
        </p:txBody>
      </p:sp>
      <p:sp>
        <p:nvSpPr>
          <p:cNvPr id="297991"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297992"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297993"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7994"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7995"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7996"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297997"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12</a:t>
            </a:r>
          </a:p>
        </p:txBody>
      </p:sp>
      <p:sp>
        <p:nvSpPr>
          <p:cNvPr id="297998"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7999" name="Group 49"/>
          <p:cNvGrpSpPr>
            <a:grpSpLocks/>
          </p:cNvGrpSpPr>
          <p:nvPr/>
        </p:nvGrpSpPr>
        <p:grpSpPr bwMode="auto">
          <a:xfrm>
            <a:off x="1635125" y="2932113"/>
            <a:ext cx="415925" cy="606425"/>
            <a:chOff x="2208" y="1920"/>
            <a:chExt cx="1152" cy="1680"/>
          </a:xfrm>
        </p:grpSpPr>
        <p:sp>
          <p:nvSpPr>
            <p:cNvPr id="29800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0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0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0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04"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32</a:t>
            </a:r>
          </a:p>
        </p:txBody>
      </p:sp>
      <p:sp>
        <p:nvSpPr>
          <p:cNvPr id="298005"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8006" name="Group 49"/>
          <p:cNvGrpSpPr>
            <a:grpSpLocks/>
          </p:cNvGrpSpPr>
          <p:nvPr/>
        </p:nvGrpSpPr>
        <p:grpSpPr bwMode="auto">
          <a:xfrm>
            <a:off x="1635125" y="3702050"/>
            <a:ext cx="415925" cy="606425"/>
            <a:chOff x="2208" y="1920"/>
            <a:chExt cx="1152" cy="1680"/>
          </a:xfrm>
        </p:grpSpPr>
        <p:sp>
          <p:nvSpPr>
            <p:cNvPr id="29800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0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0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1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11"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56</a:t>
            </a:r>
          </a:p>
        </p:txBody>
      </p:sp>
      <p:sp>
        <p:nvSpPr>
          <p:cNvPr id="298012"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8013" name="Group 49"/>
          <p:cNvGrpSpPr>
            <a:grpSpLocks/>
          </p:cNvGrpSpPr>
          <p:nvPr/>
        </p:nvGrpSpPr>
        <p:grpSpPr bwMode="auto">
          <a:xfrm>
            <a:off x="1635125" y="4471988"/>
            <a:ext cx="415925" cy="606425"/>
            <a:chOff x="2208" y="1920"/>
            <a:chExt cx="1152" cy="1680"/>
          </a:xfrm>
        </p:grpSpPr>
        <p:sp>
          <p:nvSpPr>
            <p:cNvPr id="29801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1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1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1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18"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19</a:t>
            </a:r>
          </a:p>
        </p:txBody>
      </p:sp>
      <p:sp>
        <p:nvSpPr>
          <p:cNvPr id="298019"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98020" name="Group 49"/>
          <p:cNvGrpSpPr>
            <a:grpSpLocks/>
          </p:cNvGrpSpPr>
          <p:nvPr/>
        </p:nvGrpSpPr>
        <p:grpSpPr bwMode="auto">
          <a:xfrm>
            <a:off x="1635125" y="5241925"/>
            <a:ext cx="415925" cy="606425"/>
            <a:chOff x="2208" y="1920"/>
            <a:chExt cx="1152" cy="1680"/>
          </a:xfrm>
        </p:grpSpPr>
        <p:sp>
          <p:nvSpPr>
            <p:cNvPr id="29802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2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2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2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25"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17</a:t>
            </a:r>
          </a:p>
        </p:txBody>
      </p:sp>
      <p:sp>
        <p:nvSpPr>
          <p:cNvPr id="298026"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grpSp>
        <p:nvGrpSpPr>
          <p:cNvPr id="298029" name="Group 59"/>
          <p:cNvGrpSpPr>
            <a:grpSpLocks/>
          </p:cNvGrpSpPr>
          <p:nvPr/>
        </p:nvGrpSpPr>
        <p:grpSpPr bwMode="auto">
          <a:xfrm>
            <a:off x="3090863" y="4487863"/>
            <a:ext cx="1765300" cy="1584325"/>
            <a:chOff x="1947" y="2708"/>
            <a:chExt cx="1112" cy="998"/>
          </a:xfrm>
        </p:grpSpPr>
        <p:sp>
          <p:nvSpPr>
            <p:cNvPr id="298030"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298031"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dirty="0">
                  <a:latin typeface="Arial" pitchFamily="34" charset="0"/>
                </a:rPr>
                <a:t>Shared Version Clock</a:t>
              </a:r>
            </a:p>
          </p:txBody>
        </p:sp>
      </p:grpSp>
      <p:sp>
        <p:nvSpPr>
          <p:cNvPr id="298032"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dirty="0">
                <a:latin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98034" name="Text Box 50"/>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298035" name="Text Box 51"/>
          <p:cNvSpPr txBox="1">
            <a:spLocks noChangeArrowheads="1"/>
          </p:cNvSpPr>
          <p:nvPr/>
        </p:nvSpPr>
        <p:spPr bwMode="auto">
          <a:xfrm>
            <a:off x="3371850" y="2767013"/>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Read lock, version #, and memory</a:t>
            </a:r>
            <a:endParaRPr lang="en-US" sz="2800">
              <a:solidFill>
                <a:schemeClr val="tx1"/>
              </a:solidFill>
              <a:latin typeface="Gill Sans MT" pitchFamily="34" charset="0"/>
            </a:endParaRPr>
          </a:p>
        </p:txBody>
      </p:sp>
      <p:sp>
        <p:nvSpPr>
          <p:cNvPr id="298036" name="Text Box 52"/>
          <p:cNvSpPr txBox="1">
            <a:spLocks noChangeArrowheads="1"/>
          </p:cNvSpPr>
          <p:nvPr/>
        </p:nvSpPr>
        <p:spPr bwMode="auto">
          <a:xfrm>
            <a:off x="3976688" y="3279775"/>
            <a:ext cx="3773487" cy="1411288"/>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On Commit:</a:t>
            </a:r>
          </a:p>
          <a:p>
            <a:r>
              <a:rPr lang="en-US" sz="2800">
                <a:solidFill>
                  <a:srgbClr val="0000FF"/>
                </a:solidFill>
                <a:latin typeface="Gill Sans MT" pitchFamily="34" charset="0"/>
              </a:rPr>
              <a:t>check unlocked &amp; version # unchanged</a:t>
            </a:r>
            <a:endParaRPr lang="en-US" sz="2800">
              <a:solidFill>
                <a:schemeClr val="tx1"/>
              </a:solidFill>
              <a:latin typeface="Gill Sans MT" pitchFamily="34" charset="0"/>
            </a:endParaRPr>
          </a:p>
        </p:txBody>
      </p:sp>
      <p:sp>
        <p:nvSpPr>
          <p:cNvPr id="298037" name="Text Box 53"/>
          <p:cNvSpPr txBox="1">
            <a:spLocks noChangeArrowheads="1"/>
          </p:cNvSpPr>
          <p:nvPr/>
        </p:nvSpPr>
        <p:spPr bwMode="auto">
          <a:xfrm>
            <a:off x="180975" y="4970463"/>
            <a:ext cx="4818063"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that version #s less than local read clock</a:t>
            </a:r>
            <a:endParaRPr lang="en-US" sz="2800">
              <a:solidFill>
                <a:schemeClr val="tx1"/>
              </a:solidFill>
              <a:latin typeface="Gill Sans MT" pitchFamily="34" charset="0"/>
            </a:endParaRPr>
          </a:p>
        </p:txBody>
      </p:sp>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dirty="0">
                <a:latin typeface="Arial" pitchFamily="34" charset="0"/>
              </a:rPr>
              <a:t>100</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079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0003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07A178F-7A97-4E2D-8FB1-C41D85FDF07B}" type="slidenum">
              <a:rPr lang="x-none" sz="1400">
                <a:solidFill>
                  <a:schemeClr val="tx1"/>
                </a:solidFill>
                <a:latin typeface="Arial" pitchFamily="34" charset="0"/>
                <a:cs typeface="Arial" pitchFamily="34" charset="0"/>
              </a:rPr>
              <a:pPr algn="r"/>
              <a:t>88</a:t>
            </a:fld>
            <a:endParaRPr lang="en-US" sz="1400" dirty="0">
              <a:solidFill>
                <a:schemeClr val="tx1"/>
              </a:solidFill>
              <a:latin typeface="Arial" pitchFamily="34" charset="0"/>
              <a:cs typeface="Arial" pitchFamily="34" charset="0"/>
            </a:endParaRPr>
          </a:p>
        </p:txBody>
      </p:sp>
      <p:sp>
        <p:nvSpPr>
          <p:cNvPr id="3000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76857F5-8F20-4940-878B-7C7E614BB209}" type="slidenum">
              <a:rPr lang="x-none" sz="1400">
                <a:solidFill>
                  <a:schemeClr val="tx1"/>
                </a:solidFill>
                <a:latin typeface="Arial" pitchFamily="34" charset="0"/>
                <a:cs typeface="Arial" pitchFamily="34" charset="0"/>
              </a:rPr>
              <a:pPr algn="r"/>
              <a:t>88</a:t>
            </a:fld>
            <a:endParaRPr lang="en-US" sz="1400" dirty="0">
              <a:solidFill>
                <a:schemeClr val="tx1"/>
              </a:solidFill>
              <a:latin typeface="Arial" pitchFamily="34" charset="0"/>
              <a:cs typeface="Arial" pitchFamily="34" charset="0"/>
            </a:endParaRPr>
          </a:p>
        </p:txBody>
      </p:sp>
      <p:sp>
        <p:nvSpPr>
          <p:cNvPr id="300037" name="Rectangle 2"/>
          <p:cNvSpPr>
            <a:spLocks noGrp="1" noChangeArrowheads="1"/>
          </p:cNvSpPr>
          <p:nvPr>
            <p:ph type="title" idx="4294967295"/>
          </p:nvPr>
        </p:nvSpPr>
        <p:spPr>
          <a:xfrm>
            <a:off x="323850" y="260350"/>
            <a:ext cx="8496300" cy="1143000"/>
          </a:xfrm>
        </p:spPr>
        <p:txBody>
          <a:bodyPr/>
          <a:lstStyle/>
          <a:p>
            <a:r>
              <a:rPr lang="en-US" sz="4000" smtClean="0"/>
              <a:t>Read-Only Transactions</a:t>
            </a:r>
          </a:p>
        </p:txBody>
      </p:sp>
      <p:sp>
        <p:nvSpPr>
          <p:cNvPr id="300038"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00039"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00040"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41"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42"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43"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00044"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12</a:t>
            </a:r>
          </a:p>
        </p:txBody>
      </p:sp>
      <p:sp>
        <p:nvSpPr>
          <p:cNvPr id="300045"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0046" name="Group 49"/>
          <p:cNvGrpSpPr>
            <a:grpSpLocks/>
          </p:cNvGrpSpPr>
          <p:nvPr/>
        </p:nvGrpSpPr>
        <p:grpSpPr bwMode="auto">
          <a:xfrm>
            <a:off x="1635125" y="2932113"/>
            <a:ext cx="415925" cy="606425"/>
            <a:chOff x="2208" y="1920"/>
            <a:chExt cx="1152" cy="1680"/>
          </a:xfrm>
        </p:grpSpPr>
        <p:sp>
          <p:nvSpPr>
            <p:cNvPr id="30004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4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4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5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51"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32</a:t>
            </a:r>
          </a:p>
        </p:txBody>
      </p:sp>
      <p:sp>
        <p:nvSpPr>
          <p:cNvPr id="300052"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0053" name="Group 49"/>
          <p:cNvGrpSpPr>
            <a:grpSpLocks/>
          </p:cNvGrpSpPr>
          <p:nvPr/>
        </p:nvGrpSpPr>
        <p:grpSpPr bwMode="auto">
          <a:xfrm>
            <a:off x="1635125" y="3702050"/>
            <a:ext cx="415925" cy="606425"/>
            <a:chOff x="2208" y="1920"/>
            <a:chExt cx="1152" cy="1680"/>
          </a:xfrm>
        </p:grpSpPr>
        <p:sp>
          <p:nvSpPr>
            <p:cNvPr id="30005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5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5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5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58"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56</a:t>
            </a:r>
          </a:p>
        </p:txBody>
      </p:sp>
      <p:sp>
        <p:nvSpPr>
          <p:cNvPr id="300059"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0060" name="Group 49"/>
          <p:cNvGrpSpPr>
            <a:grpSpLocks/>
          </p:cNvGrpSpPr>
          <p:nvPr/>
        </p:nvGrpSpPr>
        <p:grpSpPr bwMode="auto">
          <a:xfrm>
            <a:off x="1635125" y="4471988"/>
            <a:ext cx="415925" cy="606425"/>
            <a:chOff x="2208" y="1920"/>
            <a:chExt cx="1152" cy="1680"/>
          </a:xfrm>
        </p:grpSpPr>
        <p:sp>
          <p:nvSpPr>
            <p:cNvPr id="30006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6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6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6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65"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19</a:t>
            </a:r>
          </a:p>
        </p:txBody>
      </p:sp>
      <p:sp>
        <p:nvSpPr>
          <p:cNvPr id="300066"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0067" name="Group 49"/>
          <p:cNvGrpSpPr>
            <a:grpSpLocks/>
          </p:cNvGrpSpPr>
          <p:nvPr/>
        </p:nvGrpSpPr>
        <p:grpSpPr bwMode="auto">
          <a:xfrm>
            <a:off x="1635125" y="5241925"/>
            <a:ext cx="415925" cy="606425"/>
            <a:chOff x="2208" y="1920"/>
            <a:chExt cx="1152" cy="1680"/>
          </a:xfrm>
        </p:grpSpPr>
        <p:sp>
          <p:nvSpPr>
            <p:cNvPr id="30006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6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7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7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72"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17</a:t>
            </a:r>
          </a:p>
        </p:txBody>
      </p:sp>
      <p:sp>
        <p:nvSpPr>
          <p:cNvPr id="300073"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grpSp>
        <p:nvGrpSpPr>
          <p:cNvPr id="300076" name="Group 59"/>
          <p:cNvGrpSpPr>
            <a:grpSpLocks/>
          </p:cNvGrpSpPr>
          <p:nvPr/>
        </p:nvGrpSpPr>
        <p:grpSpPr bwMode="auto">
          <a:xfrm>
            <a:off x="3090863" y="4487863"/>
            <a:ext cx="1765300" cy="1584325"/>
            <a:chOff x="1947" y="2708"/>
            <a:chExt cx="1112" cy="998"/>
          </a:xfrm>
        </p:grpSpPr>
        <p:sp>
          <p:nvSpPr>
            <p:cNvPr id="300077"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300078"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dirty="0">
                  <a:latin typeface="Arial" pitchFamily="34" charset="0"/>
                </a:rPr>
                <a:t>Shared Version Clock</a:t>
              </a:r>
            </a:p>
          </p:txBody>
        </p:sp>
      </p:grpSp>
      <p:sp>
        <p:nvSpPr>
          <p:cNvPr id="300079"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dirty="0">
                <a:latin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00081" name="Text Box 49"/>
          <p:cNvSpPr txBox="1">
            <a:spLocks noChangeArrowheads="1"/>
          </p:cNvSpPr>
          <p:nvPr/>
        </p:nvSpPr>
        <p:spPr bwMode="auto">
          <a:xfrm>
            <a:off x="3989388" y="2092325"/>
            <a:ext cx="4530725"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Gill Sans MT" pitchFamily="34" charset="0"/>
              </a:rPr>
              <a:t>Copy version clock to local read version clock</a:t>
            </a:r>
          </a:p>
        </p:txBody>
      </p:sp>
      <p:sp>
        <p:nvSpPr>
          <p:cNvPr id="300082" name="Text Box 50"/>
          <p:cNvSpPr txBox="1">
            <a:spLocks noChangeArrowheads="1"/>
          </p:cNvSpPr>
          <p:nvPr/>
        </p:nvSpPr>
        <p:spPr bwMode="auto">
          <a:xfrm>
            <a:off x="3371850" y="2767013"/>
            <a:ext cx="4530725"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Gill Sans MT" pitchFamily="34" charset="0"/>
              </a:rPr>
              <a:t>Read lock, version #, and memory</a:t>
            </a:r>
          </a:p>
        </p:txBody>
      </p:sp>
      <p:sp>
        <p:nvSpPr>
          <p:cNvPr id="300083" name="Text Box 51"/>
          <p:cNvSpPr txBox="1">
            <a:spLocks noChangeArrowheads="1"/>
          </p:cNvSpPr>
          <p:nvPr/>
        </p:nvSpPr>
        <p:spPr bwMode="auto">
          <a:xfrm>
            <a:off x="3976688" y="3279775"/>
            <a:ext cx="3773487" cy="1411288"/>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Gill Sans MT" pitchFamily="34" charset="0"/>
              </a:rPr>
              <a:t>On Commit:</a:t>
            </a:r>
          </a:p>
          <a:p>
            <a:r>
              <a:rPr lang="en-US" sz="2800">
                <a:solidFill>
                  <a:schemeClr val="bg2"/>
                </a:solidFill>
                <a:latin typeface="Gill Sans MT" pitchFamily="34" charset="0"/>
              </a:rPr>
              <a:t>check unlocked &amp; version # unchanged</a:t>
            </a:r>
          </a:p>
        </p:txBody>
      </p:sp>
      <p:sp>
        <p:nvSpPr>
          <p:cNvPr id="300084" name="Text Box 52"/>
          <p:cNvSpPr txBox="1">
            <a:spLocks noChangeArrowheads="1"/>
          </p:cNvSpPr>
          <p:nvPr/>
        </p:nvSpPr>
        <p:spPr bwMode="auto">
          <a:xfrm>
            <a:off x="180975" y="4970463"/>
            <a:ext cx="4818063"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Gill Sans MT" pitchFamily="34" charset="0"/>
              </a:rPr>
              <a:t>Check that version #s less than local read clock</a:t>
            </a:r>
          </a:p>
        </p:txBody>
      </p:sp>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300086" name="Text Box 54"/>
          <p:cNvSpPr txBox="1">
            <a:spLocks noChangeArrowheads="1"/>
          </p:cNvSpPr>
          <p:nvPr/>
        </p:nvSpPr>
        <p:spPr bwMode="auto">
          <a:xfrm>
            <a:off x="1073150" y="3221038"/>
            <a:ext cx="625475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We have taken a snapshot without keeping an explicit read set!</a:t>
            </a:r>
            <a:endParaRPr lang="en-US" sz="2800">
              <a:solidFill>
                <a:schemeClr val="tx1"/>
              </a:solidFill>
              <a:latin typeface="Gill Sans MT"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4131"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04132"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10CBA250-80E1-4B44-BAA4-E74C586086ED}" type="slidenum">
              <a:rPr lang="x-none" sz="1400">
                <a:solidFill>
                  <a:schemeClr val="tx1"/>
                </a:solidFill>
                <a:latin typeface="Arial" pitchFamily="34" charset="0"/>
                <a:cs typeface="Arial" pitchFamily="34" charset="0"/>
              </a:rPr>
              <a:pPr algn="r"/>
              <a:t>89</a:t>
            </a:fld>
            <a:endParaRPr lang="en-US" sz="1400" dirty="0">
              <a:solidFill>
                <a:schemeClr val="tx1"/>
              </a:solidFill>
              <a:latin typeface="Arial" pitchFamily="34" charset="0"/>
              <a:cs typeface="Arial" pitchFamily="34" charset="0"/>
            </a:endParaRPr>
          </a:p>
        </p:txBody>
      </p:sp>
      <p:sp>
        <p:nvSpPr>
          <p:cNvPr id="30413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03F82EE-DB2B-425E-95FA-41C7A4B5B388}" type="slidenum">
              <a:rPr lang="x-none" sz="1400">
                <a:solidFill>
                  <a:schemeClr val="tx1"/>
                </a:solidFill>
                <a:latin typeface="Arial" pitchFamily="34" charset="0"/>
                <a:cs typeface="Arial" pitchFamily="34" charset="0"/>
              </a:rPr>
              <a:pPr algn="r"/>
              <a:t>89</a:t>
            </a:fld>
            <a:endParaRPr lang="en-US" sz="1400" dirty="0">
              <a:solidFill>
                <a:schemeClr val="tx1"/>
              </a:solidFill>
              <a:latin typeface="Arial" pitchFamily="34" charset="0"/>
              <a:cs typeface="Arial" pitchFamily="34" charset="0"/>
            </a:endParaRPr>
          </a:p>
        </p:txBody>
      </p:sp>
      <p:sp>
        <p:nvSpPr>
          <p:cNvPr id="304134" name="Rectangle 2"/>
          <p:cNvSpPr>
            <a:spLocks noGrp="1" noChangeArrowheads="1"/>
          </p:cNvSpPr>
          <p:nvPr>
            <p:ph type="title" idx="4294967295"/>
          </p:nvPr>
        </p:nvSpPr>
        <p:spPr>
          <a:xfrm>
            <a:off x="323850" y="260350"/>
            <a:ext cx="8496300" cy="1143000"/>
          </a:xfrm>
        </p:spPr>
        <p:txBody>
          <a:bodyPr/>
          <a:lstStyle/>
          <a:p>
            <a:r>
              <a:rPr lang="en-US" sz="4000" smtClean="0"/>
              <a:t>Regular Transactions</a:t>
            </a:r>
          </a:p>
        </p:txBody>
      </p:sp>
      <p:sp>
        <p:nvSpPr>
          <p:cNvPr id="30413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0413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04137"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38"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39"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40"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04141"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04142"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4143" name="Group 49"/>
          <p:cNvGrpSpPr>
            <a:grpSpLocks/>
          </p:cNvGrpSpPr>
          <p:nvPr/>
        </p:nvGrpSpPr>
        <p:grpSpPr bwMode="auto">
          <a:xfrm>
            <a:off x="1635125" y="2932113"/>
            <a:ext cx="415925" cy="606425"/>
            <a:chOff x="2208" y="1920"/>
            <a:chExt cx="1152" cy="1680"/>
          </a:xfrm>
        </p:grpSpPr>
        <p:sp>
          <p:nvSpPr>
            <p:cNvPr id="30414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4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4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4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48"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04149"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4150" name="Group 49"/>
          <p:cNvGrpSpPr>
            <a:grpSpLocks/>
          </p:cNvGrpSpPr>
          <p:nvPr/>
        </p:nvGrpSpPr>
        <p:grpSpPr bwMode="auto">
          <a:xfrm>
            <a:off x="1635125" y="3702050"/>
            <a:ext cx="415925" cy="606425"/>
            <a:chOff x="2208" y="1920"/>
            <a:chExt cx="1152" cy="1680"/>
          </a:xfrm>
        </p:grpSpPr>
        <p:sp>
          <p:nvSpPr>
            <p:cNvPr id="30415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5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5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5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55"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04156"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4157" name="Group 49"/>
          <p:cNvGrpSpPr>
            <a:grpSpLocks/>
          </p:cNvGrpSpPr>
          <p:nvPr/>
        </p:nvGrpSpPr>
        <p:grpSpPr bwMode="auto">
          <a:xfrm>
            <a:off x="1635125" y="4471988"/>
            <a:ext cx="415925" cy="606425"/>
            <a:chOff x="2208" y="1920"/>
            <a:chExt cx="1152" cy="1680"/>
          </a:xfrm>
        </p:grpSpPr>
        <p:sp>
          <p:nvSpPr>
            <p:cNvPr id="30415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5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6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6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62"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04163"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4164" name="Group 49"/>
          <p:cNvGrpSpPr>
            <a:grpSpLocks/>
          </p:cNvGrpSpPr>
          <p:nvPr/>
        </p:nvGrpSpPr>
        <p:grpSpPr bwMode="auto">
          <a:xfrm>
            <a:off x="1635125" y="5241925"/>
            <a:ext cx="415925" cy="606425"/>
            <a:chOff x="2208" y="1920"/>
            <a:chExt cx="1152" cy="1680"/>
          </a:xfrm>
        </p:grpSpPr>
        <p:sp>
          <p:nvSpPr>
            <p:cNvPr id="30416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6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6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6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69"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04170"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4171" name="Group 59"/>
          <p:cNvGrpSpPr>
            <a:grpSpLocks/>
          </p:cNvGrpSpPr>
          <p:nvPr/>
        </p:nvGrpSpPr>
        <p:grpSpPr bwMode="auto">
          <a:xfrm>
            <a:off x="3090863" y="4487863"/>
            <a:ext cx="1765300" cy="1584325"/>
            <a:chOff x="1947" y="2708"/>
            <a:chExt cx="1112" cy="998"/>
          </a:xfrm>
        </p:grpSpPr>
        <p:sp>
          <p:nvSpPr>
            <p:cNvPr id="304172"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4173"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304174"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04175" name="Text Box 47"/>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75"/>
                                        </p:tgtEl>
                                        <p:attrNameLst>
                                          <p:attrName>style.visibility</p:attrName>
                                        </p:attrNameLst>
                                      </p:cBhvr>
                                      <p:to>
                                        <p:strVal val="visible"/>
                                      </p:to>
                                    </p:set>
                                    <p:animEffect transition="in" filter="blinds(horizontal)">
                                      <p:cBhvr>
                                        <p:cTn id="7" dur="500"/>
                                        <p:tgtEl>
                                          <p:spTgt spid="30417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932"/>
                                        </p:tgtEl>
                                        <p:attrNameLst>
                                          <p:attrName>style.visibility</p:attrName>
                                        </p:attrNameLst>
                                      </p:cBhvr>
                                      <p:to>
                                        <p:strVal val="visible"/>
                                      </p:to>
                                    </p:set>
                                    <p:animEffect transition="in" filter="blinds(horizontal)">
                                      <p:cBhvr>
                                        <p:cTn id="11" dur="500"/>
                                        <p:tgtEl>
                                          <p:spTgt spid="20793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04174"/>
                                        </p:tgtEl>
                                        <p:attrNameLst>
                                          <p:attrName>style.visibility</p:attrName>
                                        </p:attrNameLst>
                                      </p:cBhvr>
                                      <p:to>
                                        <p:strVal val="visible"/>
                                      </p:to>
                                    </p:set>
                                    <p:animEffect transition="in" filter="blinds(horizontal)">
                                      <p:cBhvr>
                                        <p:cTn id="14" dur="500"/>
                                        <p:tgtEl>
                                          <p:spTgt spid="304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2" grpId="0" animBg="1"/>
      <p:bldP spid="304174" grpId="0"/>
      <p:bldP spid="3041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96A6F7F-CC23-4611-AE12-304B993EDF12}" type="slidenum">
              <a:rPr lang="x-none" sz="1400">
                <a:solidFill>
                  <a:schemeClr val="tx1"/>
                </a:solidFill>
                <a:latin typeface="Arial" pitchFamily="34" charset="0"/>
                <a:cs typeface="Arial" pitchFamily="34" charset="0"/>
              </a:rPr>
              <a:pPr algn="r"/>
              <a:t>9</a:t>
            </a:fld>
            <a:endParaRPr lang="en-US" sz="1400" dirty="0">
              <a:solidFill>
                <a:schemeClr val="tx1"/>
              </a:solidFill>
              <a:latin typeface="Arial" pitchFamily="34" charset="0"/>
              <a:cs typeface="Arial" pitchFamily="34" charset="0"/>
            </a:endParaRPr>
          </a:p>
        </p:txBody>
      </p:sp>
      <p:sp>
        <p:nvSpPr>
          <p:cNvPr id="183300" name="Rectangle 2"/>
          <p:cNvSpPr>
            <a:spLocks noGrp="1" noChangeArrowheads="1"/>
          </p:cNvSpPr>
          <p:nvPr>
            <p:ph type="title" idx="4294967295"/>
          </p:nvPr>
        </p:nvSpPr>
        <p:spPr/>
        <p:txBody>
          <a:bodyPr/>
          <a:lstStyle/>
          <a:p>
            <a:r>
              <a:rPr lang="en-US" smtClean="0"/>
              <a:t>Simple Problems are hard</a:t>
            </a:r>
          </a:p>
        </p:txBody>
      </p:sp>
      <p:grpSp>
        <p:nvGrpSpPr>
          <p:cNvPr id="2" name="Group 3"/>
          <p:cNvGrpSpPr>
            <a:grpSpLocks/>
          </p:cNvGrpSpPr>
          <p:nvPr/>
        </p:nvGrpSpPr>
        <p:grpSpPr bwMode="auto">
          <a:xfrm>
            <a:off x="781050" y="4530725"/>
            <a:ext cx="1676400" cy="1752600"/>
            <a:chOff x="3312" y="2640"/>
            <a:chExt cx="1056" cy="1104"/>
          </a:xfrm>
        </p:grpSpPr>
        <p:sp>
          <p:nvSpPr>
            <p:cNvPr id="183302" name="Freeform 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83303" name="Group 5"/>
            <p:cNvGrpSpPr>
              <a:grpSpLocks/>
            </p:cNvGrpSpPr>
            <p:nvPr/>
          </p:nvGrpSpPr>
          <p:grpSpPr bwMode="auto">
            <a:xfrm>
              <a:off x="3312" y="2928"/>
              <a:ext cx="837" cy="816"/>
              <a:chOff x="3312" y="2928"/>
              <a:chExt cx="837" cy="816"/>
            </a:xfrm>
          </p:grpSpPr>
          <p:sp>
            <p:nvSpPr>
              <p:cNvPr id="183304" name="Freeform 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05" name="Freeform 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06" name="Freeform 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83307" name="Freeform 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83308" name="Freeform 1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83309" name="Freeform 1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10" name="Freeform 1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83311" name="Freeform 1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4" name="Group 14"/>
          <p:cNvGrpSpPr>
            <a:grpSpLocks/>
          </p:cNvGrpSpPr>
          <p:nvPr/>
        </p:nvGrpSpPr>
        <p:grpSpPr bwMode="auto">
          <a:xfrm flipH="1">
            <a:off x="7056438" y="4532313"/>
            <a:ext cx="1676400" cy="1752600"/>
            <a:chOff x="3312" y="2640"/>
            <a:chExt cx="1056" cy="1104"/>
          </a:xfrm>
        </p:grpSpPr>
        <p:sp>
          <p:nvSpPr>
            <p:cNvPr id="183313" name="Freeform 15"/>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83314" name="Group 16"/>
            <p:cNvGrpSpPr>
              <a:grpSpLocks/>
            </p:cNvGrpSpPr>
            <p:nvPr/>
          </p:nvGrpSpPr>
          <p:grpSpPr bwMode="auto">
            <a:xfrm>
              <a:off x="3312" y="2928"/>
              <a:ext cx="837" cy="816"/>
              <a:chOff x="3312" y="2928"/>
              <a:chExt cx="837" cy="816"/>
            </a:xfrm>
          </p:grpSpPr>
          <p:sp>
            <p:nvSpPr>
              <p:cNvPr id="183315" name="Freeform 17"/>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16" name="Freeform 18"/>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17" name="Freeform 19"/>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183318" name="Freeform 20"/>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183319" name="Freeform 21"/>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183320" name="Freeform 22"/>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21" name="Freeform 23"/>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83322" name="Freeform 24"/>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83323" name="Group 25"/>
          <p:cNvGrpSpPr>
            <a:grpSpLocks/>
          </p:cNvGrpSpPr>
          <p:nvPr/>
        </p:nvGrpSpPr>
        <p:grpSpPr bwMode="auto">
          <a:xfrm>
            <a:off x="2005013" y="2982913"/>
            <a:ext cx="5121275" cy="747712"/>
            <a:chOff x="2076" y="1851"/>
            <a:chExt cx="3226" cy="471"/>
          </a:xfrm>
        </p:grpSpPr>
        <p:grpSp>
          <p:nvGrpSpPr>
            <p:cNvPr id="183324" name="Group 26"/>
            <p:cNvGrpSpPr>
              <a:grpSpLocks/>
            </p:cNvGrpSpPr>
            <p:nvPr/>
          </p:nvGrpSpPr>
          <p:grpSpPr bwMode="auto">
            <a:xfrm>
              <a:off x="5140" y="1907"/>
              <a:ext cx="162" cy="228"/>
              <a:chOff x="1994" y="1893"/>
              <a:chExt cx="162" cy="228"/>
            </a:xfrm>
          </p:grpSpPr>
          <p:sp>
            <p:nvSpPr>
              <p:cNvPr id="183325" name="Line 27"/>
              <p:cNvSpPr>
                <a:spLocks noChangeShapeType="1"/>
              </p:cNvSpPr>
              <p:nvPr/>
            </p:nvSpPr>
            <p:spPr bwMode="auto">
              <a:xfrm>
                <a:off x="1994" y="1893"/>
                <a:ext cx="0" cy="228"/>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26" name="Line 28"/>
              <p:cNvSpPr>
                <a:spLocks noChangeShapeType="1"/>
              </p:cNvSpPr>
              <p:nvPr/>
            </p:nvSpPr>
            <p:spPr bwMode="auto">
              <a:xfrm>
                <a:off x="2067" y="1930"/>
                <a:ext cx="9" cy="155"/>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27" name="Line 29"/>
              <p:cNvSpPr>
                <a:spLocks noChangeShapeType="1"/>
              </p:cNvSpPr>
              <p:nvPr/>
            </p:nvSpPr>
            <p:spPr bwMode="auto">
              <a:xfrm>
                <a:off x="2150" y="1952"/>
                <a:ext cx="6" cy="11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grpSp>
          <p:nvGrpSpPr>
            <p:cNvPr id="183328" name="Group 30"/>
            <p:cNvGrpSpPr>
              <a:grpSpLocks/>
            </p:cNvGrpSpPr>
            <p:nvPr/>
          </p:nvGrpSpPr>
          <p:grpSpPr bwMode="auto">
            <a:xfrm flipH="1">
              <a:off x="2076" y="1907"/>
              <a:ext cx="162" cy="228"/>
              <a:chOff x="605" y="1989"/>
              <a:chExt cx="162" cy="228"/>
            </a:xfrm>
          </p:grpSpPr>
          <p:sp>
            <p:nvSpPr>
              <p:cNvPr id="183329" name="Line 31"/>
              <p:cNvSpPr>
                <a:spLocks noChangeShapeType="1"/>
              </p:cNvSpPr>
              <p:nvPr/>
            </p:nvSpPr>
            <p:spPr bwMode="auto">
              <a:xfrm>
                <a:off x="605" y="1989"/>
                <a:ext cx="0" cy="228"/>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30" name="Line 32"/>
              <p:cNvSpPr>
                <a:spLocks noChangeShapeType="1"/>
              </p:cNvSpPr>
              <p:nvPr/>
            </p:nvSpPr>
            <p:spPr bwMode="auto">
              <a:xfrm>
                <a:off x="678" y="2026"/>
                <a:ext cx="9" cy="155"/>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31" name="Line 33"/>
              <p:cNvSpPr>
                <a:spLocks noChangeShapeType="1"/>
              </p:cNvSpPr>
              <p:nvPr/>
            </p:nvSpPr>
            <p:spPr bwMode="auto">
              <a:xfrm>
                <a:off x="761" y="2048"/>
                <a:ext cx="6" cy="11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sp>
          <p:nvSpPr>
            <p:cNvPr id="183332" name="Rectangle 34"/>
            <p:cNvSpPr>
              <a:spLocks noChangeArrowheads="1"/>
            </p:cNvSpPr>
            <p:nvPr/>
          </p:nvSpPr>
          <p:spPr bwMode="auto">
            <a:xfrm>
              <a:off x="4284" y="1852"/>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183333" name="Line 35"/>
            <p:cNvSpPr>
              <a:spLocks noChangeShapeType="1"/>
            </p:cNvSpPr>
            <p:nvPr/>
          </p:nvSpPr>
          <p:spPr bwMode="auto">
            <a:xfrm>
              <a:off x="4713" y="2021"/>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4" name="Line 36"/>
            <p:cNvSpPr>
              <a:spLocks noChangeShapeType="1"/>
            </p:cNvSpPr>
            <p:nvPr/>
          </p:nvSpPr>
          <p:spPr bwMode="auto">
            <a:xfrm flipH="1">
              <a:off x="4053" y="2021"/>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5" name="Rectangle 37"/>
            <p:cNvSpPr>
              <a:spLocks noChangeArrowheads="1"/>
            </p:cNvSpPr>
            <p:nvPr/>
          </p:nvSpPr>
          <p:spPr bwMode="auto">
            <a:xfrm>
              <a:off x="3402" y="1984"/>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183336" name="Line 38"/>
            <p:cNvSpPr>
              <a:spLocks noChangeShapeType="1"/>
            </p:cNvSpPr>
            <p:nvPr/>
          </p:nvSpPr>
          <p:spPr bwMode="auto">
            <a:xfrm>
              <a:off x="3831" y="2153"/>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7" name="Line 39"/>
            <p:cNvSpPr>
              <a:spLocks noChangeShapeType="1"/>
            </p:cNvSpPr>
            <p:nvPr/>
          </p:nvSpPr>
          <p:spPr bwMode="auto">
            <a:xfrm flipH="1">
              <a:off x="3171" y="2153"/>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8" name="Rectangle 40"/>
            <p:cNvSpPr>
              <a:spLocks noChangeArrowheads="1"/>
            </p:cNvSpPr>
            <p:nvPr/>
          </p:nvSpPr>
          <p:spPr bwMode="auto">
            <a:xfrm>
              <a:off x="2547" y="1851"/>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183339" name="Line 41"/>
            <p:cNvSpPr>
              <a:spLocks noChangeShapeType="1"/>
            </p:cNvSpPr>
            <p:nvPr/>
          </p:nvSpPr>
          <p:spPr bwMode="auto">
            <a:xfrm>
              <a:off x="2976" y="2020"/>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40" name="Line 42"/>
            <p:cNvSpPr>
              <a:spLocks noChangeShapeType="1"/>
            </p:cNvSpPr>
            <p:nvPr/>
          </p:nvSpPr>
          <p:spPr bwMode="auto">
            <a:xfrm flipH="1">
              <a:off x="2316" y="2020"/>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grpSp>
      <p:sp>
        <p:nvSpPr>
          <p:cNvPr id="364587" name="AutoShape 43"/>
          <p:cNvSpPr>
            <a:spLocks noChangeArrowheads="1"/>
          </p:cNvSpPr>
          <p:nvPr/>
        </p:nvSpPr>
        <p:spPr bwMode="auto">
          <a:xfrm>
            <a:off x="260350" y="2090738"/>
            <a:ext cx="2249488" cy="1117600"/>
          </a:xfrm>
          <a:prstGeom prst="cloudCallout">
            <a:avLst>
              <a:gd name="adj1" fmla="val 12880"/>
              <a:gd name="adj2" fmla="val 128407"/>
            </a:avLst>
          </a:prstGeom>
          <a:noFill/>
          <a:ln w="38100">
            <a:solidFill>
              <a:srgbClr val="0000FF"/>
            </a:solidFill>
            <a:round/>
            <a:headEnd/>
            <a:tailEnd/>
          </a:ln>
        </p:spPr>
        <p:txBody>
          <a:bodyPr anchor="ctr"/>
          <a:lstStyle/>
          <a:p>
            <a:r>
              <a:rPr lang="en-US" sz="2800" b="1" dirty="0" err="1">
                <a:solidFill>
                  <a:srgbClr val="0000FF"/>
                </a:solidFill>
                <a:latin typeface="Arial" pitchFamily="34" charset="0"/>
                <a:cs typeface="Arial" pitchFamily="34" charset="0"/>
              </a:rPr>
              <a:t>enq</a:t>
            </a:r>
            <a:r>
              <a:rPr lang="en-US" sz="2800" b="1" dirty="0">
                <a:solidFill>
                  <a:srgbClr val="0000FF"/>
                </a:solidFill>
                <a:latin typeface="Arial" pitchFamily="34" charset="0"/>
                <a:cs typeface="Arial" pitchFamily="34" charset="0"/>
              </a:rPr>
              <a:t>(x)</a:t>
            </a:r>
          </a:p>
        </p:txBody>
      </p:sp>
      <p:sp>
        <p:nvSpPr>
          <p:cNvPr id="364588" name="AutoShape 44"/>
          <p:cNvSpPr>
            <a:spLocks noChangeArrowheads="1"/>
          </p:cNvSpPr>
          <p:nvPr/>
        </p:nvSpPr>
        <p:spPr bwMode="auto">
          <a:xfrm>
            <a:off x="6683375" y="2039938"/>
            <a:ext cx="2249488" cy="1117600"/>
          </a:xfrm>
          <a:prstGeom prst="cloudCallout">
            <a:avLst>
              <a:gd name="adj1" fmla="val 3213"/>
              <a:gd name="adj2" fmla="val 164917"/>
            </a:avLst>
          </a:prstGeom>
          <a:noFill/>
          <a:ln w="38100">
            <a:solidFill>
              <a:srgbClr val="FF0000"/>
            </a:solidFill>
            <a:round/>
            <a:headEnd/>
            <a:tailEnd/>
          </a:ln>
        </p:spPr>
        <p:txBody>
          <a:bodyPr anchor="ctr"/>
          <a:lstStyle/>
          <a:p>
            <a:r>
              <a:rPr lang="en-US" sz="2800" b="1" dirty="0" err="1">
                <a:solidFill>
                  <a:srgbClr val="FF0000"/>
                </a:solidFill>
                <a:latin typeface="Arial" pitchFamily="34" charset="0"/>
                <a:cs typeface="Arial" pitchFamily="34" charset="0"/>
              </a:rPr>
              <a:t>enq</a:t>
            </a:r>
            <a:r>
              <a:rPr lang="en-US" sz="2800" b="1" dirty="0">
                <a:solidFill>
                  <a:srgbClr val="FF0000"/>
                </a:solidFill>
                <a:latin typeface="Arial" pitchFamily="34" charset="0"/>
                <a:cs typeface="Arial" pitchFamily="34" charset="0"/>
              </a:rPr>
              <a:t>(y)</a:t>
            </a:r>
          </a:p>
        </p:txBody>
      </p:sp>
      <p:sp>
        <p:nvSpPr>
          <p:cNvPr id="183343" name="Text Box 45"/>
          <p:cNvSpPr txBox="1">
            <a:spLocks noChangeArrowheads="1"/>
          </p:cNvSpPr>
          <p:nvPr/>
        </p:nvSpPr>
        <p:spPr bwMode="auto">
          <a:xfrm>
            <a:off x="2829123" y="2141538"/>
            <a:ext cx="3701655" cy="523220"/>
          </a:xfrm>
          <a:prstGeom prst="rect">
            <a:avLst/>
          </a:prstGeom>
          <a:noFill/>
          <a:ln w="9525">
            <a:noFill/>
            <a:miter lim="800000"/>
            <a:headEnd/>
            <a:tailEnd/>
          </a:ln>
        </p:spPr>
        <p:txBody>
          <a:bodyPr wrap="none">
            <a:spAutoFit/>
          </a:bodyPr>
          <a:lstStyle/>
          <a:p>
            <a:r>
              <a:rPr lang="en-US" sz="2800" b="1" dirty="0">
                <a:solidFill>
                  <a:srgbClr val="0000FF"/>
                </a:solidFill>
                <a:latin typeface="Arial" pitchFamily="34" charset="0"/>
                <a:cs typeface="Arial" pitchFamily="34" charset="0"/>
              </a:rPr>
              <a:t>double-ended queue</a:t>
            </a:r>
          </a:p>
        </p:txBody>
      </p:sp>
      <p:grpSp>
        <p:nvGrpSpPr>
          <p:cNvPr id="9" name="Group 47"/>
          <p:cNvGrpSpPr>
            <a:grpSpLocks/>
          </p:cNvGrpSpPr>
          <p:nvPr/>
        </p:nvGrpSpPr>
        <p:grpSpPr bwMode="auto">
          <a:xfrm>
            <a:off x="2178050" y="3813175"/>
            <a:ext cx="1016000" cy="762000"/>
            <a:chOff x="2352" y="2256"/>
            <a:chExt cx="768" cy="576"/>
          </a:xfrm>
        </p:grpSpPr>
        <p:sp>
          <p:nvSpPr>
            <p:cNvPr id="183346" name="Freeform 48"/>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83347" name="Freeform 49"/>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grpSp>
        <p:nvGrpSpPr>
          <p:cNvPr id="10" name="Group 50"/>
          <p:cNvGrpSpPr>
            <a:grpSpLocks/>
          </p:cNvGrpSpPr>
          <p:nvPr/>
        </p:nvGrpSpPr>
        <p:grpSpPr bwMode="auto">
          <a:xfrm flipH="1">
            <a:off x="6353175" y="3814763"/>
            <a:ext cx="1016000" cy="762000"/>
            <a:chOff x="2352" y="2256"/>
            <a:chExt cx="768" cy="576"/>
          </a:xfrm>
        </p:grpSpPr>
        <p:sp>
          <p:nvSpPr>
            <p:cNvPr id="183349" name="Freeform 51"/>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83350" name="Freeform 52"/>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sp>
        <p:nvSpPr>
          <p:cNvPr id="183351" name="Text Box 55"/>
          <p:cNvSpPr txBox="1">
            <a:spLocks noChangeArrowheads="1"/>
          </p:cNvSpPr>
          <p:nvPr/>
        </p:nvSpPr>
        <p:spPr bwMode="auto">
          <a:xfrm>
            <a:off x="1638300" y="3424238"/>
            <a:ext cx="30353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No interference if ends “far apart”</a:t>
            </a:r>
          </a:p>
        </p:txBody>
      </p:sp>
      <p:sp>
        <p:nvSpPr>
          <p:cNvPr id="183352" name="Text Box 56"/>
          <p:cNvSpPr txBox="1">
            <a:spLocks noChangeArrowheads="1"/>
          </p:cNvSpPr>
          <p:nvPr/>
        </p:nvSpPr>
        <p:spPr bwMode="auto">
          <a:xfrm>
            <a:off x="3617913" y="4103688"/>
            <a:ext cx="30353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Interference OK if queue is small</a:t>
            </a:r>
          </a:p>
        </p:txBody>
      </p:sp>
      <p:sp>
        <p:nvSpPr>
          <p:cNvPr id="183353" name="Text Box 57"/>
          <p:cNvSpPr txBox="1">
            <a:spLocks noChangeArrowheads="1"/>
          </p:cNvSpPr>
          <p:nvPr/>
        </p:nvSpPr>
        <p:spPr bwMode="auto">
          <a:xfrm>
            <a:off x="1801813" y="4921250"/>
            <a:ext cx="4046537" cy="12890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3366FF"/>
                </a:solidFill>
                <a:latin typeface="Arial" pitchFamily="34" charset="0"/>
                <a:cs typeface="Arial" pitchFamily="34" charset="0"/>
              </a:rPr>
              <a:t>Clean solution is publishable result:</a:t>
            </a:r>
          </a:p>
          <a:p>
            <a:r>
              <a:rPr lang="en-US" sz="2000">
                <a:solidFill>
                  <a:srgbClr val="3366FF"/>
                </a:solidFill>
                <a:latin typeface="Arial" pitchFamily="34" charset="0"/>
                <a:cs typeface="Arial" pitchFamily="34" charset="0"/>
              </a:rPr>
              <a:t>[Michael &amp; Scott PODC 97]</a:t>
            </a:r>
          </a:p>
        </p:txBody>
      </p:sp>
      <p:sp>
        <p:nvSpPr>
          <p:cNvPr id="18335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4587"/>
                                        </p:tgtEl>
                                        <p:attrNameLst>
                                          <p:attrName>style.visibility</p:attrName>
                                        </p:attrNameLst>
                                      </p:cBhvr>
                                      <p:to>
                                        <p:strVal val="visible"/>
                                      </p:to>
                                    </p:set>
                                    <p:animEffect transition="in" filter="blinds(horizontal)">
                                      <p:cBhvr>
                                        <p:cTn id="7" dur="500"/>
                                        <p:tgtEl>
                                          <p:spTgt spid="36458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64588"/>
                                        </p:tgtEl>
                                        <p:attrNameLst>
                                          <p:attrName>style.visibility</p:attrName>
                                        </p:attrNameLst>
                                      </p:cBhvr>
                                      <p:to>
                                        <p:strVal val="visible"/>
                                      </p:to>
                                    </p:set>
                                    <p:animEffect transition="in" filter="blinds(horizontal)">
                                      <p:cBhvr>
                                        <p:cTn id="17" dur="500"/>
                                        <p:tgtEl>
                                          <p:spTgt spid="364588"/>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3351"/>
                                        </p:tgtEl>
                                        <p:attrNameLst>
                                          <p:attrName>style.visibility</p:attrName>
                                        </p:attrNameLst>
                                      </p:cBhvr>
                                      <p:to>
                                        <p:strVal val="visible"/>
                                      </p:to>
                                    </p:set>
                                    <p:animEffect transition="in" filter="blinds(horizontal)">
                                      <p:cBhvr>
                                        <p:cTn id="28" dur="500"/>
                                        <p:tgtEl>
                                          <p:spTgt spid="1833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3352"/>
                                        </p:tgtEl>
                                        <p:attrNameLst>
                                          <p:attrName>style.visibility</p:attrName>
                                        </p:attrNameLst>
                                      </p:cBhvr>
                                      <p:to>
                                        <p:strVal val="visible"/>
                                      </p:to>
                                    </p:set>
                                    <p:animEffect transition="in" filter="blinds(horizontal)">
                                      <p:cBhvr>
                                        <p:cTn id="33" dur="500"/>
                                        <p:tgtEl>
                                          <p:spTgt spid="18335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3353"/>
                                        </p:tgtEl>
                                        <p:attrNameLst>
                                          <p:attrName>style.visibility</p:attrName>
                                        </p:attrNameLst>
                                      </p:cBhvr>
                                      <p:to>
                                        <p:strVal val="visible"/>
                                      </p:to>
                                    </p:set>
                                    <p:animEffect transition="in" filter="blinds(horizontal)">
                                      <p:cBhvr>
                                        <p:cTn id="38" dur="500"/>
                                        <p:tgtEl>
                                          <p:spTgt spid="18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87" grpId="0" animBg="1"/>
      <p:bldP spid="364588" grpId="0" animBg="1"/>
      <p:bldP spid="183351" grpId="0" animBg="1"/>
      <p:bldP spid="183352" grpId="0" animBg="1"/>
      <p:bldP spid="18335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6179"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06180"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83191666-7C9A-4444-B9B3-0B74302E3E79}" type="slidenum">
              <a:rPr lang="x-none" sz="1400">
                <a:solidFill>
                  <a:schemeClr val="tx1"/>
                </a:solidFill>
                <a:latin typeface="Arial" pitchFamily="34" charset="0"/>
                <a:cs typeface="Arial" pitchFamily="34" charset="0"/>
              </a:rPr>
              <a:pPr algn="r"/>
              <a:t>90</a:t>
            </a:fld>
            <a:endParaRPr lang="en-US" sz="1400" dirty="0">
              <a:solidFill>
                <a:schemeClr val="tx1"/>
              </a:solidFill>
              <a:latin typeface="Arial" pitchFamily="34" charset="0"/>
              <a:cs typeface="Arial" pitchFamily="34" charset="0"/>
            </a:endParaRPr>
          </a:p>
        </p:txBody>
      </p:sp>
      <p:sp>
        <p:nvSpPr>
          <p:cNvPr id="30618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76D373-F2D6-4330-9B7C-8F702D0FA186}" type="slidenum">
              <a:rPr lang="x-none" sz="1400">
                <a:solidFill>
                  <a:schemeClr val="tx1"/>
                </a:solidFill>
                <a:latin typeface="Arial" pitchFamily="34" charset="0"/>
                <a:cs typeface="Arial" pitchFamily="34" charset="0"/>
              </a:rPr>
              <a:pPr algn="r"/>
              <a:t>90</a:t>
            </a:fld>
            <a:endParaRPr lang="en-US" sz="1400" dirty="0">
              <a:solidFill>
                <a:schemeClr val="tx1"/>
              </a:solidFill>
              <a:latin typeface="Arial" pitchFamily="34" charset="0"/>
              <a:cs typeface="Arial" pitchFamily="34" charset="0"/>
            </a:endParaRPr>
          </a:p>
        </p:txBody>
      </p:sp>
      <p:sp>
        <p:nvSpPr>
          <p:cNvPr id="306182" name="Rectangle 2"/>
          <p:cNvSpPr>
            <a:spLocks noGrp="1" noChangeArrowheads="1"/>
          </p:cNvSpPr>
          <p:nvPr>
            <p:ph type="title" idx="4294967295"/>
          </p:nvPr>
        </p:nvSpPr>
        <p:spPr>
          <a:xfrm>
            <a:off x="323850" y="260350"/>
            <a:ext cx="8496300" cy="1143000"/>
          </a:xfrm>
        </p:spPr>
        <p:txBody>
          <a:bodyPr/>
          <a:lstStyle/>
          <a:p>
            <a:r>
              <a:rPr lang="en-US" sz="4000" smtClean="0"/>
              <a:t>Regular Transactions</a:t>
            </a:r>
          </a:p>
        </p:txBody>
      </p:sp>
      <p:sp>
        <p:nvSpPr>
          <p:cNvPr id="306183"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06184"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06185"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186"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187"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188"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06189"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06190"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6191" name="Group 49"/>
          <p:cNvGrpSpPr>
            <a:grpSpLocks/>
          </p:cNvGrpSpPr>
          <p:nvPr/>
        </p:nvGrpSpPr>
        <p:grpSpPr bwMode="auto">
          <a:xfrm>
            <a:off x="1635125" y="2932113"/>
            <a:ext cx="415925" cy="606425"/>
            <a:chOff x="2208" y="1920"/>
            <a:chExt cx="1152" cy="1680"/>
          </a:xfrm>
        </p:grpSpPr>
        <p:sp>
          <p:nvSpPr>
            <p:cNvPr id="30619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19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19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19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196"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06197"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6198" name="Group 49"/>
          <p:cNvGrpSpPr>
            <a:grpSpLocks/>
          </p:cNvGrpSpPr>
          <p:nvPr/>
        </p:nvGrpSpPr>
        <p:grpSpPr bwMode="auto">
          <a:xfrm>
            <a:off x="1635125" y="3702050"/>
            <a:ext cx="415925" cy="606425"/>
            <a:chOff x="2208" y="1920"/>
            <a:chExt cx="1152" cy="1680"/>
          </a:xfrm>
        </p:grpSpPr>
        <p:sp>
          <p:nvSpPr>
            <p:cNvPr id="30619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20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20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20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203"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06204"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6205" name="Group 49"/>
          <p:cNvGrpSpPr>
            <a:grpSpLocks/>
          </p:cNvGrpSpPr>
          <p:nvPr/>
        </p:nvGrpSpPr>
        <p:grpSpPr bwMode="auto">
          <a:xfrm>
            <a:off x="1635125" y="4471988"/>
            <a:ext cx="415925" cy="606425"/>
            <a:chOff x="2208" y="1920"/>
            <a:chExt cx="1152" cy="1680"/>
          </a:xfrm>
        </p:grpSpPr>
        <p:sp>
          <p:nvSpPr>
            <p:cNvPr id="30620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20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20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20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210"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06211"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6212" name="Group 49"/>
          <p:cNvGrpSpPr>
            <a:grpSpLocks/>
          </p:cNvGrpSpPr>
          <p:nvPr/>
        </p:nvGrpSpPr>
        <p:grpSpPr bwMode="auto">
          <a:xfrm>
            <a:off x="1635125" y="5241925"/>
            <a:ext cx="415925" cy="606425"/>
            <a:chOff x="2208" y="1920"/>
            <a:chExt cx="1152" cy="1680"/>
          </a:xfrm>
        </p:grpSpPr>
        <p:sp>
          <p:nvSpPr>
            <p:cNvPr id="30621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21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21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21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217"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06218"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06219" name="Group 59"/>
          <p:cNvGrpSpPr>
            <a:grpSpLocks/>
          </p:cNvGrpSpPr>
          <p:nvPr/>
        </p:nvGrpSpPr>
        <p:grpSpPr bwMode="auto">
          <a:xfrm>
            <a:off x="3090863" y="4487863"/>
            <a:ext cx="1765300" cy="1584325"/>
            <a:chOff x="1947" y="2708"/>
            <a:chExt cx="1112" cy="998"/>
          </a:xfrm>
        </p:grpSpPr>
        <p:sp>
          <p:nvSpPr>
            <p:cNvPr id="306220"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6221"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306222"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06223" name="Text Box 47"/>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306224" name="Text Box 48"/>
          <p:cNvSpPr txBox="1">
            <a:spLocks noChangeArrowheads="1"/>
          </p:cNvSpPr>
          <p:nvPr/>
        </p:nvSpPr>
        <p:spPr bwMode="auto">
          <a:xfrm>
            <a:off x="3489325" y="2795588"/>
            <a:ext cx="4530725" cy="141128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On read/write, check:</a:t>
            </a:r>
          </a:p>
          <a:p>
            <a:r>
              <a:rPr lang="en-US" sz="2800">
                <a:solidFill>
                  <a:srgbClr val="0000FF"/>
                </a:solidFill>
                <a:latin typeface="Gill Sans MT" pitchFamily="34" charset="0"/>
              </a:rPr>
              <a:t>Unlocked &amp; version # &lt; RV</a:t>
            </a:r>
          </a:p>
          <a:p>
            <a:r>
              <a:rPr lang="en-US" sz="2800">
                <a:solidFill>
                  <a:srgbClr val="0000FF"/>
                </a:solidFill>
                <a:latin typeface="Gill Sans MT" pitchFamily="34" charset="0"/>
              </a:rPr>
              <a:t>Add to R/W set</a:t>
            </a:r>
            <a:endParaRPr lang="en-US" sz="2800">
              <a:solidFill>
                <a:schemeClr val="tx1"/>
              </a:solidFill>
              <a:latin typeface="Gill Sans MT" pitchFamily="34" charset="0"/>
            </a:endParaRPr>
          </a:p>
        </p:txBody>
      </p:sp>
      <p:sp>
        <p:nvSpPr>
          <p:cNvPr id="212015" name="Rectangle 47"/>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212016" name="Rectangle 48"/>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2023" name="Rectangle 55"/>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6224"/>
                                        </p:tgtEl>
                                        <p:attrNameLst>
                                          <p:attrName>style.visibility</p:attrName>
                                        </p:attrNameLst>
                                      </p:cBhvr>
                                      <p:to>
                                        <p:strVal val="visible"/>
                                      </p:to>
                                    </p:set>
                                    <p:animEffect transition="in" filter="blinds(horizontal)">
                                      <p:cBhvr>
                                        <p:cTn id="7" dur="500"/>
                                        <p:tgtEl>
                                          <p:spTgt spid="30622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2023"/>
                                        </p:tgtEl>
                                        <p:attrNameLst>
                                          <p:attrName>style.visibility</p:attrName>
                                        </p:attrNameLst>
                                      </p:cBhvr>
                                      <p:to>
                                        <p:strVal val="visible"/>
                                      </p:to>
                                    </p:set>
                                    <p:animEffect transition="in" filter="blinds(horizontal)">
                                      <p:cBhvr>
                                        <p:cTn id="11" dur="500"/>
                                        <p:tgtEl>
                                          <p:spTgt spid="21202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12015"/>
                                        </p:tgtEl>
                                        <p:attrNameLst>
                                          <p:attrName>style.visibility</p:attrName>
                                        </p:attrNameLst>
                                      </p:cBhvr>
                                      <p:to>
                                        <p:strVal val="visible"/>
                                      </p:to>
                                    </p:set>
                                    <p:animEffect transition="in" filter="blinds(horizontal)">
                                      <p:cBhvr>
                                        <p:cTn id="15" dur="500"/>
                                        <p:tgtEl>
                                          <p:spTgt spid="212015"/>
                                        </p:tgtEl>
                                      </p:cBhvr>
                                    </p:animEffect>
                                  </p:childTnLst>
                                </p:cTn>
                              </p:par>
                            </p:childTnLst>
                          </p:cTn>
                        </p:par>
                        <p:par>
                          <p:cTn id="16" fill="hold">
                            <p:stCondLst>
                              <p:cond delay="1500"/>
                            </p:stCondLst>
                            <p:childTnLst>
                              <p:par>
                                <p:cTn id="17" presetID="8" presetClass="emph" presetSubtype="0" fill="hold" grpId="1" nodeType="afterEffect">
                                  <p:stCondLst>
                                    <p:cond delay="0"/>
                                  </p:stCondLst>
                                  <p:childTnLst>
                                    <p:animRot by="21600000">
                                      <p:cBhvr>
                                        <p:cTn id="18" dur="2000" fill="hold"/>
                                        <p:tgtEl>
                                          <p:spTgt spid="212015"/>
                                        </p:tgtEl>
                                        <p:attrNameLst>
                                          <p:attrName>r</p:attrName>
                                        </p:attrNameLst>
                                      </p:cBhvr>
                                    </p:animRo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212016"/>
                                        </p:tgtEl>
                                        <p:attrNameLst>
                                          <p:attrName>style.visibility</p:attrName>
                                        </p:attrNameLst>
                                      </p:cBhvr>
                                      <p:to>
                                        <p:strVal val="visible"/>
                                      </p:to>
                                    </p:set>
                                    <p:animEffect transition="in" filter="blinds(horizontal)">
                                      <p:cBhvr>
                                        <p:cTn id="22" dur="500"/>
                                        <p:tgtEl>
                                          <p:spTgt spid="212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24" grpId="0" animBg="1"/>
      <p:bldP spid="212015" grpId="0" animBg="1"/>
      <p:bldP spid="212015" grpId="1" animBg="1"/>
      <p:bldP spid="212016" grpId="0" animBg="1"/>
      <p:bldP spid="2120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5059" name="Rectangle 6"/>
          <p:cNvSpPr>
            <a:spLocks noGrp="1" noChangeArrowheads="1"/>
          </p:cNvSpPr>
          <p:nvPr>
            <p:ph type="sldNum" sz="quarter" idx="10"/>
          </p:nvPr>
        </p:nvSpPr>
        <p:spPr>
          <a:noFill/>
        </p:spPr>
        <p:txBody>
          <a:bodyPr/>
          <a:lstStyle/>
          <a:p>
            <a:fld id="{E38F234C-E6D7-4141-818F-F76FCE8729CB}" type="slidenum">
              <a:rPr lang="x-none" smtClean="0">
                <a:cs typeface="Arial" pitchFamily="34" charset="0"/>
              </a:rPr>
              <a:pPr/>
              <a:t>91</a:t>
            </a:fld>
            <a:endParaRPr lang="en-US" smtClean="0">
              <a:cs typeface="Arial" pitchFamily="34" charset="0"/>
            </a:endParaRPr>
          </a:p>
        </p:txBody>
      </p:sp>
      <p:sp>
        <p:nvSpPr>
          <p:cNvPr id="450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348251A-2522-458D-90F7-9BDD28DD29F1}" type="slidenum">
              <a:rPr lang="x-none" sz="1400">
                <a:solidFill>
                  <a:schemeClr val="tx1"/>
                </a:solidFill>
                <a:latin typeface="Arial" pitchFamily="34" charset="0"/>
                <a:cs typeface="Arial" pitchFamily="34" charset="0"/>
              </a:rPr>
              <a:pPr algn="r"/>
              <a:t>91</a:t>
            </a:fld>
            <a:endParaRPr lang="en-US" sz="1400" dirty="0">
              <a:solidFill>
                <a:schemeClr val="tx1"/>
              </a:solidFill>
              <a:latin typeface="Arial" pitchFamily="34" charset="0"/>
              <a:cs typeface="Arial" pitchFamily="34" charset="0"/>
            </a:endParaRPr>
          </a:p>
        </p:txBody>
      </p:sp>
      <p:sp>
        <p:nvSpPr>
          <p:cNvPr id="45061" name="Rectangle 2"/>
          <p:cNvSpPr>
            <a:spLocks noGrp="1" noChangeArrowheads="1"/>
          </p:cNvSpPr>
          <p:nvPr>
            <p:ph type="title" idx="4294967295"/>
          </p:nvPr>
        </p:nvSpPr>
        <p:spPr>
          <a:xfrm>
            <a:off x="323850" y="260350"/>
            <a:ext cx="8496300" cy="1143000"/>
          </a:xfrm>
        </p:spPr>
        <p:txBody>
          <a:bodyPr/>
          <a:lstStyle/>
          <a:p>
            <a:r>
              <a:rPr lang="en-US" sz="4000" smtClean="0"/>
              <a:t>On Commit</a:t>
            </a:r>
          </a:p>
        </p:txBody>
      </p:sp>
      <p:sp>
        <p:nvSpPr>
          <p:cNvPr id="45063"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45064"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45065"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066"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067"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068"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45069"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5070" name="Group 49"/>
          <p:cNvGrpSpPr>
            <a:grpSpLocks/>
          </p:cNvGrpSpPr>
          <p:nvPr/>
        </p:nvGrpSpPr>
        <p:grpSpPr bwMode="auto">
          <a:xfrm>
            <a:off x="1635125" y="2932113"/>
            <a:ext cx="415925" cy="606425"/>
            <a:chOff x="2208" y="1920"/>
            <a:chExt cx="1152" cy="1680"/>
          </a:xfrm>
        </p:grpSpPr>
        <p:sp>
          <p:nvSpPr>
            <p:cNvPr id="4512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3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3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3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71"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5072" name="Group 49"/>
          <p:cNvGrpSpPr>
            <a:grpSpLocks/>
          </p:cNvGrpSpPr>
          <p:nvPr/>
        </p:nvGrpSpPr>
        <p:grpSpPr bwMode="auto">
          <a:xfrm>
            <a:off x="1635125" y="3702050"/>
            <a:ext cx="415925" cy="606425"/>
            <a:chOff x="2208" y="1920"/>
            <a:chExt cx="1152" cy="1680"/>
          </a:xfrm>
        </p:grpSpPr>
        <p:sp>
          <p:nvSpPr>
            <p:cNvPr id="4512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2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2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2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73"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5074" name="Group 49"/>
          <p:cNvGrpSpPr>
            <a:grpSpLocks/>
          </p:cNvGrpSpPr>
          <p:nvPr/>
        </p:nvGrpSpPr>
        <p:grpSpPr bwMode="auto">
          <a:xfrm>
            <a:off x="1635125" y="4471988"/>
            <a:ext cx="415925" cy="606425"/>
            <a:chOff x="2208" y="1920"/>
            <a:chExt cx="1152" cy="1680"/>
          </a:xfrm>
        </p:grpSpPr>
        <p:sp>
          <p:nvSpPr>
            <p:cNvPr id="4512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2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2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2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75"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45077"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45078" name="Rectangle 49"/>
          <p:cNvSpPr>
            <a:spLocks noChangeArrowheads="1"/>
          </p:cNvSpPr>
          <p:nvPr/>
        </p:nvSpPr>
        <p:spPr bwMode="auto">
          <a:xfrm>
            <a:off x="2405063" y="3045052"/>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45079"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80" name="Oval 58"/>
          <p:cNvSpPr>
            <a:spLocks noChangeArrowheads="1"/>
          </p:cNvSpPr>
          <p:nvPr/>
        </p:nvSpPr>
        <p:spPr bwMode="auto">
          <a:xfrm>
            <a:off x="3589338" y="4705577"/>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5081"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45082"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dirty="0">
              <a:latin typeface="Arial" pitchFamily="34" charset="0"/>
            </a:endParaRPr>
          </a:p>
        </p:txBody>
      </p:sp>
      <p:sp>
        <p:nvSpPr>
          <p:cNvPr id="45083"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5084"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85" name="Rectangle 64"/>
          <p:cNvSpPr>
            <a:spLocks noChangeArrowheads="1"/>
          </p:cNvSpPr>
          <p:nvPr/>
        </p:nvSpPr>
        <p:spPr bwMode="auto">
          <a:xfrm>
            <a:off x="2413000" y="2224314"/>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45086"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87"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88" name="Rectangle 67"/>
          <p:cNvSpPr>
            <a:spLocks noChangeArrowheads="1"/>
          </p:cNvSpPr>
          <p:nvPr/>
        </p:nvSpPr>
        <p:spPr bwMode="auto">
          <a:xfrm>
            <a:off x="2405063" y="3756252"/>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45089"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90"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91" name="Rectangle 70"/>
          <p:cNvSpPr>
            <a:spLocks noChangeArrowheads="1"/>
          </p:cNvSpPr>
          <p:nvPr/>
        </p:nvSpPr>
        <p:spPr bwMode="auto">
          <a:xfrm>
            <a:off x="2411413" y="5334227"/>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45092"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93"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97"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45136" name="Group 80"/>
          <p:cNvGrpSpPr>
            <a:grpSpLocks/>
          </p:cNvGrpSpPr>
          <p:nvPr/>
        </p:nvGrpSpPr>
        <p:grpSpPr bwMode="auto">
          <a:xfrm>
            <a:off x="1635125" y="5241925"/>
            <a:ext cx="415925" cy="620713"/>
            <a:chOff x="1030" y="3302"/>
            <a:chExt cx="262" cy="391"/>
          </a:xfrm>
        </p:grpSpPr>
        <p:grpSp>
          <p:nvGrpSpPr>
            <p:cNvPr id="45076" name="Group 49"/>
            <p:cNvGrpSpPr>
              <a:grpSpLocks/>
            </p:cNvGrpSpPr>
            <p:nvPr/>
          </p:nvGrpSpPr>
          <p:grpSpPr bwMode="auto">
            <a:xfrm>
              <a:off x="1030" y="3302"/>
              <a:ext cx="262" cy="382"/>
              <a:chOff x="2208" y="1920"/>
              <a:chExt cx="1152" cy="1680"/>
            </a:xfrm>
          </p:grpSpPr>
          <p:sp>
            <p:nvSpPr>
              <p:cNvPr id="4511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1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1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2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98"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45099"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45100"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45101"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9" name="Rectangle 89"/>
          <p:cNvSpPr>
            <a:spLocks noChangeArrowheads="1"/>
          </p:cNvSpPr>
          <p:nvPr/>
        </p:nvSpPr>
        <p:spPr bwMode="auto">
          <a:xfrm>
            <a:off x="779463" y="2970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0010" name="Rectangle 90"/>
          <p:cNvSpPr>
            <a:spLocks noChangeArrowheads="1"/>
          </p:cNvSpPr>
          <p:nvPr/>
        </p:nvSpPr>
        <p:spPr bwMode="auto">
          <a:xfrm>
            <a:off x="771525" y="525780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109" name="Text Box 94"/>
          <p:cNvSpPr txBox="1">
            <a:spLocks noChangeArrowheads="1"/>
          </p:cNvSpPr>
          <p:nvPr/>
        </p:nvSpPr>
        <p:spPr bwMode="auto">
          <a:xfrm>
            <a:off x="2297113" y="2333852"/>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45110" name="Text Box 95"/>
          <p:cNvSpPr txBox="1">
            <a:spLocks noChangeArrowheads="1"/>
          </p:cNvSpPr>
          <p:nvPr/>
        </p:nvSpPr>
        <p:spPr bwMode="auto">
          <a:xfrm>
            <a:off x="2297113" y="3102202"/>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45111" name="Text Box 96"/>
          <p:cNvSpPr txBox="1">
            <a:spLocks noChangeArrowheads="1"/>
          </p:cNvSpPr>
          <p:nvPr/>
        </p:nvSpPr>
        <p:spPr bwMode="auto">
          <a:xfrm>
            <a:off x="2297113" y="3872139"/>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45112" name="Text Box 97"/>
          <p:cNvSpPr txBox="1">
            <a:spLocks noChangeArrowheads="1"/>
          </p:cNvSpPr>
          <p:nvPr/>
        </p:nvSpPr>
        <p:spPr bwMode="auto">
          <a:xfrm>
            <a:off x="2297113" y="4642077"/>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45113" name="Text Box 98"/>
          <p:cNvSpPr txBox="1">
            <a:spLocks noChangeArrowheads="1"/>
          </p:cNvSpPr>
          <p:nvPr/>
        </p:nvSpPr>
        <p:spPr bwMode="auto">
          <a:xfrm>
            <a:off x="2297113" y="5412014"/>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45116"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45134" name="Text Box 7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45137" name="Group 81"/>
          <p:cNvGrpSpPr>
            <a:grpSpLocks/>
          </p:cNvGrpSpPr>
          <p:nvPr/>
        </p:nvGrpSpPr>
        <p:grpSpPr bwMode="auto">
          <a:xfrm>
            <a:off x="1643063" y="2913063"/>
            <a:ext cx="415925" cy="620712"/>
            <a:chOff x="1030" y="3302"/>
            <a:chExt cx="262" cy="391"/>
          </a:xfrm>
        </p:grpSpPr>
        <p:grpSp>
          <p:nvGrpSpPr>
            <p:cNvPr id="45138" name="Group 49"/>
            <p:cNvGrpSpPr>
              <a:grpSpLocks/>
            </p:cNvGrpSpPr>
            <p:nvPr/>
          </p:nvGrpSpPr>
          <p:grpSpPr bwMode="auto">
            <a:xfrm>
              <a:off x="1030" y="3302"/>
              <a:ext cx="262" cy="382"/>
              <a:chOff x="2208" y="1920"/>
              <a:chExt cx="1152" cy="1680"/>
            </a:xfrm>
          </p:grpSpPr>
          <p:sp>
            <p:nvSpPr>
              <p:cNvPr id="4513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4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4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4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143"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45144"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45145"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45146"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134"/>
                                        </p:tgtEl>
                                        <p:attrNameLst>
                                          <p:attrName>style.visibility</p:attrName>
                                        </p:attrNameLst>
                                      </p:cBhvr>
                                      <p:to>
                                        <p:strVal val="visible"/>
                                      </p:to>
                                    </p:set>
                                    <p:animEffect transition="in" filter="blinds(horizontal)">
                                      <p:cBhvr>
                                        <p:cTn id="7" dur="500"/>
                                        <p:tgtEl>
                                          <p:spTgt spid="45134"/>
                                        </p:tgtEl>
                                      </p:cBhvr>
                                    </p:animEffect>
                                  </p:childTnLst>
                                </p:cTn>
                              </p:par>
                              <p:par>
                                <p:cTn id="8" presetID="3" presetClass="entr" presetSubtype="10" fill="hold" nodeType="withEffect">
                                  <p:stCondLst>
                                    <p:cond delay="0"/>
                                  </p:stCondLst>
                                  <p:childTnLst>
                                    <p:set>
                                      <p:cBhvr>
                                        <p:cTn id="9" dur="1" fill="hold">
                                          <p:stCondLst>
                                            <p:cond delay="0"/>
                                          </p:stCondLst>
                                        </p:cTn>
                                        <p:tgtEl>
                                          <p:spTgt spid="45137"/>
                                        </p:tgtEl>
                                        <p:attrNameLst>
                                          <p:attrName>style.visibility</p:attrName>
                                        </p:attrNameLst>
                                      </p:cBhvr>
                                      <p:to>
                                        <p:strVal val="visible"/>
                                      </p:to>
                                    </p:set>
                                    <p:animEffect transition="in" filter="blinds(horizontal)">
                                      <p:cBhvr>
                                        <p:cTn id="10" dur="500"/>
                                        <p:tgtEl>
                                          <p:spTgt spid="45137"/>
                                        </p:tgtEl>
                                      </p:cBhvr>
                                    </p:animEffect>
                                  </p:childTnLst>
                                </p:cTn>
                              </p:par>
                              <p:par>
                                <p:cTn id="11" presetID="3" presetClass="entr" presetSubtype="10" fill="hold" nodeType="withEffect">
                                  <p:stCondLst>
                                    <p:cond delay="0"/>
                                  </p:stCondLst>
                                  <p:childTnLst>
                                    <p:set>
                                      <p:cBhvr>
                                        <p:cTn id="12" dur="1" fill="hold">
                                          <p:stCondLst>
                                            <p:cond delay="0"/>
                                          </p:stCondLst>
                                        </p:cTn>
                                        <p:tgtEl>
                                          <p:spTgt spid="45136"/>
                                        </p:tgtEl>
                                        <p:attrNameLst>
                                          <p:attrName>style.visibility</p:attrName>
                                        </p:attrNameLst>
                                      </p:cBhvr>
                                      <p:to>
                                        <p:strVal val="visible"/>
                                      </p:to>
                                    </p:set>
                                    <p:animEffect transition="in" filter="blinds(horizontal)">
                                      <p:cBhvr>
                                        <p:cTn id="13" dur="500"/>
                                        <p:tgtEl>
                                          <p:spTgt spid="45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3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14371"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4915E32A-99AE-46FB-91EE-680A80C58588}" type="slidenum">
              <a:rPr lang="x-none" sz="1400">
                <a:solidFill>
                  <a:schemeClr val="tx1"/>
                </a:solidFill>
                <a:latin typeface="Arial" pitchFamily="34" charset="0"/>
                <a:cs typeface="Arial" pitchFamily="34" charset="0"/>
              </a:rPr>
              <a:pPr algn="r"/>
              <a:t>92</a:t>
            </a:fld>
            <a:endParaRPr lang="en-US" sz="1400" dirty="0">
              <a:solidFill>
                <a:schemeClr val="tx1"/>
              </a:solidFill>
              <a:latin typeface="Arial" pitchFamily="34" charset="0"/>
              <a:cs typeface="Arial" pitchFamily="34" charset="0"/>
            </a:endParaRPr>
          </a:p>
        </p:txBody>
      </p:sp>
      <p:sp>
        <p:nvSpPr>
          <p:cNvPr id="3143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2492C7E-44FB-4442-B5D2-66BC34CE8881}" type="slidenum">
              <a:rPr lang="x-none" sz="1400">
                <a:solidFill>
                  <a:schemeClr val="tx1"/>
                </a:solidFill>
                <a:latin typeface="Arial" pitchFamily="34" charset="0"/>
                <a:cs typeface="Arial" pitchFamily="34" charset="0"/>
              </a:rPr>
              <a:pPr algn="r"/>
              <a:t>92</a:t>
            </a:fld>
            <a:endParaRPr lang="en-US" sz="1400" dirty="0">
              <a:solidFill>
                <a:schemeClr val="tx1"/>
              </a:solidFill>
              <a:latin typeface="Arial" pitchFamily="34" charset="0"/>
              <a:cs typeface="Arial" pitchFamily="34" charset="0"/>
            </a:endParaRPr>
          </a:p>
        </p:txBody>
      </p:sp>
      <p:sp>
        <p:nvSpPr>
          <p:cNvPr id="314373" name="Rectangle 2"/>
          <p:cNvSpPr>
            <a:spLocks noGrp="1" noChangeArrowheads="1"/>
          </p:cNvSpPr>
          <p:nvPr>
            <p:ph type="title" idx="4294967295"/>
          </p:nvPr>
        </p:nvSpPr>
        <p:spPr>
          <a:xfrm>
            <a:off x="323850" y="260350"/>
            <a:ext cx="8496300" cy="1143000"/>
          </a:xfrm>
        </p:spPr>
        <p:txBody>
          <a:bodyPr/>
          <a:lstStyle/>
          <a:p>
            <a:r>
              <a:rPr lang="en-US" sz="4000" smtClean="0"/>
              <a:t>On Commit</a:t>
            </a:r>
          </a:p>
        </p:txBody>
      </p:sp>
      <p:sp>
        <p:nvSpPr>
          <p:cNvPr id="314374"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14375"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14376"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77"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78"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79"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14380"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4381" name="Group 49"/>
          <p:cNvGrpSpPr>
            <a:grpSpLocks/>
          </p:cNvGrpSpPr>
          <p:nvPr/>
        </p:nvGrpSpPr>
        <p:grpSpPr bwMode="auto">
          <a:xfrm>
            <a:off x="1635125" y="2932113"/>
            <a:ext cx="415925" cy="606425"/>
            <a:chOff x="2208" y="1920"/>
            <a:chExt cx="1152" cy="1680"/>
          </a:xfrm>
        </p:grpSpPr>
        <p:sp>
          <p:nvSpPr>
            <p:cNvPr id="31438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8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8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8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386"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4387" name="Group 49"/>
          <p:cNvGrpSpPr>
            <a:grpSpLocks/>
          </p:cNvGrpSpPr>
          <p:nvPr/>
        </p:nvGrpSpPr>
        <p:grpSpPr bwMode="auto">
          <a:xfrm>
            <a:off x="1635125" y="3702050"/>
            <a:ext cx="415925" cy="606425"/>
            <a:chOff x="2208" y="1920"/>
            <a:chExt cx="1152" cy="1680"/>
          </a:xfrm>
        </p:grpSpPr>
        <p:sp>
          <p:nvSpPr>
            <p:cNvPr id="31438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8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9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9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392"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4393" name="Group 49"/>
          <p:cNvGrpSpPr>
            <a:grpSpLocks/>
          </p:cNvGrpSpPr>
          <p:nvPr/>
        </p:nvGrpSpPr>
        <p:grpSpPr bwMode="auto">
          <a:xfrm>
            <a:off x="1635125" y="4471988"/>
            <a:ext cx="415925" cy="606425"/>
            <a:chOff x="2208" y="1920"/>
            <a:chExt cx="1152" cy="1680"/>
          </a:xfrm>
        </p:grpSpPr>
        <p:sp>
          <p:nvSpPr>
            <p:cNvPr id="31439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9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9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9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398"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4399"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4400"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4401"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02"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314403"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14404"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dirty="0">
              <a:latin typeface="Arial" pitchFamily="34" charset="0"/>
            </a:endParaRPr>
          </a:p>
        </p:txBody>
      </p:sp>
      <p:sp>
        <p:nvSpPr>
          <p:cNvPr id="314405"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4406"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07"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4408"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09"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10"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4411"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12"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13"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4414"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15"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16"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314417" name="Group 49"/>
          <p:cNvGrpSpPr>
            <a:grpSpLocks/>
          </p:cNvGrpSpPr>
          <p:nvPr/>
        </p:nvGrpSpPr>
        <p:grpSpPr bwMode="auto">
          <a:xfrm>
            <a:off x="1635125" y="5241925"/>
            <a:ext cx="415925" cy="620713"/>
            <a:chOff x="1030" y="3302"/>
            <a:chExt cx="262" cy="391"/>
          </a:xfrm>
        </p:grpSpPr>
        <p:grpSp>
          <p:nvGrpSpPr>
            <p:cNvPr id="314418" name="Group 49"/>
            <p:cNvGrpSpPr>
              <a:grpSpLocks/>
            </p:cNvGrpSpPr>
            <p:nvPr/>
          </p:nvGrpSpPr>
          <p:grpSpPr bwMode="auto">
            <a:xfrm>
              <a:off x="1030" y="3302"/>
              <a:ext cx="262" cy="382"/>
              <a:chOff x="2208" y="1920"/>
              <a:chExt cx="1152" cy="1680"/>
            </a:xfrm>
          </p:grpSpPr>
          <p:sp>
            <p:nvSpPr>
              <p:cNvPr id="31441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42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42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42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423"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4424"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4425"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4426"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210009" name="Rectangle 89"/>
          <p:cNvSpPr>
            <a:spLocks noChangeArrowheads="1"/>
          </p:cNvSpPr>
          <p:nvPr/>
        </p:nvSpPr>
        <p:spPr bwMode="auto">
          <a:xfrm>
            <a:off x="779463" y="2970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0010" name="Rectangle 90"/>
          <p:cNvSpPr>
            <a:spLocks noChangeArrowheads="1"/>
          </p:cNvSpPr>
          <p:nvPr/>
        </p:nvSpPr>
        <p:spPr bwMode="auto">
          <a:xfrm>
            <a:off x="771525" y="525780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30"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14431"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14432"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14433"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14434"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14435"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14436" name="Text Box 6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314437" name="Group 69"/>
          <p:cNvGrpSpPr>
            <a:grpSpLocks/>
          </p:cNvGrpSpPr>
          <p:nvPr/>
        </p:nvGrpSpPr>
        <p:grpSpPr bwMode="auto">
          <a:xfrm>
            <a:off x="1643063" y="2913063"/>
            <a:ext cx="415925" cy="620712"/>
            <a:chOff x="1030" y="3302"/>
            <a:chExt cx="262" cy="391"/>
          </a:xfrm>
        </p:grpSpPr>
        <p:grpSp>
          <p:nvGrpSpPr>
            <p:cNvPr id="314438" name="Group 49"/>
            <p:cNvGrpSpPr>
              <a:grpSpLocks/>
            </p:cNvGrpSpPr>
            <p:nvPr/>
          </p:nvGrpSpPr>
          <p:grpSpPr bwMode="auto">
            <a:xfrm>
              <a:off x="1030" y="3302"/>
              <a:ext cx="262" cy="382"/>
              <a:chOff x="2208" y="1920"/>
              <a:chExt cx="1152" cy="1680"/>
            </a:xfrm>
          </p:grpSpPr>
          <p:sp>
            <p:nvSpPr>
              <p:cNvPr id="31443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44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44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44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443"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4444"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4445"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4446"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14447" name="Text Box 79"/>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4447"/>
                                        </p:tgtEl>
                                        <p:attrNameLst>
                                          <p:attrName>style.visibility</p:attrName>
                                        </p:attrNameLst>
                                      </p:cBhvr>
                                      <p:to>
                                        <p:strVal val="visible"/>
                                      </p:to>
                                    </p:set>
                                    <p:animEffect transition="in" filter="blinds(horizontal)">
                                      <p:cBhvr>
                                        <p:cTn id="7" dur="500"/>
                                        <p:tgtEl>
                                          <p:spTgt spid="31444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10003"/>
                                        </p:tgtEl>
                                        <p:attrNameLst>
                                          <p:attrName>style.visibility</p:attrName>
                                        </p:attrNameLst>
                                      </p:cBhvr>
                                      <p:to>
                                        <p:strVal val="visible"/>
                                      </p:to>
                                    </p:set>
                                    <p:anim calcmode="lin" valueType="num">
                                      <p:cBhvr additive="base">
                                        <p:cTn id="11" dur="500" fill="hold"/>
                                        <p:tgtEl>
                                          <p:spTgt spid="210003"/>
                                        </p:tgtEl>
                                        <p:attrNameLst>
                                          <p:attrName>ppt_x</p:attrName>
                                        </p:attrNameLst>
                                      </p:cBhvr>
                                      <p:tavLst>
                                        <p:tav tm="0">
                                          <p:val>
                                            <p:strVal val="1+#ppt_w/2"/>
                                          </p:val>
                                        </p:tav>
                                        <p:tav tm="100000">
                                          <p:val>
                                            <p:strVal val="#ppt_x"/>
                                          </p:val>
                                        </p:tav>
                                      </p:tavLst>
                                    </p:anim>
                                    <p:anim calcmode="lin" valueType="num">
                                      <p:cBhvr additive="base">
                                        <p:cTn id="12" dur="500" fill="hold"/>
                                        <p:tgtEl>
                                          <p:spTgt spid="2100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03" grpId="0" animBg="1"/>
      <p:bldP spid="3144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1641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B1B9491-AC45-427B-A448-2472C61BF091}" type="slidenum">
              <a:rPr lang="x-none" sz="1400">
                <a:solidFill>
                  <a:schemeClr val="tx1"/>
                </a:solidFill>
                <a:latin typeface="Arial" pitchFamily="34" charset="0"/>
                <a:cs typeface="Arial" pitchFamily="34" charset="0"/>
              </a:rPr>
              <a:pPr algn="r"/>
              <a:t>93</a:t>
            </a:fld>
            <a:endParaRPr lang="en-US" sz="1400" dirty="0">
              <a:solidFill>
                <a:schemeClr val="tx1"/>
              </a:solidFill>
              <a:latin typeface="Arial" pitchFamily="34" charset="0"/>
              <a:cs typeface="Arial" pitchFamily="34" charset="0"/>
            </a:endParaRPr>
          </a:p>
        </p:txBody>
      </p:sp>
      <p:sp>
        <p:nvSpPr>
          <p:cNvPr id="31642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62A8AB1-1740-4C9A-AF54-4E9856AD207F}" type="slidenum">
              <a:rPr lang="x-none" sz="1400">
                <a:solidFill>
                  <a:schemeClr val="tx1"/>
                </a:solidFill>
                <a:latin typeface="Arial" pitchFamily="34" charset="0"/>
                <a:cs typeface="Arial" pitchFamily="34" charset="0"/>
              </a:rPr>
              <a:pPr algn="r"/>
              <a:t>93</a:t>
            </a:fld>
            <a:endParaRPr lang="en-US" sz="1400" dirty="0">
              <a:solidFill>
                <a:schemeClr val="tx1"/>
              </a:solidFill>
              <a:latin typeface="Arial" pitchFamily="34" charset="0"/>
              <a:cs typeface="Arial" pitchFamily="34" charset="0"/>
            </a:endParaRPr>
          </a:p>
        </p:txBody>
      </p:sp>
      <p:sp>
        <p:nvSpPr>
          <p:cNvPr id="316421" name="Rectangle 2"/>
          <p:cNvSpPr>
            <a:spLocks noGrp="1" noChangeArrowheads="1"/>
          </p:cNvSpPr>
          <p:nvPr>
            <p:ph type="title" idx="4294967295"/>
          </p:nvPr>
        </p:nvSpPr>
        <p:spPr>
          <a:xfrm>
            <a:off x="323850" y="260350"/>
            <a:ext cx="8496300" cy="1143000"/>
          </a:xfrm>
        </p:spPr>
        <p:txBody>
          <a:bodyPr/>
          <a:lstStyle/>
          <a:p>
            <a:r>
              <a:rPr lang="en-US" sz="4000" smtClean="0"/>
              <a:t>On Commit</a:t>
            </a:r>
          </a:p>
        </p:txBody>
      </p:sp>
      <p:sp>
        <p:nvSpPr>
          <p:cNvPr id="316422"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16423"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16424"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25"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26"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27"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16428"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6429" name="Group 49"/>
          <p:cNvGrpSpPr>
            <a:grpSpLocks/>
          </p:cNvGrpSpPr>
          <p:nvPr/>
        </p:nvGrpSpPr>
        <p:grpSpPr bwMode="auto">
          <a:xfrm>
            <a:off x="1635125" y="2932113"/>
            <a:ext cx="415925" cy="606425"/>
            <a:chOff x="2208" y="1920"/>
            <a:chExt cx="1152" cy="1680"/>
          </a:xfrm>
        </p:grpSpPr>
        <p:sp>
          <p:nvSpPr>
            <p:cNvPr id="31643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3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3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3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34"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6435" name="Group 49"/>
          <p:cNvGrpSpPr>
            <a:grpSpLocks/>
          </p:cNvGrpSpPr>
          <p:nvPr/>
        </p:nvGrpSpPr>
        <p:grpSpPr bwMode="auto">
          <a:xfrm>
            <a:off x="1635125" y="3702050"/>
            <a:ext cx="415925" cy="606425"/>
            <a:chOff x="2208" y="1920"/>
            <a:chExt cx="1152" cy="1680"/>
          </a:xfrm>
        </p:grpSpPr>
        <p:sp>
          <p:nvSpPr>
            <p:cNvPr id="31643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3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3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3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40"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6441" name="Group 49"/>
          <p:cNvGrpSpPr>
            <a:grpSpLocks/>
          </p:cNvGrpSpPr>
          <p:nvPr/>
        </p:nvGrpSpPr>
        <p:grpSpPr bwMode="auto">
          <a:xfrm>
            <a:off x="1635125" y="4471988"/>
            <a:ext cx="415925" cy="606425"/>
            <a:chOff x="2208" y="1920"/>
            <a:chExt cx="1152" cy="1680"/>
          </a:xfrm>
        </p:grpSpPr>
        <p:sp>
          <p:nvSpPr>
            <p:cNvPr id="31644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4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4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4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46"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6447"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6448"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6449"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50"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6451"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16452"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a:latin typeface="Arial" pitchFamily="34" charset="0"/>
              <a:cs typeface="Arial" pitchFamily="34" charset="0"/>
            </a:endParaRPr>
          </a:p>
        </p:txBody>
      </p:sp>
      <p:sp>
        <p:nvSpPr>
          <p:cNvPr id="316453"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6454"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55"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6456"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57"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58"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6459"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60"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61"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6462"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63"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64"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316465" name="Group 49"/>
          <p:cNvGrpSpPr>
            <a:grpSpLocks/>
          </p:cNvGrpSpPr>
          <p:nvPr/>
        </p:nvGrpSpPr>
        <p:grpSpPr bwMode="auto">
          <a:xfrm>
            <a:off x="1635125" y="5241925"/>
            <a:ext cx="415925" cy="620713"/>
            <a:chOff x="1030" y="3302"/>
            <a:chExt cx="262" cy="391"/>
          </a:xfrm>
        </p:grpSpPr>
        <p:grpSp>
          <p:nvGrpSpPr>
            <p:cNvPr id="316466" name="Group 49"/>
            <p:cNvGrpSpPr>
              <a:grpSpLocks/>
            </p:cNvGrpSpPr>
            <p:nvPr/>
          </p:nvGrpSpPr>
          <p:grpSpPr bwMode="auto">
            <a:xfrm>
              <a:off x="1030" y="3302"/>
              <a:ext cx="262" cy="382"/>
              <a:chOff x="2208" y="1920"/>
              <a:chExt cx="1152" cy="1680"/>
            </a:xfrm>
          </p:grpSpPr>
          <p:sp>
            <p:nvSpPr>
              <p:cNvPr id="31646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6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6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7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71"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6472"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6473"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6474"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210009" name="Rectangle 89"/>
          <p:cNvSpPr>
            <a:spLocks noChangeArrowheads="1"/>
          </p:cNvSpPr>
          <p:nvPr/>
        </p:nvSpPr>
        <p:spPr bwMode="auto">
          <a:xfrm>
            <a:off x="779463" y="2970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0010" name="Rectangle 90"/>
          <p:cNvSpPr>
            <a:spLocks noChangeArrowheads="1"/>
          </p:cNvSpPr>
          <p:nvPr/>
        </p:nvSpPr>
        <p:spPr bwMode="auto">
          <a:xfrm>
            <a:off x="771525" y="525780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78"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16479"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16480"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16481"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16482"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16483"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16484" name="Text Box 6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316485" name="Group 69"/>
          <p:cNvGrpSpPr>
            <a:grpSpLocks/>
          </p:cNvGrpSpPr>
          <p:nvPr/>
        </p:nvGrpSpPr>
        <p:grpSpPr bwMode="auto">
          <a:xfrm>
            <a:off x="1643063" y="2913063"/>
            <a:ext cx="415925" cy="620712"/>
            <a:chOff x="1030" y="3302"/>
            <a:chExt cx="262" cy="391"/>
          </a:xfrm>
        </p:grpSpPr>
        <p:grpSp>
          <p:nvGrpSpPr>
            <p:cNvPr id="316486" name="Group 49"/>
            <p:cNvGrpSpPr>
              <a:grpSpLocks/>
            </p:cNvGrpSpPr>
            <p:nvPr/>
          </p:nvGrpSpPr>
          <p:grpSpPr bwMode="auto">
            <a:xfrm>
              <a:off x="1030" y="3302"/>
              <a:ext cx="262" cy="382"/>
              <a:chOff x="2208" y="1920"/>
              <a:chExt cx="1152" cy="1680"/>
            </a:xfrm>
          </p:grpSpPr>
          <p:sp>
            <p:nvSpPr>
              <p:cNvPr id="31648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8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8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9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91"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6492"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6493"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6494"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16495" name="Text Box 79"/>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
        <p:nvSpPr>
          <p:cNvPr id="316496" name="Text Box 80"/>
          <p:cNvSpPr txBox="1">
            <a:spLocks noChangeArrowheads="1"/>
          </p:cNvSpPr>
          <p:nvPr/>
        </p:nvSpPr>
        <p:spPr bwMode="auto">
          <a:xfrm>
            <a:off x="3581400" y="27876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version numbers ≤ RV</a:t>
            </a:r>
            <a:endParaRPr lang="en-US" sz="2800">
              <a:solidFill>
                <a:schemeClr val="tx1"/>
              </a:solidFill>
              <a:latin typeface="Gill Sans MT" pitchFamily="34" charset="0"/>
            </a:endParaRP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96"/>
                                        </p:tgtEl>
                                        <p:attrNameLst>
                                          <p:attrName>style.visibility</p:attrName>
                                        </p:attrNameLst>
                                      </p:cBhvr>
                                      <p:to>
                                        <p:strVal val="visible"/>
                                      </p:to>
                                    </p:set>
                                    <p:animEffect transition="in" filter="blinds(horizontal)">
                                      <p:cBhvr>
                                        <p:cTn id="7" dur="500"/>
                                        <p:tgtEl>
                                          <p:spTgt spid="316496"/>
                                        </p:tgtEl>
                                      </p:cBhvr>
                                    </p:animEffect>
                                  </p:childTnLst>
                                </p:cTn>
                              </p:par>
                              <p:par>
                                <p:cTn id="8" presetID="8" presetClass="emph" presetSubtype="0" fill="hold" grpId="0" nodeType="withEffect">
                                  <p:stCondLst>
                                    <p:cond delay="0"/>
                                  </p:stCondLst>
                                  <p:childTnLst>
                                    <p:animRot by="21600000">
                                      <p:cBhvr>
                                        <p:cTn id="9" dur="2000" fill="hold"/>
                                        <p:tgtEl>
                                          <p:spTgt spid="316461"/>
                                        </p:tgtEl>
                                        <p:attrNameLst>
                                          <p:attrName>r</p:attrName>
                                        </p:attrNameLst>
                                      </p:cBhvr>
                                    </p:animRot>
                                  </p:childTnLst>
                                </p:cTn>
                              </p:par>
                              <p:par>
                                <p:cTn id="10" presetID="8" presetClass="emph" presetSubtype="0" fill="hold" grpId="0" nodeType="withEffect">
                                  <p:stCondLst>
                                    <p:cond delay="0"/>
                                  </p:stCondLst>
                                  <p:childTnLst>
                                    <p:animRot by="21600000">
                                      <p:cBhvr>
                                        <p:cTn id="11" dur="2000" fill="hold"/>
                                        <p:tgtEl>
                                          <p:spTgt spid="316455"/>
                                        </p:tgtEl>
                                        <p:attrNameLst>
                                          <p:attrName>r</p:attrName>
                                        </p:attrNameLst>
                                      </p:cBhvr>
                                    </p:animRot>
                                  </p:childTnLst>
                                </p:cTn>
                              </p:par>
                              <p:par>
                                <p:cTn id="12" presetID="8" presetClass="emph" presetSubtype="0" fill="hold" grpId="0" nodeType="withEffect">
                                  <p:stCondLst>
                                    <p:cond delay="0"/>
                                  </p:stCondLst>
                                  <p:childTnLst>
                                    <p:animRot by="21600000">
                                      <p:cBhvr>
                                        <p:cTn id="13" dur="2000" fill="hold"/>
                                        <p:tgtEl>
                                          <p:spTgt spid="316448"/>
                                        </p:tgtEl>
                                        <p:attrNameLst>
                                          <p:attrName>r</p:attrName>
                                        </p:attrNameLst>
                                      </p:cBhvr>
                                    </p:animRot>
                                  </p:childTnLst>
                                </p:cTn>
                              </p:par>
                              <p:par>
                                <p:cTn id="14" presetID="8" presetClass="emph" presetSubtype="0" fill="hold" grpId="0" nodeType="withEffect">
                                  <p:stCondLst>
                                    <p:cond delay="0"/>
                                  </p:stCondLst>
                                  <p:childTnLst>
                                    <p:animRot by="21600000">
                                      <p:cBhvr>
                                        <p:cTn id="15" dur="2000" fill="hold"/>
                                        <p:tgtEl>
                                          <p:spTgt spid="3164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48" grpId="0" animBg="1"/>
      <p:bldP spid="316455" grpId="0" animBg="1"/>
      <p:bldP spid="316458" grpId="0" animBg="1"/>
      <p:bldP spid="316461" grpId="0" animBg="1"/>
      <p:bldP spid="31649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1846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3014554C-938A-446F-9C6D-088D73795A24}" type="slidenum">
              <a:rPr lang="x-none" sz="1400">
                <a:solidFill>
                  <a:schemeClr val="tx1"/>
                </a:solidFill>
                <a:latin typeface="Arial" pitchFamily="34" charset="0"/>
                <a:cs typeface="Arial" pitchFamily="34" charset="0"/>
              </a:rPr>
              <a:pPr algn="r"/>
              <a:t>94</a:t>
            </a:fld>
            <a:endParaRPr lang="en-US" sz="1400" dirty="0">
              <a:solidFill>
                <a:schemeClr val="tx1"/>
              </a:solidFill>
              <a:latin typeface="Arial" pitchFamily="34" charset="0"/>
              <a:cs typeface="Arial" pitchFamily="34" charset="0"/>
            </a:endParaRPr>
          </a:p>
        </p:txBody>
      </p:sp>
      <p:sp>
        <p:nvSpPr>
          <p:cNvPr id="3184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8A1E138-C37B-4905-8CC4-608A13C07049}" type="slidenum">
              <a:rPr lang="x-none" sz="1400">
                <a:solidFill>
                  <a:schemeClr val="tx1"/>
                </a:solidFill>
                <a:latin typeface="Arial" pitchFamily="34" charset="0"/>
                <a:cs typeface="Arial" pitchFamily="34" charset="0"/>
              </a:rPr>
              <a:pPr algn="r"/>
              <a:t>94</a:t>
            </a:fld>
            <a:endParaRPr lang="en-US" sz="1400" dirty="0">
              <a:solidFill>
                <a:schemeClr val="tx1"/>
              </a:solidFill>
              <a:latin typeface="Arial" pitchFamily="34" charset="0"/>
              <a:cs typeface="Arial" pitchFamily="34" charset="0"/>
            </a:endParaRPr>
          </a:p>
        </p:txBody>
      </p:sp>
      <p:sp>
        <p:nvSpPr>
          <p:cNvPr id="318469" name="Rectangle 2"/>
          <p:cNvSpPr>
            <a:spLocks noGrp="1" noChangeArrowheads="1"/>
          </p:cNvSpPr>
          <p:nvPr>
            <p:ph type="title" idx="4294967295"/>
          </p:nvPr>
        </p:nvSpPr>
        <p:spPr>
          <a:xfrm>
            <a:off x="323850" y="260350"/>
            <a:ext cx="8496300" cy="1143000"/>
          </a:xfrm>
        </p:spPr>
        <p:txBody>
          <a:bodyPr/>
          <a:lstStyle/>
          <a:p>
            <a:r>
              <a:rPr lang="en-US" sz="4000" smtClean="0"/>
              <a:t>On Commit</a:t>
            </a:r>
          </a:p>
        </p:txBody>
      </p:sp>
      <p:sp>
        <p:nvSpPr>
          <p:cNvPr id="318470"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18471"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18472"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73"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8474"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a:latin typeface="Arial" pitchFamily="34" charset="0"/>
              <a:cs typeface="Arial" pitchFamily="34" charset="0"/>
            </a:endParaRPr>
          </a:p>
        </p:txBody>
      </p:sp>
      <p:sp>
        <p:nvSpPr>
          <p:cNvPr id="318475"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318476"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8477" name="Group 49"/>
          <p:cNvGrpSpPr>
            <a:grpSpLocks/>
          </p:cNvGrpSpPr>
          <p:nvPr/>
        </p:nvGrpSpPr>
        <p:grpSpPr bwMode="auto">
          <a:xfrm>
            <a:off x="1635125" y="2932113"/>
            <a:ext cx="415925" cy="606425"/>
            <a:chOff x="2208" y="1920"/>
            <a:chExt cx="1152" cy="1680"/>
          </a:xfrm>
        </p:grpSpPr>
        <p:sp>
          <p:nvSpPr>
            <p:cNvPr id="31847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7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48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48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482"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8483" name="Group 49"/>
          <p:cNvGrpSpPr>
            <a:grpSpLocks/>
          </p:cNvGrpSpPr>
          <p:nvPr/>
        </p:nvGrpSpPr>
        <p:grpSpPr bwMode="auto">
          <a:xfrm>
            <a:off x="1635125" y="3702050"/>
            <a:ext cx="415925" cy="606425"/>
            <a:chOff x="2208" y="1920"/>
            <a:chExt cx="1152" cy="1680"/>
          </a:xfrm>
        </p:grpSpPr>
        <p:sp>
          <p:nvSpPr>
            <p:cNvPr id="31848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8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48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48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488"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18489" name="Group 49"/>
          <p:cNvGrpSpPr>
            <a:grpSpLocks/>
          </p:cNvGrpSpPr>
          <p:nvPr/>
        </p:nvGrpSpPr>
        <p:grpSpPr bwMode="auto">
          <a:xfrm>
            <a:off x="1635125" y="4471988"/>
            <a:ext cx="415925" cy="606425"/>
            <a:chOff x="2208" y="1920"/>
            <a:chExt cx="1152" cy="1680"/>
          </a:xfrm>
        </p:grpSpPr>
        <p:sp>
          <p:nvSpPr>
            <p:cNvPr id="31849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9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49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49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494"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8495"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8496"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8497"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498"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8499"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18500"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a:latin typeface="Arial" pitchFamily="34" charset="0"/>
              <a:cs typeface="Arial" pitchFamily="34" charset="0"/>
            </a:endParaRPr>
          </a:p>
        </p:txBody>
      </p:sp>
      <p:sp>
        <p:nvSpPr>
          <p:cNvPr id="318501"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8502"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503"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8504"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5"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6"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8507"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8"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9"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8510"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511"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512"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a:latin typeface="Arial" pitchFamily="34" charset="0"/>
              <a:cs typeface="Arial" pitchFamily="34" charset="0"/>
            </a:endParaRPr>
          </a:p>
        </p:txBody>
      </p:sp>
      <p:grpSp>
        <p:nvGrpSpPr>
          <p:cNvPr id="318513" name="Group 49"/>
          <p:cNvGrpSpPr>
            <a:grpSpLocks/>
          </p:cNvGrpSpPr>
          <p:nvPr/>
        </p:nvGrpSpPr>
        <p:grpSpPr bwMode="auto">
          <a:xfrm>
            <a:off x="1635125" y="5241925"/>
            <a:ext cx="415925" cy="620713"/>
            <a:chOff x="1030" y="3302"/>
            <a:chExt cx="262" cy="391"/>
          </a:xfrm>
        </p:grpSpPr>
        <p:grpSp>
          <p:nvGrpSpPr>
            <p:cNvPr id="318514" name="Group 49"/>
            <p:cNvGrpSpPr>
              <a:grpSpLocks/>
            </p:cNvGrpSpPr>
            <p:nvPr/>
          </p:nvGrpSpPr>
          <p:grpSpPr bwMode="auto">
            <a:xfrm>
              <a:off x="1030" y="3302"/>
              <a:ext cx="262" cy="382"/>
              <a:chOff x="2208" y="1920"/>
              <a:chExt cx="1152" cy="1680"/>
            </a:xfrm>
          </p:grpSpPr>
          <p:sp>
            <p:nvSpPr>
              <p:cNvPr id="31851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51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51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51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519"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8520"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8521"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8522"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318526"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18527"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18528"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18529"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18530"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18531"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18532" name="Text Box 6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318533" name="Group 69"/>
          <p:cNvGrpSpPr>
            <a:grpSpLocks/>
          </p:cNvGrpSpPr>
          <p:nvPr/>
        </p:nvGrpSpPr>
        <p:grpSpPr bwMode="auto">
          <a:xfrm>
            <a:off x="1643063" y="2913063"/>
            <a:ext cx="415925" cy="620712"/>
            <a:chOff x="1030" y="3302"/>
            <a:chExt cx="262" cy="391"/>
          </a:xfrm>
        </p:grpSpPr>
        <p:grpSp>
          <p:nvGrpSpPr>
            <p:cNvPr id="318534" name="Group 49"/>
            <p:cNvGrpSpPr>
              <a:grpSpLocks/>
            </p:cNvGrpSpPr>
            <p:nvPr/>
          </p:nvGrpSpPr>
          <p:grpSpPr bwMode="auto">
            <a:xfrm>
              <a:off x="1030" y="3302"/>
              <a:ext cx="262" cy="382"/>
              <a:chOff x="2208" y="1920"/>
              <a:chExt cx="1152" cy="1680"/>
            </a:xfrm>
          </p:grpSpPr>
          <p:sp>
            <p:nvSpPr>
              <p:cNvPr id="31853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53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53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53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539"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8540"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8541"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8542"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18543" name="Text Box 79"/>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
        <p:nvSpPr>
          <p:cNvPr id="318544" name="Text Box 80"/>
          <p:cNvSpPr txBox="1">
            <a:spLocks noChangeArrowheads="1"/>
          </p:cNvSpPr>
          <p:nvPr/>
        </p:nvSpPr>
        <p:spPr bwMode="auto">
          <a:xfrm>
            <a:off x="3581400" y="27876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version numbers ≤ RV</a:t>
            </a:r>
            <a:endParaRPr lang="en-US" sz="2800">
              <a:solidFill>
                <a:schemeClr val="tx1"/>
              </a:solidFill>
              <a:latin typeface="Gill Sans MT" pitchFamily="34" charset="0"/>
            </a:endParaRPr>
          </a:p>
        </p:txBody>
      </p:sp>
      <p:sp>
        <p:nvSpPr>
          <p:cNvPr id="318545" name="Text Box 81"/>
          <p:cNvSpPr txBox="1">
            <a:spLocks noChangeArrowheads="1"/>
          </p:cNvSpPr>
          <p:nvPr/>
        </p:nvSpPr>
        <p:spPr bwMode="auto">
          <a:xfrm>
            <a:off x="3879850" y="31432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Update memory</a:t>
            </a:r>
            <a:endParaRPr lang="en-US" sz="2800">
              <a:solidFill>
                <a:schemeClr val="tx1"/>
              </a:solidFill>
              <a:latin typeface="Gill Sans MT" pitchFamily="34" charset="0"/>
            </a:endParaRPr>
          </a:p>
        </p:txBody>
      </p:sp>
      <p:sp>
        <p:nvSpPr>
          <p:cNvPr id="210009" name="Rectangle 89"/>
          <p:cNvSpPr>
            <a:spLocks noChangeArrowheads="1"/>
          </p:cNvSpPr>
          <p:nvPr/>
        </p:nvSpPr>
        <p:spPr bwMode="auto">
          <a:xfrm>
            <a:off x="793750" y="2970213"/>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x</a:t>
            </a:r>
          </a:p>
        </p:txBody>
      </p:sp>
      <p:sp>
        <p:nvSpPr>
          <p:cNvPr id="210010" name="Rectangle 90"/>
          <p:cNvSpPr>
            <a:spLocks noChangeArrowheads="1"/>
          </p:cNvSpPr>
          <p:nvPr/>
        </p:nvSpPr>
        <p:spPr bwMode="auto">
          <a:xfrm>
            <a:off x="785813" y="5257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y</a:t>
            </a: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0009"/>
                                        </p:tgtEl>
                                        <p:attrNameLst>
                                          <p:attrName>style.visibility</p:attrName>
                                        </p:attrNameLst>
                                      </p:cBhvr>
                                      <p:to>
                                        <p:strVal val="visible"/>
                                      </p:to>
                                    </p:set>
                                    <p:anim calcmode="lin" valueType="num">
                                      <p:cBhvr additive="base">
                                        <p:cTn id="7" dur="500" fill="hold"/>
                                        <p:tgtEl>
                                          <p:spTgt spid="210009"/>
                                        </p:tgtEl>
                                        <p:attrNameLst>
                                          <p:attrName>ppt_x</p:attrName>
                                        </p:attrNameLst>
                                      </p:cBhvr>
                                      <p:tavLst>
                                        <p:tav tm="0">
                                          <p:val>
                                            <p:strVal val="1+#ppt_w/2"/>
                                          </p:val>
                                        </p:tav>
                                        <p:tav tm="100000">
                                          <p:val>
                                            <p:strVal val="#ppt_x"/>
                                          </p:val>
                                        </p:tav>
                                      </p:tavLst>
                                    </p:anim>
                                    <p:anim calcmode="lin" valueType="num">
                                      <p:cBhvr additive="base">
                                        <p:cTn id="8" dur="500" fill="hold"/>
                                        <p:tgtEl>
                                          <p:spTgt spid="21000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0010"/>
                                        </p:tgtEl>
                                        <p:attrNameLst>
                                          <p:attrName>style.visibility</p:attrName>
                                        </p:attrNameLst>
                                      </p:cBhvr>
                                      <p:to>
                                        <p:strVal val="visible"/>
                                      </p:to>
                                    </p:set>
                                    <p:anim calcmode="lin" valueType="num">
                                      <p:cBhvr additive="base">
                                        <p:cTn id="11" dur="500" fill="hold"/>
                                        <p:tgtEl>
                                          <p:spTgt spid="210010"/>
                                        </p:tgtEl>
                                        <p:attrNameLst>
                                          <p:attrName>ppt_x</p:attrName>
                                        </p:attrNameLst>
                                      </p:cBhvr>
                                      <p:tavLst>
                                        <p:tav tm="0">
                                          <p:val>
                                            <p:strVal val="1+#ppt_w/2"/>
                                          </p:val>
                                        </p:tav>
                                        <p:tav tm="100000">
                                          <p:val>
                                            <p:strVal val="#ppt_x"/>
                                          </p:val>
                                        </p:tav>
                                      </p:tavLst>
                                    </p:anim>
                                    <p:anim calcmode="lin" valueType="num">
                                      <p:cBhvr additive="base">
                                        <p:cTn id="12" dur="500" fill="hold"/>
                                        <p:tgtEl>
                                          <p:spTgt spid="2100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09" grpId="0" animBg="1"/>
      <p:bldP spid="2100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2051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F4CFED1-0472-4DD8-A825-D78BC48E7332}" type="slidenum">
              <a:rPr lang="x-none" sz="1400">
                <a:solidFill>
                  <a:schemeClr val="tx1"/>
                </a:solidFill>
                <a:latin typeface="Arial" pitchFamily="34" charset="0"/>
                <a:cs typeface="Arial" pitchFamily="34" charset="0"/>
              </a:rPr>
              <a:pPr algn="r"/>
              <a:t>95</a:t>
            </a:fld>
            <a:endParaRPr lang="en-US" sz="1400" dirty="0">
              <a:solidFill>
                <a:schemeClr val="tx1"/>
              </a:solidFill>
              <a:latin typeface="Arial" pitchFamily="34" charset="0"/>
              <a:cs typeface="Arial" pitchFamily="34" charset="0"/>
            </a:endParaRPr>
          </a:p>
        </p:txBody>
      </p:sp>
      <p:sp>
        <p:nvSpPr>
          <p:cNvPr id="3205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17CFA60-988E-4C7F-97C5-BA61E8F888E5}" type="slidenum">
              <a:rPr lang="x-none" sz="1400">
                <a:solidFill>
                  <a:schemeClr val="tx1"/>
                </a:solidFill>
                <a:latin typeface="Arial" pitchFamily="34" charset="0"/>
                <a:cs typeface="Arial" pitchFamily="34" charset="0"/>
              </a:rPr>
              <a:pPr algn="r"/>
              <a:t>95</a:t>
            </a:fld>
            <a:endParaRPr lang="en-US" sz="1400" dirty="0">
              <a:solidFill>
                <a:schemeClr val="tx1"/>
              </a:solidFill>
              <a:latin typeface="Arial" pitchFamily="34" charset="0"/>
              <a:cs typeface="Arial" pitchFamily="34" charset="0"/>
            </a:endParaRPr>
          </a:p>
        </p:txBody>
      </p:sp>
      <p:sp>
        <p:nvSpPr>
          <p:cNvPr id="320517" name="Rectangle 2"/>
          <p:cNvSpPr>
            <a:spLocks noGrp="1" noChangeArrowheads="1"/>
          </p:cNvSpPr>
          <p:nvPr>
            <p:ph type="title" idx="4294967295"/>
          </p:nvPr>
        </p:nvSpPr>
        <p:spPr>
          <a:xfrm>
            <a:off x="323850" y="260350"/>
            <a:ext cx="8496300" cy="1143000"/>
          </a:xfrm>
        </p:spPr>
        <p:txBody>
          <a:bodyPr/>
          <a:lstStyle/>
          <a:p>
            <a:r>
              <a:rPr lang="en-US" sz="4000" smtClean="0"/>
              <a:t>On Commit</a:t>
            </a:r>
          </a:p>
        </p:txBody>
      </p:sp>
      <p:sp>
        <p:nvSpPr>
          <p:cNvPr id="320518"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20519"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20520"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21"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22"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23"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20524"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20525" name="Group 49"/>
          <p:cNvGrpSpPr>
            <a:grpSpLocks/>
          </p:cNvGrpSpPr>
          <p:nvPr/>
        </p:nvGrpSpPr>
        <p:grpSpPr bwMode="auto">
          <a:xfrm>
            <a:off x="1635125" y="2932113"/>
            <a:ext cx="415925" cy="606425"/>
            <a:chOff x="2208" y="1920"/>
            <a:chExt cx="1152" cy="1680"/>
          </a:xfrm>
        </p:grpSpPr>
        <p:sp>
          <p:nvSpPr>
            <p:cNvPr id="32052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2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2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2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30"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20531" name="Group 49"/>
          <p:cNvGrpSpPr>
            <a:grpSpLocks/>
          </p:cNvGrpSpPr>
          <p:nvPr/>
        </p:nvGrpSpPr>
        <p:grpSpPr bwMode="auto">
          <a:xfrm>
            <a:off x="1635125" y="3702050"/>
            <a:ext cx="415925" cy="606425"/>
            <a:chOff x="2208" y="1920"/>
            <a:chExt cx="1152" cy="1680"/>
          </a:xfrm>
        </p:grpSpPr>
        <p:sp>
          <p:nvSpPr>
            <p:cNvPr id="32053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3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3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3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36"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20537" name="Group 49"/>
          <p:cNvGrpSpPr>
            <a:grpSpLocks/>
          </p:cNvGrpSpPr>
          <p:nvPr/>
        </p:nvGrpSpPr>
        <p:grpSpPr bwMode="auto">
          <a:xfrm>
            <a:off x="1635125" y="4471988"/>
            <a:ext cx="415925" cy="606425"/>
            <a:chOff x="2208" y="1920"/>
            <a:chExt cx="1152" cy="1680"/>
          </a:xfrm>
        </p:grpSpPr>
        <p:sp>
          <p:nvSpPr>
            <p:cNvPr id="3205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42"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20543"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20544"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20545"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46"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20547"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20548"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a:latin typeface="Arial" pitchFamily="34" charset="0"/>
              <a:cs typeface="Arial" pitchFamily="34" charset="0"/>
            </a:endParaRPr>
          </a:p>
        </p:txBody>
      </p:sp>
      <p:sp>
        <p:nvSpPr>
          <p:cNvPr id="320549"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20550"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51"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20552"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3"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4"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20555"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6"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7"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20558"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59"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60"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320561" name="Group 49"/>
          <p:cNvGrpSpPr>
            <a:grpSpLocks/>
          </p:cNvGrpSpPr>
          <p:nvPr/>
        </p:nvGrpSpPr>
        <p:grpSpPr bwMode="auto">
          <a:xfrm>
            <a:off x="1635125" y="5241925"/>
            <a:ext cx="415925" cy="620713"/>
            <a:chOff x="1030" y="3302"/>
            <a:chExt cx="262" cy="391"/>
          </a:xfrm>
        </p:grpSpPr>
        <p:grpSp>
          <p:nvGrpSpPr>
            <p:cNvPr id="320562" name="Group 49"/>
            <p:cNvGrpSpPr>
              <a:grpSpLocks/>
            </p:cNvGrpSpPr>
            <p:nvPr/>
          </p:nvGrpSpPr>
          <p:grpSpPr bwMode="auto">
            <a:xfrm>
              <a:off x="1030" y="3302"/>
              <a:ext cx="262" cy="382"/>
              <a:chOff x="2208" y="1920"/>
              <a:chExt cx="1152" cy="1680"/>
            </a:xfrm>
          </p:grpSpPr>
          <p:sp>
            <p:nvSpPr>
              <p:cNvPr id="32056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6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6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6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67"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20568"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20569"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20570"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320572"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20573"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20574"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20575"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20576"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20577"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20578" name="Text Box 66"/>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320579" name="Group 67"/>
          <p:cNvGrpSpPr>
            <a:grpSpLocks/>
          </p:cNvGrpSpPr>
          <p:nvPr/>
        </p:nvGrpSpPr>
        <p:grpSpPr bwMode="auto">
          <a:xfrm>
            <a:off x="1643063" y="2913063"/>
            <a:ext cx="415925" cy="620712"/>
            <a:chOff x="1030" y="3302"/>
            <a:chExt cx="262" cy="391"/>
          </a:xfrm>
        </p:grpSpPr>
        <p:grpSp>
          <p:nvGrpSpPr>
            <p:cNvPr id="320580" name="Group 49"/>
            <p:cNvGrpSpPr>
              <a:grpSpLocks/>
            </p:cNvGrpSpPr>
            <p:nvPr/>
          </p:nvGrpSpPr>
          <p:grpSpPr bwMode="auto">
            <a:xfrm>
              <a:off x="1030" y="3302"/>
              <a:ext cx="262" cy="382"/>
              <a:chOff x="2208" y="1920"/>
              <a:chExt cx="1152" cy="1680"/>
            </a:xfrm>
          </p:grpSpPr>
          <p:sp>
            <p:nvSpPr>
              <p:cNvPr id="32058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8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8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8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85"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20586"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20587"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20588"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20589" name="Text Box 77"/>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
        <p:nvSpPr>
          <p:cNvPr id="320590" name="Text Box 78"/>
          <p:cNvSpPr txBox="1">
            <a:spLocks noChangeArrowheads="1"/>
          </p:cNvSpPr>
          <p:nvPr/>
        </p:nvSpPr>
        <p:spPr bwMode="auto">
          <a:xfrm>
            <a:off x="3581400" y="27876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version numbers ≤ RV</a:t>
            </a:r>
            <a:endParaRPr lang="en-US" sz="2800">
              <a:solidFill>
                <a:schemeClr val="tx1"/>
              </a:solidFill>
              <a:latin typeface="Gill Sans MT" pitchFamily="34" charset="0"/>
            </a:endParaRPr>
          </a:p>
        </p:txBody>
      </p:sp>
      <p:sp>
        <p:nvSpPr>
          <p:cNvPr id="320591" name="Text Box 79"/>
          <p:cNvSpPr txBox="1">
            <a:spLocks noChangeArrowheads="1"/>
          </p:cNvSpPr>
          <p:nvPr/>
        </p:nvSpPr>
        <p:spPr bwMode="auto">
          <a:xfrm>
            <a:off x="3879850" y="31432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Update memory</a:t>
            </a:r>
            <a:endParaRPr lang="en-US" sz="2800">
              <a:solidFill>
                <a:schemeClr val="tx1"/>
              </a:solidFill>
              <a:latin typeface="Gill Sans MT" pitchFamily="34" charset="0"/>
            </a:endParaRPr>
          </a:p>
        </p:txBody>
      </p:sp>
      <p:sp>
        <p:nvSpPr>
          <p:cNvPr id="320592" name="Text Box 80"/>
          <p:cNvSpPr txBox="1">
            <a:spLocks noChangeArrowheads="1"/>
          </p:cNvSpPr>
          <p:nvPr/>
        </p:nvSpPr>
        <p:spPr bwMode="auto">
          <a:xfrm>
            <a:off x="4119563" y="35861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Update write version #s</a:t>
            </a:r>
            <a:endParaRPr lang="en-US" sz="2800">
              <a:solidFill>
                <a:schemeClr val="tx1"/>
              </a:solidFill>
              <a:latin typeface="Gill Sans MT" pitchFamily="34" charset="0"/>
            </a:endParaRPr>
          </a:p>
        </p:txBody>
      </p:sp>
      <p:sp>
        <p:nvSpPr>
          <p:cNvPr id="210009" name="Rectangle 89"/>
          <p:cNvSpPr>
            <a:spLocks noChangeArrowheads="1"/>
          </p:cNvSpPr>
          <p:nvPr/>
        </p:nvSpPr>
        <p:spPr bwMode="auto">
          <a:xfrm>
            <a:off x="793750" y="2970213"/>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x</a:t>
            </a:r>
          </a:p>
        </p:txBody>
      </p:sp>
      <p:sp>
        <p:nvSpPr>
          <p:cNvPr id="210010" name="Rectangle 90"/>
          <p:cNvSpPr>
            <a:spLocks noChangeArrowheads="1"/>
          </p:cNvSpPr>
          <p:nvPr/>
        </p:nvSpPr>
        <p:spPr bwMode="auto">
          <a:xfrm>
            <a:off x="785813" y="5257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y</a:t>
            </a:r>
          </a:p>
        </p:txBody>
      </p:sp>
      <p:sp>
        <p:nvSpPr>
          <p:cNvPr id="210019" name="Rectangle 99"/>
          <p:cNvSpPr>
            <a:spLocks noChangeArrowheads="1"/>
          </p:cNvSpPr>
          <p:nvPr/>
        </p:nvSpPr>
        <p:spPr bwMode="auto">
          <a:xfrm>
            <a:off x="2382838" y="2973388"/>
            <a:ext cx="565150" cy="565150"/>
          </a:xfrm>
          <a:prstGeom prst="rect">
            <a:avLst/>
          </a:prstGeom>
          <a:solidFill>
            <a:schemeClr val="bg1"/>
          </a:solidFill>
          <a:ln w="76200" algn="ctr">
            <a:solidFill>
              <a:srgbClr val="FF0000"/>
            </a:solidFill>
            <a:miter lim="800000"/>
            <a:headEnd/>
            <a:tailEnd/>
          </a:ln>
        </p:spPr>
        <p:txBody>
          <a:bodyPr wrap="none" anchor="ctr"/>
          <a:lstStyle/>
          <a:p>
            <a:r>
              <a:rPr lang="en-US" sz="2400">
                <a:latin typeface="Arial" pitchFamily="34" charset="0"/>
                <a:cs typeface="Arial" pitchFamily="34" charset="0"/>
              </a:rPr>
              <a:t>100</a:t>
            </a:r>
          </a:p>
        </p:txBody>
      </p:sp>
      <p:sp>
        <p:nvSpPr>
          <p:cNvPr id="210020" name="Rectangle 100"/>
          <p:cNvSpPr>
            <a:spLocks noChangeArrowheads="1"/>
          </p:cNvSpPr>
          <p:nvPr/>
        </p:nvSpPr>
        <p:spPr bwMode="auto">
          <a:xfrm>
            <a:off x="2405063" y="5245100"/>
            <a:ext cx="565150" cy="565150"/>
          </a:xfrm>
          <a:prstGeom prst="rect">
            <a:avLst/>
          </a:prstGeom>
          <a:solidFill>
            <a:schemeClr val="bg1"/>
          </a:solidFill>
          <a:ln w="76200" algn="ctr">
            <a:solidFill>
              <a:srgbClr val="FF0000"/>
            </a:solidFill>
            <a:miter lim="800000"/>
            <a:headEnd/>
            <a:tailEnd/>
          </a:ln>
        </p:spPr>
        <p:txBody>
          <a:bodyPr wrap="none" anchor="ctr"/>
          <a:lstStyle/>
          <a:p>
            <a:r>
              <a:rPr lang="en-US" sz="2400">
                <a:latin typeface="Arial" pitchFamily="34" charset="0"/>
                <a:cs typeface="Arial" pitchFamily="34" charset="0"/>
              </a:rPr>
              <a:t>100</a:t>
            </a:r>
          </a:p>
        </p:txBody>
      </p:sp>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92"/>
                                        </p:tgtEl>
                                        <p:attrNameLst>
                                          <p:attrName>style.visibility</p:attrName>
                                        </p:attrNameLst>
                                      </p:cBhvr>
                                      <p:to>
                                        <p:strVal val="visible"/>
                                      </p:to>
                                    </p:set>
                                    <p:animEffect transition="in" filter="blinds(horizontal)">
                                      <p:cBhvr>
                                        <p:cTn id="7" dur="500"/>
                                        <p:tgtEl>
                                          <p:spTgt spid="3205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10019"/>
                                        </p:tgtEl>
                                        <p:attrNameLst>
                                          <p:attrName>style.visibility</p:attrName>
                                        </p:attrNameLst>
                                      </p:cBhvr>
                                      <p:to>
                                        <p:strVal val="visible"/>
                                      </p:to>
                                    </p:set>
                                    <p:anim calcmode="lin" valueType="num">
                                      <p:cBhvr additive="base">
                                        <p:cTn id="12" dur="500" fill="hold"/>
                                        <p:tgtEl>
                                          <p:spTgt spid="210019"/>
                                        </p:tgtEl>
                                        <p:attrNameLst>
                                          <p:attrName>ppt_x</p:attrName>
                                        </p:attrNameLst>
                                      </p:cBhvr>
                                      <p:tavLst>
                                        <p:tav tm="0">
                                          <p:val>
                                            <p:strVal val="1+#ppt_w/2"/>
                                          </p:val>
                                        </p:tav>
                                        <p:tav tm="100000">
                                          <p:val>
                                            <p:strVal val="#ppt_x"/>
                                          </p:val>
                                        </p:tav>
                                      </p:tavLst>
                                    </p:anim>
                                    <p:anim calcmode="lin" valueType="num">
                                      <p:cBhvr additive="base">
                                        <p:cTn id="13" dur="500" fill="hold"/>
                                        <p:tgtEl>
                                          <p:spTgt spid="21001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10020"/>
                                        </p:tgtEl>
                                        <p:attrNameLst>
                                          <p:attrName>style.visibility</p:attrName>
                                        </p:attrNameLst>
                                      </p:cBhvr>
                                      <p:to>
                                        <p:strVal val="visible"/>
                                      </p:to>
                                    </p:set>
                                    <p:anim calcmode="lin" valueType="num">
                                      <p:cBhvr additive="base">
                                        <p:cTn id="16" dur="500" fill="hold"/>
                                        <p:tgtEl>
                                          <p:spTgt spid="210020"/>
                                        </p:tgtEl>
                                        <p:attrNameLst>
                                          <p:attrName>ppt_x</p:attrName>
                                        </p:attrNameLst>
                                      </p:cBhvr>
                                      <p:tavLst>
                                        <p:tav tm="0">
                                          <p:val>
                                            <p:strVal val="1+#ppt_w/2"/>
                                          </p:val>
                                        </p:tav>
                                        <p:tav tm="100000">
                                          <p:val>
                                            <p:strVal val="#ppt_x"/>
                                          </p:val>
                                        </p:tav>
                                      </p:tavLst>
                                    </p:anim>
                                    <p:anim calcmode="lin" valueType="num">
                                      <p:cBhvr additive="base">
                                        <p:cTn id="17" dur="500" fill="hold"/>
                                        <p:tgtEl>
                                          <p:spTgt spid="210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92" grpId="0" animBg="1"/>
      <p:bldP spid="210019" grpId="0" animBg="1"/>
      <p:bldP spid="21002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23850" y="260350"/>
            <a:ext cx="8496300" cy="1143000"/>
          </a:xfrm>
        </p:spPr>
        <p:txBody>
          <a:bodyPr/>
          <a:lstStyle/>
          <a:p>
            <a:r>
              <a:rPr lang="en-US" dirty="0" smtClean="0">
                <a:latin typeface="Calibri"/>
                <a:cs typeface="Calibri"/>
              </a:rPr>
              <a:t>Example: </a:t>
            </a:r>
            <a:r>
              <a:rPr lang="en-US" dirty="0">
                <a:latin typeface="Calibri"/>
                <a:cs typeface="Calibri"/>
              </a:rPr>
              <a:t>Writing </a:t>
            </a:r>
            <a:r>
              <a:rPr lang="en-US" dirty="0" smtClean="0">
                <a:latin typeface="Calibri"/>
                <a:cs typeface="Calibri"/>
              </a:rPr>
              <a:t>Trans</a:t>
            </a:r>
            <a:endParaRPr lang="en-US" dirty="0">
              <a:latin typeface="Calibri"/>
              <a:cs typeface="Calibri"/>
            </a:endParaRPr>
          </a:p>
        </p:txBody>
      </p:sp>
      <p:sp>
        <p:nvSpPr>
          <p:cNvPr id="34819" name="Text Box 12"/>
          <p:cNvSpPr txBox="1">
            <a:spLocks noChangeArrowheads="1"/>
          </p:cNvSpPr>
          <p:nvPr/>
        </p:nvSpPr>
        <p:spPr bwMode="auto">
          <a:xfrm>
            <a:off x="4067175" y="2420938"/>
            <a:ext cx="489743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Tx/>
              <a:buAutoNum type="arabicPeriod"/>
            </a:pPr>
            <a:r>
              <a:rPr lang="en-US" dirty="0"/>
              <a:t>RV</a:t>
            </a:r>
            <a:r>
              <a:rPr lang="en-US" dirty="0">
                <a:solidFill>
                  <a:schemeClr val="accent2"/>
                </a:solidFill>
              </a:rPr>
              <a:t> </a:t>
            </a:r>
            <a:r>
              <a:rPr lang="en-US" dirty="0">
                <a:solidFill>
                  <a:schemeClr val="accent2"/>
                </a:solidFill>
                <a:sym typeface="Wingdings" charset="0"/>
              </a:rPr>
              <a:t></a:t>
            </a:r>
            <a:r>
              <a:rPr lang="en-US" dirty="0">
                <a:solidFill>
                  <a:schemeClr val="accent2"/>
                </a:solidFill>
              </a:rPr>
              <a:t> </a:t>
            </a:r>
            <a:r>
              <a:rPr lang="en-US" dirty="0" smtClean="0">
                <a:solidFill>
                  <a:schemeClr val="accent2"/>
                </a:solidFill>
              </a:rPr>
              <a:t>Shared Version Clock</a:t>
            </a:r>
            <a:endParaRPr lang="en-US" dirty="0">
              <a:solidFill>
                <a:schemeClr val="accent2"/>
              </a:solidFill>
            </a:endParaRPr>
          </a:p>
          <a:p>
            <a:pPr algn="l">
              <a:buFontTx/>
              <a:buAutoNum type="arabicPeriod"/>
            </a:pPr>
            <a:r>
              <a:rPr lang="en-US" dirty="0">
                <a:solidFill>
                  <a:schemeClr val="accent2"/>
                </a:solidFill>
              </a:rPr>
              <a:t>On Read/Write: check unlocked and </a:t>
            </a:r>
            <a:r>
              <a:rPr lang="en-US" dirty="0"/>
              <a:t>v# &lt;= RV</a:t>
            </a:r>
            <a:r>
              <a:rPr lang="en-US" dirty="0">
                <a:solidFill>
                  <a:schemeClr val="accent2"/>
                </a:solidFill>
              </a:rPr>
              <a:t> then add to Read/Write-Set</a:t>
            </a:r>
          </a:p>
          <a:p>
            <a:pPr algn="l">
              <a:buFontTx/>
              <a:buAutoNum type="arabicPeriod"/>
            </a:pPr>
            <a:r>
              <a:rPr lang="en-US" dirty="0">
                <a:solidFill>
                  <a:srgbClr val="FF0000"/>
                </a:solidFill>
              </a:rPr>
              <a:t>Acquire Locks</a:t>
            </a:r>
          </a:p>
          <a:p>
            <a:pPr algn="l">
              <a:buFontTx/>
              <a:buAutoNum type="arabicPeriod"/>
            </a:pPr>
            <a:r>
              <a:rPr lang="en-US" dirty="0">
                <a:solidFill>
                  <a:srgbClr val="FF0000"/>
                </a:solidFill>
              </a:rPr>
              <a:t>WV = F&amp;I(</a:t>
            </a:r>
            <a:r>
              <a:rPr lang="en-US" dirty="0" err="1">
                <a:solidFill>
                  <a:srgbClr val="FF0000"/>
                </a:solidFill>
              </a:rPr>
              <a:t>VClock</a:t>
            </a:r>
            <a:r>
              <a:rPr lang="en-US" dirty="0">
                <a:solidFill>
                  <a:srgbClr val="FF0000"/>
                </a:solidFill>
              </a:rPr>
              <a:t>)</a:t>
            </a:r>
          </a:p>
          <a:p>
            <a:pPr algn="l">
              <a:buFontTx/>
              <a:buAutoNum type="arabicPeriod"/>
            </a:pPr>
            <a:r>
              <a:rPr lang="en-US" dirty="0">
                <a:solidFill>
                  <a:schemeClr val="accent2"/>
                </a:solidFill>
              </a:rPr>
              <a:t>Validate each </a:t>
            </a:r>
            <a:r>
              <a:rPr lang="en-US" dirty="0"/>
              <a:t>v# &lt;= RV</a:t>
            </a:r>
          </a:p>
          <a:p>
            <a:pPr algn="l">
              <a:buFontTx/>
              <a:buAutoNum type="arabicPeriod"/>
            </a:pPr>
            <a:r>
              <a:rPr lang="en-US" dirty="0">
                <a:solidFill>
                  <a:srgbClr val="FF0000"/>
                </a:solidFill>
              </a:rPr>
              <a:t>Release locks with v# </a:t>
            </a:r>
            <a:r>
              <a:rPr lang="en-US" dirty="0">
                <a:solidFill>
                  <a:srgbClr val="FF0000"/>
                </a:solidFill>
                <a:sym typeface="Wingdings" charset="0"/>
              </a:rPr>
              <a:t></a:t>
            </a:r>
            <a:r>
              <a:rPr lang="en-US" dirty="0">
                <a:solidFill>
                  <a:srgbClr val="FF0000"/>
                </a:solidFill>
              </a:rPr>
              <a:t> WV</a:t>
            </a:r>
          </a:p>
        </p:txBody>
      </p:sp>
      <p:sp>
        <p:nvSpPr>
          <p:cNvPr id="72782" name="Text Box 78"/>
          <p:cNvSpPr txBox="1">
            <a:spLocks noChangeArrowheads="1"/>
          </p:cNvSpPr>
          <p:nvPr/>
        </p:nvSpPr>
        <p:spPr bwMode="auto">
          <a:xfrm>
            <a:off x="4643438" y="5589588"/>
            <a:ext cx="2701925" cy="831850"/>
          </a:xfrm>
          <a:prstGeom prst="rect">
            <a:avLst/>
          </a:prstGeom>
          <a:solidFill>
            <a:srgbClr val="FFCC00"/>
          </a:solidFill>
          <a:ln w="9525">
            <a:solidFill>
              <a:schemeClr val="tx1"/>
            </a:solidFill>
            <a:miter lim="800000"/>
            <a:headEnd/>
            <a:tailEnd/>
          </a:ln>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Reads+Inc+Writes</a:t>
            </a:r>
          </a:p>
          <a:p>
            <a:r>
              <a:rPr lang="en-US">
                <a:solidFill>
                  <a:schemeClr val="accent2"/>
                </a:solidFill>
              </a:rPr>
              <a:t>=serializable</a:t>
            </a:r>
          </a:p>
        </p:txBody>
      </p:sp>
      <p:sp>
        <p:nvSpPr>
          <p:cNvPr id="34821" name="Rectangle 154"/>
          <p:cNvSpPr>
            <a:spLocks noChangeArrowheads="1"/>
          </p:cNvSpPr>
          <p:nvPr/>
        </p:nvSpPr>
        <p:spPr bwMode="auto">
          <a:xfrm>
            <a:off x="3421063" y="1412875"/>
            <a:ext cx="792162" cy="719138"/>
          </a:xfrm>
          <a:prstGeom prst="rect">
            <a:avLst/>
          </a:prstGeom>
          <a:solidFill>
            <a:srgbClr val="00FFCC"/>
          </a:solidFill>
          <a:ln w="9525">
            <a:solidFill>
              <a:schemeClr val="tx1"/>
            </a:solidFill>
            <a:miter lim="800000"/>
            <a:headEnd/>
            <a:tailEnd/>
          </a:ln>
        </p:spPr>
        <p:txBody>
          <a:bodyPr wrap="none" anchor="ctr"/>
          <a:lstStyle/>
          <a:p>
            <a:pPr algn="ctr"/>
            <a:r>
              <a:rPr lang="en-US" sz="1600" b="1"/>
              <a:t>100</a:t>
            </a:r>
          </a:p>
        </p:txBody>
      </p:sp>
      <p:sp>
        <p:nvSpPr>
          <p:cNvPr id="34822" name="Text Box 155"/>
          <p:cNvSpPr txBox="1">
            <a:spLocks noChangeArrowheads="1"/>
          </p:cNvSpPr>
          <p:nvPr/>
        </p:nvSpPr>
        <p:spPr bwMode="auto">
          <a:xfrm>
            <a:off x="4543957" y="1518635"/>
            <a:ext cx="31470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dirty="0" smtClean="0"/>
              <a:t>Shared Version Clock</a:t>
            </a:r>
            <a:endParaRPr lang="en-US" dirty="0"/>
          </a:p>
        </p:txBody>
      </p:sp>
      <p:sp>
        <p:nvSpPr>
          <p:cNvPr id="34823" name="Rectangle 197"/>
          <p:cNvSpPr>
            <a:spLocks noChangeArrowheads="1"/>
          </p:cNvSpPr>
          <p:nvPr/>
        </p:nvSpPr>
        <p:spPr bwMode="auto">
          <a:xfrm>
            <a:off x="676275" y="2401888"/>
            <a:ext cx="576263" cy="3025775"/>
          </a:xfrm>
          <a:prstGeom prst="rect">
            <a:avLst/>
          </a:prstGeom>
          <a:solidFill>
            <a:srgbClr val="00FFCC"/>
          </a:solidFill>
          <a:ln w="9525">
            <a:solidFill>
              <a:schemeClr val="tx1"/>
            </a:solidFill>
            <a:miter lim="800000"/>
            <a:headEnd/>
            <a:tailEnd/>
          </a:ln>
        </p:spPr>
        <p:txBody>
          <a:bodyPr wrap="none" anchor="ctr"/>
          <a:lstStyle/>
          <a:p>
            <a:endParaRPr lang="en-US" sz="1600"/>
          </a:p>
        </p:txBody>
      </p:sp>
      <p:sp>
        <p:nvSpPr>
          <p:cNvPr id="34824" name="Line 198"/>
          <p:cNvSpPr>
            <a:spLocks noChangeShapeType="1"/>
          </p:cNvSpPr>
          <p:nvPr/>
        </p:nvSpPr>
        <p:spPr bwMode="auto">
          <a:xfrm>
            <a:off x="676275" y="29067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25" name="Line 199"/>
          <p:cNvSpPr>
            <a:spLocks noChangeShapeType="1"/>
          </p:cNvSpPr>
          <p:nvPr/>
        </p:nvSpPr>
        <p:spPr bwMode="auto">
          <a:xfrm>
            <a:off x="676275" y="341153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26" name="Line 200"/>
          <p:cNvSpPr>
            <a:spLocks noChangeShapeType="1"/>
          </p:cNvSpPr>
          <p:nvPr/>
        </p:nvSpPr>
        <p:spPr bwMode="auto">
          <a:xfrm>
            <a:off x="676275" y="442118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27" name="Line 201"/>
          <p:cNvSpPr>
            <a:spLocks noChangeShapeType="1"/>
          </p:cNvSpPr>
          <p:nvPr/>
        </p:nvSpPr>
        <p:spPr bwMode="auto">
          <a:xfrm>
            <a:off x="676275" y="49260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28" name="Line 202"/>
          <p:cNvSpPr>
            <a:spLocks noChangeShapeType="1"/>
          </p:cNvSpPr>
          <p:nvPr/>
        </p:nvSpPr>
        <p:spPr bwMode="auto">
          <a:xfrm flipV="1">
            <a:off x="1252538" y="204311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29" name="Line 203"/>
          <p:cNvSpPr>
            <a:spLocks noChangeShapeType="1"/>
          </p:cNvSpPr>
          <p:nvPr/>
        </p:nvSpPr>
        <p:spPr bwMode="auto">
          <a:xfrm flipV="1">
            <a:off x="676275" y="204311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30" name="Line 204"/>
          <p:cNvSpPr>
            <a:spLocks noChangeShapeType="1"/>
          </p:cNvSpPr>
          <p:nvPr/>
        </p:nvSpPr>
        <p:spPr bwMode="auto">
          <a:xfrm flipV="1">
            <a:off x="676275" y="542766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31" name="Line 205"/>
          <p:cNvSpPr>
            <a:spLocks noChangeShapeType="1"/>
          </p:cNvSpPr>
          <p:nvPr/>
        </p:nvSpPr>
        <p:spPr bwMode="auto">
          <a:xfrm flipV="1">
            <a:off x="1252538" y="542766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32" name="Line 206"/>
          <p:cNvSpPr>
            <a:spLocks noChangeShapeType="1"/>
          </p:cNvSpPr>
          <p:nvPr/>
        </p:nvSpPr>
        <p:spPr bwMode="auto">
          <a:xfrm>
            <a:off x="676275" y="49133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72911" name="Rectangle 207"/>
          <p:cNvSpPr>
            <a:spLocks noChangeArrowheads="1"/>
          </p:cNvSpPr>
          <p:nvPr/>
        </p:nvSpPr>
        <p:spPr bwMode="auto">
          <a:xfrm>
            <a:off x="676275" y="2403475"/>
            <a:ext cx="576263" cy="504825"/>
          </a:xfrm>
          <a:prstGeom prst="rect">
            <a:avLst/>
          </a:prstGeom>
          <a:solidFill>
            <a:srgbClr val="00FFCC"/>
          </a:solidFill>
          <a:ln w="57150">
            <a:solidFill>
              <a:schemeClr val="accent2"/>
            </a:solidFill>
            <a:miter lim="800000"/>
            <a:headEnd/>
            <a:tailEnd/>
          </a:ln>
        </p:spPr>
        <p:txBody>
          <a:bodyPr wrap="none" anchor="ctr"/>
          <a:lstStyle/>
          <a:p>
            <a:endParaRPr lang="en-US" sz="1600"/>
          </a:p>
        </p:txBody>
      </p:sp>
      <p:grpSp>
        <p:nvGrpSpPr>
          <p:cNvPr id="34834" name="Group 208"/>
          <p:cNvGrpSpPr>
            <a:grpSpLocks/>
          </p:cNvGrpSpPr>
          <p:nvPr/>
        </p:nvGrpSpPr>
        <p:grpSpPr bwMode="auto">
          <a:xfrm>
            <a:off x="1468438" y="2401888"/>
            <a:ext cx="1441450" cy="514350"/>
            <a:chOff x="884" y="1207"/>
            <a:chExt cx="908" cy="324"/>
          </a:xfrm>
        </p:grpSpPr>
        <p:sp>
          <p:nvSpPr>
            <p:cNvPr id="34981" name="Rectangle 20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87       0 </a:t>
              </a:r>
            </a:p>
          </p:txBody>
        </p:sp>
        <p:sp>
          <p:nvSpPr>
            <p:cNvPr id="34982" name="Line 21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 name="Group 211"/>
          <p:cNvGrpSpPr>
            <a:grpSpLocks/>
          </p:cNvGrpSpPr>
          <p:nvPr/>
        </p:nvGrpSpPr>
        <p:grpSpPr bwMode="auto">
          <a:xfrm>
            <a:off x="1468438" y="2403475"/>
            <a:ext cx="1447800" cy="514350"/>
            <a:chOff x="835" y="1207"/>
            <a:chExt cx="912" cy="324"/>
          </a:xfrm>
        </p:grpSpPr>
        <p:grpSp>
          <p:nvGrpSpPr>
            <p:cNvPr id="34977" name="Group 212"/>
            <p:cNvGrpSpPr>
              <a:grpSpLocks/>
            </p:cNvGrpSpPr>
            <p:nvPr/>
          </p:nvGrpSpPr>
          <p:grpSpPr bwMode="auto">
            <a:xfrm>
              <a:off x="839" y="1207"/>
              <a:ext cx="908" cy="324"/>
              <a:chOff x="884" y="1207"/>
              <a:chExt cx="908" cy="324"/>
            </a:xfrm>
          </p:grpSpPr>
          <p:sp>
            <p:nvSpPr>
              <p:cNvPr id="34979" name="Rectangle 21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87       0 </a:t>
                </a:r>
              </a:p>
            </p:txBody>
          </p:sp>
          <p:sp>
            <p:nvSpPr>
              <p:cNvPr id="34980" name="Line 21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78" name="Rectangle 21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34836" name="Group 216"/>
          <p:cNvGrpSpPr>
            <a:grpSpLocks/>
          </p:cNvGrpSpPr>
          <p:nvPr/>
        </p:nvGrpSpPr>
        <p:grpSpPr bwMode="auto">
          <a:xfrm>
            <a:off x="1468438" y="2927350"/>
            <a:ext cx="1441450" cy="555625"/>
            <a:chOff x="884" y="1207"/>
            <a:chExt cx="908" cy="324"/>
          </a:xfrm>
        </p:grpSpPr>
        <p:sp>
          <p:nvSpPr>
            <p:cNvPr id="34975" name="Rectangle 21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34       0 </a:t>
              </a:r>
            </a:p>
          </p:txBody>
        </p:sp>
        <p:sp>
          <p:nvSpPr>
            <p:cNvPr id="34976" name="Line 21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37" name="Group 219"/>
          <p:cNvGrpSpPr>
            <a:grpSpLocks/>
          </p:cNvGrpSpPr>
          <p:nvPr/>
        </p:nvGrpSpPr>
        <p:grpSpPr bwMode="auto">
          <a:xfrm>
            <a:off x="1468438" y="3452813"/>
            <a:ext cx="1441450" cy="514350"/>
            <a:chOff x="884" y="1207"/>
            <a:chExt cx="908" cy="324"/>
          </a:xfrm>
        </p:grpSpPr>
        <p:sp>
          <p:nvSpPr>
            <p:cNvPr id="34973" name="Rectangle 22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88       0 </a:t>
              </a:r>
            </a:p>
          </p:txBody>
        </p:sp>
        <p:sp>
          <p:nvSpPr>
            <p:cNvPr id="34974" name="Line 22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38" name="Group 225"/>
          <p:cNvGrpSpPr>
            <a:grpSpLocks/>
          </p:cNvGrpSpPr>
          <p:nvPr/>
        </p:nvGrpSpPr>
        <p:grpSpPr bwMode="auto">
          <a:xfrm>
            <a:off x="1468438" y="4451350"/>
            <a:ext cx="1441450" cy="500063"/>
            <a:chOff x="884" y="1207"/>
            <a:chExt cx="908" cy="324"/>
          </a:xfrm>
        </p:grpSpPr>
        <p:sp>
          <p:nvSpPr>
            <p:cNvPr id="34971" name="Rectangle 22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44       0 </a:t>
              </a:r>
            </a:p>
          </p:txBody>
        </p:sp>
        <p:sp>
          <p:nvSpPr>
            <p:cNvPr id="34972" name="Line 22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39" name="Group 228"/>
          <p:cNvGrpSpPr>
            <a:grpSpLocks/>
          </p:cNvGrpSpPr>
          <p:nvPr/>
        </p:nvGrpSpPr>
        <p:grpSpPr bwMode="auto">
          <a:xfrm>
            <a:off x="1470025" y="4941888"/>
            <a:ext cx="1441450" cy="500062"/>
            <a:chOff x="884" y="1207"/>
            <a:chExt cx="908" cy="324"/>
          </a:xfrm>
        </p:grpSpPr>
        <p:sp>
          <p:nvSpPr>
            <p:cNvPr id="34969" name="Rectangle 22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V#       0 </a:t>
              </a:r>
            </a:p>
          </p:txBody>
        </p:sp>
        <p:sp>
          <p:nvSpPr>
            <p:cNvPr id="34970" name="Line 23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9" name="Group 231"/>
          <p:cNvGrpSpPr>
            <a:grpSpLocks/>
          </p:cNvGrpSpPr>
          <p:nvPr/>
        </p:nvGrpSpPr>
        <p:grpSpPr bwMode="auto">
          <a:xfrm>
            <a:off x="1476375" y="2924175"/>
            <a:ext cx="1447800" cy="576263"/>
            <a:chOff x="835" y="1207"/>
            <a:chExt cx="912" cy="324"/>
          </a:xfrm>
        </p:grpSpPr>
        <p:grpSp>
          <p:nvGrpSpPr>
            <p:cNvPr id="34965" name="Group 232"/>
            <p:cNvGrpSpPr>
              <a:grpSpLocks/>
            </p:cNvGrpSpPr>
            <p:nvPr/>
          </p:nvGrpSpPr>
          <p:grpSpPr bwMode="auto">
            <a:xfrm>
              <a:off x="839" y="1207"/>
              <a:ext cx="908" cy="324"/>
              <a:chOff x="884" y="1207"/>
              <a:chExt cx="908" cy="324"/>
            </a:xfrm>
          </p:grpSpPr>
          <p:sp>
            <p:nvSpPr>
              <p:cNvPr id="34967" name="Rectangle 233"/>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600" b="1"/>
                  <a:t> 34       0 </a:t>
                </a:r>
              </a:p>
            </p:txBody>
          </p:sp>
          <p:sp>
            <p:nvSpPr>
              <p:cNvPr id="34968" name="Line 234"/>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66" name="Rectangle 23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sp>
        <p:nvSpPr>
          <p:cNvPr id="34841" name="Line 236"/>
          <p:cNvSpPr>
            <a:spLocks noChangeShapeType="1"/>
          </p:cNvSpPr>
          <p:nvPr/>
        </p:nvSpPr>
        <p:spPr bwMode="auto">
          <a:xfrm>
            <a:off x="676275" y="39560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grpSp>
        <p:nvGrpSpPr>
          <p:cNvPr id="34842" name="Group 237"/>
          <p:cNvGrpSpPr>
            <a:grpSpLocks/>
          </p:cNvGrpSpPr>
          <p:nvPr/>
        </p:nvGrpSpPr>
        <p:grpSpPr bwMode="auto">
          <a:xfrm>
            <a:off x="1476375" y="3933825"/>
            <a:ext cx="1441450" cy="557213"/>
            <a:chOff x="884" y="1207"/>
            <a:chExt cx="908" cy="324"/>
          </a:xfrm>
        </p:grpSpPr>
        <p:sp>
          <p:nvSpPr>
            <p:cNvPr id="34963" name="Rectangle 23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99       0 </a:t>
              </a:r>
            </a:p>
          </p:txBody>
        </p:sp>
        <p:sp>
          <p:nvSpPr>
            <p:cNvPr id="34964" name="Line 23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12" name="Group 240"/>
          <p:cNvGrpSpPr>
            <a:grpSpLocks/>
          </p:cNvGrpSpPr>
          <p:nvPr/>
        </p:nvGrpSpPr>
        <p:grpSpPr bwMode="auto">
          <a:xfrm>
            <a:off x="1476375" y="3933825"/>
            <a:ext cx="1447800" cy="557213"/>
            <a:chOff x="835" y="1207"/>
            <a:chExt cx="912" cy="324"/>
          </a:xfrm>
        </p:grpSpPr>
        <p:grpSp>
          <p:nvGrpSpPr>
            <p:cNvPr id="34959" name="Group 241"/>
            <p:cNvGrpSpPr>
              <a:grpSpLocks/>
            </p:cNvGrpSpPr>
            <p:nvPr/>
          </p:nvGrpSpPr>
          <p:grpSpPr bwMode="auto">
            <a:xfrm>
              <a:off x="839" y="1207"/>
              <a:ext cx="908" cy="324"/>
              <a:chOff x="884" y="1207"/>
              <a:chExt cx="908" cy="324"/>
            </a:xfrm>
          </p:grpSpPr>
          <p:sp>
            <p:nvSpPr>
              <p:cNvPr id="34961" name="Rectangle 242"/>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600" b="1"/>
                  <a:t> 99       0 </a:t>
                </a:r>
              </a:p>
            </p:txBody>
          </p:sp>
          <p:sp>
            <p:nvSpPr>
              <p:cNvPr id="34962" name="Line 243"/>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60" name="Rectangle 24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sp>
        <p:nvSpPr>
          <p:cNvPr id="34844" name="Line 245"/>
          <p:cNvSpPr>
            <a:spLocks noChangeShapeType="1"/>
          </p:cNvSpPr>
          <p:nvPr/>
        </p:nvSpPr>
        <p:spPr bwMode="auto">
          <a:xfrm>
            <a:off x="676275" y="542766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72950" name="Rectangle 246"/>
          <p:cNvSpPr>
            <a:spLocks noChangeArrowheads="1"/>
          </p:cNvSpPr>
          <p:nvPr/>
        </p:nvSpPr>
        <p:spPr bwMode="auto">
          <a:xfrm>
            <a:off x="676275" y="49228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600"/>
          </a:p>
        </p:txBody>
      </p:sp>
      <p:grpSp>
        <p:nvGrpSpPr>
          <p:cNvPr id="34846" name="Group 247"/>
          <p:cNvGrpSpPr>
            <a:grpSpLocks/>
          </p:cNvGrpSpPr>
          <p:nvPr/>
        </p:nvGrpSpPr>
        <p:grpSpPr bwMode="auto">
          <a:xfrm>
            <a:off x="1468438" y="4922838"/>
            <a:ext cx="1441450" cy="514350"/>
            <a:chOff x="884" y="1207"/>
            <a:chExt cx="908" cy="324"/>
          </a:xfrm>
        </p:grpSpPr>
        <p:sp>
          <p:nvSpPr>
            <p:cNvPr id="34957" name="Rectangle 24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50       0 </a:t>
              </a:r>
            </a:p>
          </p:txBody>
        </p:sp>
        <p:sp>
          <p:nvSpPr>
            <p:cNvPr id="34958" name="Line 24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15" name="Group 250"/>
          <p:cNvGrpSpPr>
            <a:grpSpLocks/>
          </p:cNvGrpSpPr>
          <p:nvPr/>
        </p:nvGrpSpPr>
        <p:grpSpPr bwMode="auto">
          <a:xfrm>
            <a:off x="1476375" y="4941888"/>
            <a:ext cx="1447800" cy="514350"/>
            <a:chOff x="835" y="1207"/>
            <a:chExt cx="912" cy="324"/>
          </a:xfrm>
        </p:grpSpPr>
        <p:grpSp>
          <p:nvGrpSpPr>
            <p:cNvPr id="34953" name="Group 251"/>
            <p:cNvGrpSpPr>
              <a:grpSpLocks/>
            </p:cNvGrpSpPr>
            <p:nvPr/>
          </p:nvGrpSpPr>
          <p:grpSpPr bwMode="auto">
            <a:xfrm>
              <a:off x="839" y="1207"/>
              <a:ext cx="908" cy="324"/>
              <a:chOff x="884" y="1207"/>
              <a:chExt cx="908" cy="324"/>
            </a:xfrm>
          </p:grpSpPr>
          <p:sp>
            <p:nvSpPr>
              <p:cNvPr id="34955" name="Rectangle 25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50       0 </a:t>
                </a:r>
              </a:p>
            </p:txBody>
          </p:sp>
          <p:sp>
            <p:nvSpPr>
              <p:cNvPr id="34956" name="Line 25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54" name="Rectangle 25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sp>
        <p:nvSpPr>
          <p:cNvPr id="34848" name="Text Box 255"/>
          <p:cNvSpPr txBox="1">
            <a:spLocks noChangeArrowheads="1"/>
          </p:cNvSpPr>
          <p:nvPr/>
        </p:nvSpPr>
        <p:spPr bwMode="auto">
          <a:xfrm>
            <a:off x="1070240" y="1557338"/>
            <a:ext cx="10234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a:t>Mem    Locks</a:t>
            </a:r>
          </a:p>
        </p:txBody>
      </p:sp>
      <p:sp>
        <p:nvSpPr>
          <p:cNvPr id="72960" name="Rectangle 256"/>
          <p:cNvSpPr>
            <a:spLocks noChangeArrowheads="1"/>
          </p:cNvSpPr>
          <p:nvPr/>
        </p:nvSpPr>
        <p:spPr bwMode="auto">
          <a:xfrm>
            <a:off x="676275" y="2906713"/>
            <a:ext cx="576263" cy="504825"/>
          </a:xfrm>
          <a:prstGeom prst="rect">
            <a:avLst/>
          </a:prstGeom>
          <a:solidFill>
            <a:srgbClr val="00FFCC"/>
          </a:solidFill>
          <a:ln w="57150">
            <a:solidFill>
              <a:schemeClr val="accent2"/>
            </a:solidFill>
            <a:miter lim="800000"/>
            <a:headEnd/>
            <a:tailEnd/>
          </a:ln>
        </p:spPr>
        <p:txBody>
          <a:bodyPr wrap="none" anchor="ctr"/>
          <a:lstStyle/>
          <a:p>
            <a:pPr algn="ctr"/>
            <a:endParaRPr lang="en-US" sz="1600" b="1">
              <a:solidFill>
                <a:srgbClr val="FF0000"/>
              </a:solidFill>
            </a:endParaRPr>
          </a:p>
        </p:txBody>
      </p:sp>
      <p:sp>
        <p:nvSpPr>
          <p:cNvPr id="72961" name="Rectangle 257"/>
          <p:cNvSpPr>
            <a:spLocks noChangeArrowheads="1"/>
          </p:cNvSpPr>
          <p:nvPr/>
        </p:nvSpPr>
        <p:spPr bwMode="auto">
          <a:xfrm>
            <a:off x="690563" y="3930650"/>
            <a:ext cx="576262" cy="504825"/>
          </a:xfrm>
          <a:prstGeom prst="rect">
            <a:avLst/>
          </a:prstGeom>
          <a:solidFill>
            <a:srgbClr val="00FFCC"/>
          </a:solidFill>
          <a:ln w="57150">
            <a:solidFill>
              <a:schemeClr val="accent2"/>
            </a:solidFill>
            <a:miter lim="800000"/>
            <a:headEnd/>
            <a:tailEnd/>
          </a:ln>
        </p:spPr>
        <p:txBody>
          <a:bodyPr wrap="none" anchor="ctr"/>
          <a:lstStyle/>
          <a:p>
            <a:endParaRPr lang="en-US" sz="1600"/>
          </a:p>
        </p:txBody>
      </p:sp>
      <p:grpSp>
        <p:nvGrpSpPr>
          <p:cNvPr id="17" name="Group 258"/>
          <p:cNvGrpSpPr>
            <a:grpSpLocks/>
          </p:cNvGrpSpPr>
          <p:nvPr/>
        </p:nvGrpSpPr>
        <p:grpSpPr bwMode="auto">
          <a:xfrm>
            <a:off x="1468438" y="2403475"/>
            <a:ext cx="1447800" cy="514350"/>
            <a:chOff x="835" y="1207"/>
            <a:chExt cx="912" cy="324"/>
          </a:xfrm>
        </p:grpSpPr>
        <p:grpSp>
          <p:nvGrpSpPr>
            <p:cNvPr id="34949" name="Group 259"/>
            <p:cNvGrpSpPr>
              <a:grpSpLocks/>
            </p:cNvGrpSpPr>
            <p:nvPr/>
          </p:nvGrpSpPr>
          <p:grpSpPr bwMode="auto">
            <a:xfrm>
              <a:off x="839" y="1207"/>
              <a:ext cx="908" cy="324"/>
              <a:chOff x="884" y="1207"/>
              <a:chExt cx="908" cy="324"/>
            </a:xfrm>
          </p:grpSpPr>
          <p:sp>
            <p:nvSpPr>
              <p:cNvPr id="34951" name="Rectangle 26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600" b="1"/>
                  <a:t> 87       0 </a:t>
                </a:r>
              </a:p>
            </p:txBody>
          </p:sp>
          <p:sp>
            <p:nvSpPr>
              <p:cNvPr id="34952" name="Line 2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50" name="Rectangle 26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19" name="Group 263"/>
          <p:cNvGrpSpPr>
            <a:grpSpLocks/>
          </p:cNvGrpSpPr>
          <p:nvPr/>
        </p:nvGrpSpPr>
        <p:grpSpPr bwMode="auto">
          <a:xfrm>
            <a:off x="1476375" y="2924175"/>
            <a:ext cx="1447800" cy="576263"/>
            <a:chOff x="835" y="1207"/>
            <a:chExt cx="912" cy="324"/>
          </a:xfrm>
        </p:grpSpPr>
        <p:grpSp>
          <p:nvGrpSpPr>
            <p:cNvPr id="34945" name="Group 264"/>
            <p:cNvGrpSpPr>
              <a:grpSpLocks/>
            </p:cNvGrpSpPr>
            <p:nvPr/>
          </p:nvGrpSpPr>
          <p:grpSpPr bwMode="auto">
            <a:xfrm>
              <a:off x="839" y="1207"/>
              <a:ext cx="908" cy="324"/>
              <a:chOff x="884" y="1207"/>
              <a:chExt cx="908" cy="324"/>
            </a:xfrm>
          </p:grpSpPr>
          <p:sp>
            <p:nvSpPr>
              <p:cNvPr id="34947" name="Rectangle 265"/>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600" b="1"/>
                  <a:t> 34       0 </a:t>
                </a:r>
              </a:p>
            </p:txBody>
          </p:sp>
          <p:sp>
            <p:nvSpPr>
              <p:cNvPr id="34948" name="Line 266"/>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46" name="Rectangle 26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21" name="Group 268"/>
          <p:cNvGrpSpPr>
            <a:grpSpLocks/>
          </p:cNvGrpSpPr>
          <p:nvPr/>
        </p:nvGrpSpPr>
        <p:grpSpPr bwMode="auto">
          <a:xfrm>
            <a:off x="1476375" y="3933825"/>
            <a:ext cx="1447800" cy="557213"/>
            <a:chOff x="835" y="1207"/>
            <a:chExt cx="912" cy="324"/>
          </a:xfrm>
        </p:grpSpPr>
        <p:grpSp>
          <p:nvGrpSpPr>
            <p:cNvPr id="34941" name="Group 269"/>
            <p:cNvGrpSpPr>
              <a:grpSpLocks/>
            </p:cNvGrpSpPr>
            <p:nvPr/>
          </p:nvGrpSpPr>
          <p:grpSpPr bwMode="auto">
            <a:xfrm>
              <a:off x="839" y="1207"/>
              <a:ext cx="908" cy="324"/>
              <a:chOff x="884" y="1207"/>
              <a:chExt cx="908" cy="324"/>
            </a:xfrm>
          </p:grpSpPr>
          <p:sp>
            <p:nvSpPr>
              <p:cNvPr id="34943" name="Rectangle 270"/>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600" b="1"/>
                  <a:t> 99       0 </a:t>
                </a:r>
              </a:p>
            </p:txBody>
          </p:sp>
          <p:sp>
            <p:nvSpPr>
              <p:cNvPr id="34944" name="Line 271"/>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42" name="Rectangle 27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23" name="Group 273"/>
          <p:cNvGrpSpPr>
            <a:grpSpLocks/>
          </p:cNvGrpSpPr>
          <p:nvPr/>
        </p:nvGrpSpPr>
        <p:grpSpPr bwMode="auto">
          <a:xfrm>
            <a:off x="1476375" y="4941888"/>
            <a:ext cx="1447800" cy="585787"/>
            <a:chOff x="835" y="1207"/>
            <a:chExt cx="912" cy="324"/>
          </a:xfrm>
        </p:grpSpPr>
        <p:grpSp>
          <p:nvGrpSpPr>
            <p:cNvPr id="34937" name="Group 274"/>
            <p:cNvGrpSpPr>
              <a:grpSpLocks/>
            </p:cNvGrpSpPr>
            <p:nvPr/>
          </p:nvGrpSpPr>
          <p:grpSpPr bwMode="auto">
            <a:xfrm>
              <a:off x="839" y="1207"/>
              <a:ext cx="908" cy="324"/>
              <a:chOff x="884" y="1207"/>
              <a:chExt cx="908" cy="324"/>
            </a:xfrm>
          </p:grpSpPr>
          <p:sp>
            <p:nvSpPr>
              <p:cNvPr id="34939" name="Rectangle 275"/>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600" b="1"/>
                  <a:t> 50      0 </a:t>
                </a:r>
              </a:p>
            </p:txBody>
          </p:sp>
          <p:sp>
            <p:nvSpPr>
              <p:cNvPr id="34940" name="Line 27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38" name="Rectangle 27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25" name="Group 81"/>
          <p:cNvGrpSpPr>
            <a:grpSpLocks/>
          </p:cNvGrpSpPr>
          <p:nvPr/>
        </p:nvGrpSpPr>
        <p:grpSpPr bwMode="auto">
          <a:xfrm>
            <a:off x="1476375" y="2924175"/>
            <a:ext cx="1447800" cy="585788"/>
            <a:chOff x="835" y="1207"/>
            <a:chExt cx="912" cy="324"/>
          </a:xfrm>
        </p:grpSpPr>
        <p:grpSp>
          <p:nvGrpSpPr>
            <p:cNvPr id="34933" name="Group 82"/>
            <p:cNvGrpSpPr>
              <a:grpSpLocks/>
            </p:cNvGrpSpPr>
            <p:nvPr/>
          </p:nvGrpSpPr>
          <p:grpSpPr bwMode="auto">
            <a:xfrm>
              <a:off x="839" y="1207"/>
              <a:ext cx="908" cy="324"/>
              <a:chOff x="884" y="1207"/>
              <a:chExt cx="908" cy="324"/>
            </a:xfrm>
          </p:grpSpPr>
          <p:sp>
            <p:nvSpPr>
              <p:cNvPr id="34935" name="Rectangle 83"/>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a:t> </a:t>
                </a:r>
                <a:r>
                  <a:rPr lang="en-US" sz="1600" b="1">
                    <a:solidFill>
                      <a:srgbClr val="FF0000"/>
                    </a:solidFill>
                  </a:rPr>
                  <a:t>34       1</a:t>
                </a:r>
                <a:r>
                  <a:rPr lang="en-US" sz="1600" b="1"/>
                  <a:t> </a:t>
                </a:r>
              </a:p>
            </p:txBody>
          </p:sp>
          <p:sp>
            <p:nvSpPr>
              <p:cNvPr id="34936" name="Line 84"/>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34" name="Rectangle 85"/>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27" name="Group 86"/>
          <p:cNvGrpSpPr>
            <a:grpSpLocks/>
          </p:cNvGrpSpPr>
          <p:nvPr/>
        </p:nvGrpSpPr>
        <p:grpSpPr bwMode="auto">
          <a:xfrm>
            <a:off x="1476375" y="3933825"/>
            <a:ext cx="1447800" cy="585788"/>
            <a:chOff x="835" y="1207"/>
            <a:chExt cx="912" cy="324"/>
          </a:xfrm>
        </p:grpSpPr>
        <p:grpSp>
          <p:nvGrpSpPr>
            <p:cNvPr id="34929" name="Group 87"/>
            <p:cNvGrpSpPr>
              <a:grpSpLocks/>
            </p:cNvGrpSpPr>
            <p:nvPr/>
          </p:nvGrpSpPr>
          <p:grpSpPr bwMode="auto">
            <a:xfrm>
              <a:off x="839" y="1207"/>
              <a:ext cx="908" cy="324"/>
              <a:chOff x="884" y="1207"/>
              <a:chExt cx="908" cy="324"/>
            </a:xfrm>
          </p:grpSpPr>
          <p:sp>
            <p:nvSpPr>
              <p:cNvPr id="34931" name="Rectangle 88"/>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a:t> </a:t>
                </a:r>
                <a:r>
                  <a:rPr lang="en-US" sz="1600" b="1">
                    <a:solidFill>
                      <a:srgbClr val="FF0000"/>
                    </a:solidFill>
                  </a:rPr>
                  <a:t>99       1</a:t>
                </a:r>
                <a:r>
                  <a:rPr lang="en-US" sz="1600" b="1"/>
                  <a:t> </a:t>
                </a:r>
              </a:p>
            </p:txBody>
          </p:sp>
          <p:sp>
            <p:nvSpPr>
              <p:cNvPr id="34932" name="Line 89"/>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30" name="Rectangle 90"/>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29" name="Group 68"/>
          <p:cNvGrpSpPr>
            <a:grpSpLocks/>
          </p:cNvGrpSpPr>
          <p:nvPr/>
        </p:nvGrpSpPr>
        <p:grpSpPr bwMode="auto">
          <a:xfrm>
            <a:off x="1468438" y="2409825"/>
            <a:ext cx="1447800" cy="514350"/>
            <a:chOff x="835" y="1207"/>
            <a:chExt cx="912" cy="324"/>
          </a:xfrm>
        </p:grpSpPr>
        <p:grpSp>
          <p:nvGrpSpPr>
            <p:cNvPr id="34925" name="Group 69"/>
            <p:cNvGrpSpPr>
              <a:grpSpLocks/>
            </p:cNvGrpSpPr>
            <p:nvPr/>
          </p:nvGrpSpPr>
          <p:grpSpPr bwMode="auto">
            <a:xfrm>
              <a:off x="839" y="1207"/>
              <a:ext cx="908" cy="324"/>
              <a:chOff x="884" y="1207"/>
              <a:chExt cx="908" cy="324"/>
            </a:xfrm>
          </p:grpSpPr>
          <p:sp>
            <p:nvSpPr>
              <p:cNvPr id="34927" name="Rectangle 7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600" b="1"/>
                  <a:t> 87        0 </a:t>
                </a:r>
              </a:p>
            </p:txBody>
          </p:sp>
          <p:sp>
            <p:nvSpPr>
              <p:cNvPr id="34928" name="Line 7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26" name="Rectangle 7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sp>
        <p:nvSpPr>
          <p:cNvPr id="72800" name="Rectangle 96"/>
          <p:cNvSpPr>
            <a:spLocks noChangeArrowheads="1"/>
          </p:cNvSpPr>
          <p:nvPr/>
        </p:nvSpPr>
        <p:spPr bwMode="auto">
          <a:xfrm>
            <a:off x="684213" y="2924175"/>
            <a:ext cx="576262" cy="504825"/>
          </a:xfrm>
          <a:prstGeom prst="rect">
            <a:avLst/>
          </a:prstGeom>
          <a:solidFill>
            <a:srgbClr val="00FFCC"/>
          </a:solidFill>
          <a:ln w="57150">
            <a:solidFill>
              <a:srgbClr val="FF0000"/>
            </a:solidFill>
            <a:miter lim="800000"/>
            <a:headEnd/>
            <a:tailEnd/>
          </a:ln>
        </p:spPr>
        <p:txBody>
          <a:bodyPr wrap="none" anchor="ctr"/>
          <a:lstStyle/>
          <a:p>
            <a:pPr algn="ctr"/>
            <a:r>
              <a:rPr lang="en-US" sz="1600" b="1">
                <a:solidFill>
                  <a:srgbClr val="FF0000"/>
                </a:solidFill>
              </a:rPr>
              <a:t>X</a:t>
            </a:r>
          </a:p>
        </p:txBody>
      </p:sp>
      <p:sp>
        <p:nvSpPr>
          <p:cNvPr id="72801" name="Rectangle 97"/>
          <p:cNvSpPr>
            <a:spLocks noChangeArrowheads="1"/>
          </p:cNvSpPr>
          <p:nvPr/>
        </p:nvSpPr>
        <p:spPr bwMode="auto">
          <a:xfrm>
            <a:off x="684213" y="3933825"/>
            <a:ext cx="608012" cy="550863"/>
          </a:xfrm>
          <a:prstGeom prst="rect">
            <a:avLst/>
          </a:prstGeom>
          <a:solidFill>
            <a:srgbClr val="00FFCC"/>
          </a:solidFill>
          <a:ln w="57150">
            <a:solidFill>
              <a:srgbClr val="FF0000"/>
            </a:solidFill>
            <a:miter lim="800000"/>
            <a:headEnd/>
            <a:tailEnd/>
          </a:ln>
        </p:spPr>
        <p:txBody>
          <a:bodyPr wrap="none" anchor="ctr"/>
          <a:lstStyle/>
          <a:p>
            <a:pPr algn="ctr"/>
            <a:r>
              <a:rPr lang="en-US" sz="1600" b="1">
                <a:solidFill>
                  <a:srgbClr val="FF0000"/>
                </a:solidFill>
              </a:rPr>
              <a:t>Y</a:t>
            </a:r>
          </a:p>
        </p:txBody>
      </p:sp>
      <p:sp>
        <p:nvSpPr>
          <p:cNvPr id="73025" name="Text Box 321"/>
          <p:cNvSpPr txBox="1">
            <a:spLocks noChangeArrowheads="1"/>
          </p:cNvSpPr>
          <p:nvPr/>
        </p:nvSpPr>
        <p:spPr bwMode="auto">
          <a:xfrm>
            <a:off x="1253817" y="5876925"/>
            <a:ext cx="6705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a:solidFill>
                  <a:schemeClr val="accent2"/>
                </a:solidFill>
              </a:rPr>
              <a:t>Commit</a:t>
            </a:r>
          </a:p>
        </p:txBody>
      </p:sp>
      <p:grpSp>
        <p:nvGrpSpPr>
          <p:cNvPr id="31" name="Group 98"/>
          <p:cNvGrpSpPr>
            <a:grpSpLocks/>
          </p:cNvGrpSpPr>
          <p:nvPr/>
        </p:nvGrpSpPr>
        <p:grpSpPr bwMode="auto">
          <a:xfrm>
            <a:off x="1476375" y="2924175"/>
            <a:ext cx="1447800" cy="601663"/>
            <a:chOff x="835" y="1207"/>
            <a:chExt cx="912" cy="324"/>
          </a:xfrm>
        </p:grpSpPr>
        <p:grpSp>
          <p:nvGrpSpPr>
            <p:cNvPr id="34921" name="Group 99"/>
            <p:cNvGrpSpPr>
              <a:grpSpLocks/>
            </p:cNvGrpSpPr>
            <p:nvPr/>
          </p:nvGrpSpPr>
          <p:grpSpPr bwMode="auto">
            <a:xfrm>
              <a:off x="839" y="1207"/>
              <a:ext cx="908" cy="324"/>
              <a:chOff x="884" y="1207"/>
              <a:chExt cx="908" cy="324"/>
            </a:xfrm>
          </p:grpSpPr>
          <p:sp>
            <p:nvSpPr>
              <p:cNvPr id="34923" name="Rectangle 10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a:t> </a:t>
                </a:r>
                <a:r>
                  <a:rPr lang="en-US" sz="1600" b="1">
                    <a:solidFill>
                      <a:srgbClr val="FF0000"/>
                    </a:solidFill>
                  </a:rPr>
                  <a:t>121     0</a:t>
                </a:r>
                <a:r>
                  <a:rPr lang="en-US" sz="1600" b="1"/>
                  <a:t> </a:t>
                </a:r>
              </a:p>
            </p:txBody>
          </p:sp>
          <p:sp>
            <p:nvSpPr>
              <p:cNvPr id="34924" name="Line 10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22" name="Rectangle 10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33864" name="Group 108"/>
          <p:cNvGrpSpPr>
            <a:grpSpLocks/>
          </p:cNvGrpSpPr>
          <p:nvPr/>
        </p:nvGrpSpPr>
        <p:grpSpPr bwMode="auto">
          <a:xfrm>
            <a:off x="1476375" y="3933825"/>
            <a:ext cx="1447800" cy="585788"/>
            <a:chOff x="835" y="1207"/>
            <a:chExt cx="912" cy="324"/>
          </a:xfrm>
        </p:grpSpPr>
        <p:grpSp>
          <p:nvGrpSpPr>
            <p:cNvPr id="34917" name="Group 109"/>
            <p:cNvGrpSpPr>
              <a:grpSpLocks/>
            </p:cNvGrpSpPr>
            <p:nvPr/>
          </p:nvGrpSpPr>
          <p:grpSpPr bwMode="auto">
            <a:xfrm>
              <a:off x="839" y="1207"/>
              <a:ext cx="908" cy="324"/>
              <a:chOff x="884" y="1207"/>
              <a:chExt cx="908" cy="324"/>
            </a:xfrm>
          </p:grpSpPr>
          <p:sp>
            <p:nvSpPr>
              <p:cNvPr id="34919" name="Rectangle 11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a:t> </a:t>
                </a:r>
                <a:r>
                  <a:rPr lang="en-US" sz="1600" b="1">
                    <a:solidFill>
                      <a:srgbClr val="FF0000"/>
                    </a:solidFill>
                  </a:rPr>
                  <a:t>121      0</a:t>
                </a:r>
                <a:r>
                  <a:rPr lang="en-US" sz="1600" b="1"/>
                  <a:t> </a:t>
                </a:r>
              </a:p>
            </p:txBody>
          </p:sp>
          <p:sp>
            <p:nvSpPr>
              <p:cNvPr id="34920" name="Line 11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18" name="Rectangle 11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33866" name="Group 73"/>
          <p:cNvGrpSpPr>
            <a:grpSpLocks/>
          </p:cNvGrpSpPr>
          <p:nvPr/>
        </p:nvGrpSpPr>
        <p:grpSpPr bwMode="auto">
          <a:xfrm>
            <a:off x="1476375" y="4941888"/>
            <a:ext cx="1447800" cy="574675"/>
            <a:chOff x="835" y="1207"/>
            <a:chExt cx="912" cy="324"/>
          </a:xfrm>
        </p:grpSpPr>
        <p:grpSp>
          <p:nvGrpSpPr>
            <p:cNvPr id="34913" name="Group 74"/>
            <p:cNvGrpSpPr>
              <a:grpSpLocks/>
            </p:cNvGrpSpPr>
            <p:nvPr/>
          </p:nvGrpSpPr>
          <p:grpSpPr bwMode="auto">
            <a:xfrm>
              <a:off x="839" y="1207"/>
              <a:ext cx="908" cy="324"/>
              <a:chOff x="884" y="1207"/>
              <a:chExt cx="908" cy="324"/>
            </a:xfrm>
          </p:grpSpPr>
          <p:sp>
            <p:nvSpPr>
              <p:cNvPr id="34915" name="Rectangle 75"/>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600" b="1"/>
                  <a:t> 50        0 </a:t>
                </a:r>
              </a:p>
            </p:txBody>
          </p:sp>
          <p:sp>
            <p:nvSpPr>
              <p:cNvPr id="34916" name="Line 7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914" name="Rectangle 7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p>
          </p:txBody>
        </p:sp>
      </p:grpSp>
      <p:grpSp>
        <p:nvGrpSpPr>
          <p:cNvPr id="33868" name="Group 278"/>
          <p:cNvGrpSpPr>
            <a:grpSpLocks/>
          </p:cNvGrpSpPr>
          <p:nvPr/>
        </p:nvGrpSpPr>
        <p:grpSpPr bwMode="auto">
          <a:xfrm>
            <a:off x="468313" y="1916113"/>
            <a:ext cx="2952750" cy="3816350"/>
            <a:chOff x="204" y="1298"/>
            <a:chExt cx="1860" cy="2404"/>
          </a:xfrm>
        </p:grpSpPr>
        <p:grpSp>
          <p:nvGrpSpPr>
            <p:cNvPr id="34873" name="Group 279"/>
            <p:cNvGrpSpPr>
              <a:grpSpLocks/>
            </p:cNvGrpSpPr>
            <p:nvPr/>
          </p:nvGrpSpPr>
          <p:grpSpPr bwMode="auto">
            <a:xfrm>
              <a:off x="204" y="1298"/>
              <a:ext cx="1860" cy="2404"/>
              <a:chOff x="2608" y="1298"/>
              <a:chExt cx="1860" cy="2404"/>
            </a:xfrm>
          </p:grpSpPr>
          <p:sp>
            <p:nvSpPr>
              <p:cNvPr id="34876" name="Rectangle 280"/>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600"/>
              </a:p>
            </p:txBody>
          </p:sp>
          <p:grpSp>
            <p:nvGrpSpPr>
              <p:cNvPr id="34877" name="Group 281"/>
              <p:cNvGrpSpPr>
                <a:grpSpLocks/>
              </p:cNvGrpSpPr>
              <p:nvPr/>
            </p:nvGrpSpPr>
            <p:grpSpPr bwMode="auto">
              <a:xfrm>
                <a:off x="2742" y="1298"/>
                <a:ext cx="1408" cy="2404"/>
                <a:chOff x="3061" y="1660"/>
                <a:chExt cx="1408" cy="2404"/>
              </a:xfrm>
            </p:grpSpPr>
            <p:sp>
              <p:nvSpPr>
                <p:cNvPr id="34878" name="Rectangle 282"/>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600"/>
                </a:p>
              </p:txBody>
            </p:sp>
            <p:sp>
              <p:nvSpPr>
                <p:cNvPr id="34879" name="Line 283"/>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0" name="Line 284"/>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1" name="Line 285"/>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2" name="Line 28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3" name="Line 28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4" name="Line 28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5" name="Line 28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4886" name="Line 29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nvGrpSpPr>
                <p:cNvPr id="34887" name="Group 291"/>
                <p:cNvGrpSpPr>
                  <a:grpSpLocks/>
                </p:cNvGrpSpPr>
                <p:nvPr/>
              </p:nvGrpSpPr>
              <p:grpSpPr bwMode="auto">
                <a:xfrm>
                  <a:off x="3560" y="1886"/>
                  <a:ext cx="908" cy="324"/>
                  <a:chOff x="884" y="1207"/>
                  <a:chExt cx="908" cy="324"/>
                </a:xfrm>
              </p:grpSpPr>
              <p:sp>
                <p:nvSpPr>
                  <p:cNvPr id="34911" name="Rectangle 29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87        0 </a:t>
                    </a:r>
                  </a:p>
                </p:txBody>
              </p:sp>
              <p:sp>
                <p:nvSpPr>
                  <p:cNvPr id="34912" name="Line 29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88" name="Group 294"/>
                <p:cNvGrpSpPr>
                  <a:grpSpLocks/>
                </p:cNvGrpSpPr>
                <p:nvPr/>
              </p:nvGrpSpPr>
              <p:grpSpPr bwMode="auto">
                <a:xfrm>
                  <a:off x="3560" y="2205"/>
                  <a:ext cx="908" cy="336"/>
                  <a:chOff x="884" y="1207"/>
                  <a:chExt cx="908" cy="324"/>
                </a:xfrm>
              </p:grpSpPr>
              <p:sp>
                <p:nvSpPr>
                  <p:cNvPr id="34909" name="Rectangle 29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121      0 </a:t>
                    </a:r>
                  </a:p>
                </p:txBody>
              </p:sp>
              <p:sp>
                <p:nvSpPr>
                  <p:cNvPr id="34910" name="Line 29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89" name="Group 297"/>
                <p:cNvGrpSpPr>
                  <a:grpSpLocks/>
                </p:cNvGrpSpPr>
                <p:nvPr/>
              </p:nvGrpSpPr>
              <p:grpSpPr bwMode="auto">
                <a:xfrm>
                  <a:off x="3560" y="2532"/>
                  <a:ext cx="908" cy="340"/>
                  <a:chOff x="884" y="1207"/>
                  <a:chExt cx="908" cy="324"/>
                </a:xfrm>
              </p:grpSpPr>
              <p:sp>
                <p:nvSpPr>
                  <p:cNvPr id="34907" name="Rectangle 29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88        0 </a:t>
                    </a:r>
                  </a:p>
                </p:txBody>
              </p:sp>
              <p:sp>
                <p:nvSpPr>
                  <p:cNvPr id="34908" name="Line 29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90" name="Group 300"/>
                <p:cNvGrpSpPr>
                  <a:grpSpLocks/>
                </p:cNvGrpSpPr>
                <p:nvPr/>
              </p:nvGrpSpPr>
              <p:grpSpPr bwMode="auto">
                <a:xfrm>
                  <a:off x="3560" y="2861"/>
                  <a:ext cx="908" cy="324"/>
                  <a:chOff x="884" y="1207"/>
                  <a:chExt cx="908" cy="324"/>
                </a:xfrm>
              </p:grpSpPr>
              <p:sp>
                <p:nvSpPr>
                  <p:cNvPr id="34905" name="Rectangle 30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V#       0 </a:t>
                    </a:r>
                  </a:p>
                </p:txBody>
              </p:sp>
              <p:sp>
                <p:nvSpPr>
                  <p:cNvPr id="34906" name="Line 30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91" name="Group 303"/>
                <p:cNvGrpSpPr>
                  <a:grpSpLocks/>
                </p:cNvGrpSpPr>
                <p:nvPr/>
              </p:nvGrpSpPr>
              <p:grpSpPr bwMode="auto">
                <a:xfrm>
                  <a:off x="3560" y="3177"/>
                  <a:ext cx="908" cy="315"/>
                  <a:chOff x="884" y="1207"/>
                  <a:chExt cx="908" cy="324"/>
                </a:xfrm>
              </p:grpSpPr>
              <p:sp>
                <p:nvSpPr>
                  <p:cNvPr id="34903" name="Rectangle 30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44        0 </a:t>
                    </a:r>
                  </a:p>
                </p:txBody>
              </p:sp>
              <p:sp>
                <p:nvSpPr>
                  <p:cNvPr id="34904" name="Line 30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nvGrpSpPr>
                <p:cNvPr id="34892" name="Group 306"/>
                <p:cNvGrpSpPr>
                  <a:grpSpLocks/>
                </p:cNvGrpSpPr>
                <p:nvPr/>
              </p:nvGrpSpPr>
              <p:grpSpPr bwMode="auto">
                <a:xfrm>
                  <a:off x="3561" y="3486"/>
                  <a:ext cx="908" cy="315"/>
                  <a:chOff x="884" y="1207"/>
                  <a:chExt cx="908" cy="324"/>
                </a:xfrm>
              </p:grpSpPr>
              <p:sp>
                <p:nvSpPr>
                  <p:cNvPr id="34901" name="Rectangle 30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 V#       0 </a:t>
                    </a:r>
                  </a:p>
                </p:txBody>
              </p:sp>
              <p:sp>
                <p:nvSpPr>
                  <p:cNvPr id="34902" name="Line 30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893" name="Line 309"/>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grpSp>
              <p:nvGrpSpPr>
                <p:cNvPr id="34894" name="Group 310"/>
                <p:cNvGrpSpPr>
                  <a:grpSpLocks/>
                </p:cNvGrpSpPr>
                <p:nvPr/>
              </p:nvGrpSpPr>
              <p:grpSpPr bwMode="auto">
                <a:xfrm>
                  <a:off x="3560" y="2851"/>
                  <a:ext cx="908" cy="351"/>
                  <a:chOff x="884" y="1207"/>
                  <a:chExt cx="908" cy="324"/>
                </a:xfrm>
              </p:grpSpPr>
              <p:sp>
                <p:nvSpPr>
                  <p:cNvPr id="34899" name="Rectangle 31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121      0 </a:t>
                    </a:r>
                  </a:p>
                </p:txBody>
              </p:sp>
              <p:sp>
                <p:nvSpPr>
                  <p:cNvPr id="34900" name="Line 31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34895" name="Line 313"/>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grpSp>
              <p:nvGrpSpPr>
                <p:cNvPr id="34896" name="Group 314"/>
                <p:cNvGrpSpPr>
                  <a:grpSpLocks/>
                </p:cNvGrpSpPr>
                <p:nvPr/>
              </p:nvGrpSpPr>
              <p:grpSpPr bwMode="auto">
                <a:xfrm>
                  <a:off x="3560" y="3474"/>
                  <a:ext cx="908" cy="324"/>
                  <a:chOff x="884" y="1207"/>
                  <a:chExt cx="908" cy="324"/>
                </a:xfrm>
              </p:grpSpPr>
              <p:sp>
                <p:nvSpPr>
                  <p:cNvPr id="34897" name="Rectangle 31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a:t>50        0 </a:t>
                    </a:r>
                  </a:p>
                </p:txBody>
              </p:sp>
              <p:sp>
                <p:nvSpPr>
                  <p:cNvPr id="34898" name="Line 31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grpSp>
        </p:grpSp>
        <p:sp>
          <p:nvSpPr>
            <p:cNvPr id="34874" name="Text Box 317"/>
            <p:cNvSpPr txBox="1">
              <a:spLocks noChangeArrowheads="1"/>
            </p:cNvSpPr>
            <p:nvPr/>
          </p:nvSpPr>
          <p:spPr bwMode="auto">
            <a:xfrm>
              <a:off x="395" y="1861"/>
              <a:ext cx="1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sz="1050" b="1"/>
            </a:p>
          </p:txBody>
        </p:sp>
        <p:sp>
          <p:nvSpPr>
            <p:cNvPr id="34875" name="Text Box 318"/>
            <p:cNvSpPr txBox="1">
              <a:spLocks noChangeArrowheads="1"/>
            </p:cNvSpPr>
            <p:nvPr/>
          </p:nvSpPr>
          <p:spPr bwMode="auto">
            <a:xfrm>
              <a:off x="385" y="2496"/>
              <a:ext cx="1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sz="1050" b="1"/>
            </a:p>
          </p:txBody>
        </p:sp>
      </p:grpSp>
      <p:grpSp>
        <p:nvGrpSpPr>
          <p:cNvPr id="72904" name="Group 324"/>
          <p:cNvGrpSpPr>
            <a:grpSpLocks/>
          </p:cNvGrpSpPr>
          <p:nvPr/>
        </p:nvGrpSpPr>
        <p:grpSpPr bwMode="auto">
          <a:xfrm>
            <a:off x="2411414" y="5734050"/>
            <a:ext cx="1414463" cy="719138"/>
            <a:chOff x="1519" y="3612"/>
            <a:chExt cx="891" cy="453"/>
          </a:xfrm>
        </p:grpSpPr>
        <p:sp>
          <p:nvSpPr>
            <p:cNvPr id="34871" name="Rectangle 322"/>
            <p:cNvSpPr>
              <a:spLocks noChangeArrowheads="1"/>
            </p:cNvSpPr>
            <p:nvPr/>
          </p:nvSpPr>
          <p:spPr bwMode="auto">
            <a:xfrm>
              <a:off x="1519" y="3612"/>
              <a:ext cx="499" cy="453"/>
            </a:xfrm>
            <a:prstGeom prst="rect">
              <a:avLst/>
            </a:prstGeom>
            <a:solidFill>
              <a:srgbClr val="00FFCC"/>
            </a:solidFill>
            <a:ln w="12700">
              <a:solidFill>
                <a:schemeClr val="tx1"/>
              </a:solidFill>
              <a:miter lim="800000"/>
              <a:headEnd/>
              <a:tailEnd/>
            </a:ln>
          </p:spPr>
          <p:txBody>
            <a:bodyPr wrap="none" anchor="ctr"/>
            <a:lstStyle/>
            <a:p>
              <a:pPr algn="ctr"/>
              <a:r>
                <a:rPr lang="en-US" sz="1600" b="1">
                  <a:solidFill>
                    <a:schemeClr val="tx2"/>
                  </a:solidFill>
                </a:rPr>
                <a:t>100</a:t>
              </a:r>
            </a:p>
          </p:txBody>
        </p:sp>
        <p:sp>
          <p:nvSpPr>
            <p:cNvPr id="34872" name="Text Box 323"/>
            <p:cNvSpPr txBox="1">
              <a:spLocks noChangeArrowheads="1"/>
            </p:cNvSpPr>
            <p:nvPr/>
          </p:nvSpPr>
          <p:spPr bwMode="auto">
            <a:xfrm>
              <a:off x="2164" y="3715"/>
              <a:ext cx="24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a:t>RV</a:t>
              </a:r>
            </a:p>
          </p:txBody>
        </p:sp>
      </p:grpSp>
      <p:sp>
        <p:nvSpPr>
          <p:cNvPr id="73029" name="Rectangle 325"/>
          <p:cNvSpPr>
            <a:spLocks noChangeArrowheads="1"/>
          </p:cNvSpPr>
          <p:nvPr/>
        </p:nvSpPr>
        <p:spPr bwMode="auto">
          <a:xfrm>
            <a:off x="3419475" y="1412875"/>
            <a:ext cx="792163" cy="719138"/>
          </a:xfrm>
          <a:prstGeom prst="rect">
            <a:avLst/>
          </a:prstGeom>
          <a:solidFill>
            <a:srgbClr val="00FFCC"/>
          </a:solidFill>
          <a:ln w="57150">
            <a:solidFill>
              <a:schemeClr val="accent2"/>
            </a:solidFill>
            <a:miter lim="800000"/>
            <a:headEnd/>
            <a:tailEnd/>
          </a:ln>
        </p:spPr>
        <p:txBody>
          <a:bodyPr wrap="none" anchor="ctr"/>
          <a:lstStyle/>
          <a:p>
            <a:pPr algn="ctr"/>
            <a:r>
              <a:rPr lang="en-US" sz="1600" b="1"/>
              <a:t>100</a:t>
            </a:r>
          </a:p>
        </p:txBody>
      </p:sp>
      <p:sp>
        <p:nvSpPr>
          <p:cNvPr id="73023" name="Rectangle 319"/>
          <p:cNvSpPr>
            <a:spLocks noChangeArrowheads="1"/>
          </p:cNvSpPr>
          <p:nvPr/>
        </p:nvSpPr>
        <p:spPr bwMode="auto">
          <a:xfrm>
            <a:off x="3419475" y="1412875"/>
            <a:ext cx="792163" cy="719138"/>
          </a:xfrm>
          <a:prstGeom prst="rect">
            <a:avLst/>
          </a:prstGeom>
          <a:solidFill>
            <a:srgbClr val="00FFCC"/>
          </a:solidFill>
          <a:ln w="57150">
            <a:solidFill>
              <a:schemeClr val="accent2"/>
            </a:solidFill>
            <a:miter lim="800000"/>
            <a:headEnd/>
            <a:tailEnd/>
          </a:ln>
        </p:spPr>
        <p:txBody>
          <a:bodyPr wrap="none" anchor="ctr"/>
          <a:lstStyle/>
          <a:p>
            <a:pPr algn="ctr"/>
            <a:r>
              <a:rPr lang="en-US" sz="1600" b="1"/>
              <a:t>120</a:t>
            </a:r>
          </a:p>
        </p:txBody>
      </p:sp>
      <p:sp>
        <p:nvSpPr>
          <p:cNvPr id="73024" name="Rectangle 320"/>
          <p:cNvSpPr>
            <a:spLocks noChangeArrowheads="1"/>
          </p:cNvSpPr>
          <p:nvPr/>
        </p:nvSpPr>
        <p:spPr bwMode="auto">
          <a:xfrm>
            <a:off x="3419475" y="1412875"/>
            <a:ext cx="792163" cy="719138"/>
          </a:xfrm>
          <a:prstGeom prst="rect">
            <a:avLst/>
          </a:prstGeom>
          <a:solidFill>
            <a:srgbClr val="00FFCC"/>
          </a:solidFill>
          <a:ln w="57150">
            <a:solidFill>
              <a:srgbClr val="FF0000"/>
            </a:solidFill>
            <a:miter lim="800000"/>
            <a:headEnd/>
            <a:tailEnd/>
          </a:ln>
        </p:spPr>
        <p:txBody>
          <a:bodyPr wrap="none" anchor="ctr"/>
          <a:lstStyle/>
          <a:p>
            <a:pPr algn="ctr"/>
            <a:r>
              <a:rPr lang="en-US" sz="1600" b="1">
                <a:solidFill>
                  <a:srgbClr val="FF0000"/>
                </a:solidFill>
              </a:rPr>
              <a:t>121</a:t>
            </a:r>
          </a:p>
        </p:txBody>
      </p:sp>
      <p:sp>
        <p:nvSpPr>
          <p:cNvPr id="73030" name="Text Box 326"/>
          <p:cNvSpPr txBox="1">
            <a:spLocks noChangeArrowheads="1"/>
          </p:cNvSpPr>
          <p:nvPr/>
        </p:nvSpPr>
        <p:spPr bwMode="auto">
          <a:xfrm>
            <a:off x="855921" y="2800350"/>
            <a:ext cx="29157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b="1"/>
              <a:t>X</a:t>
            </a:r>
          </a:p>
        </p:txBody>
      </p:sp>
      <p:sp>
        <p:nvSpPr>
          <p:cNvPr id="73031" name="Text Box 327"/>
          <p:cNvSpPr txBox="1">
            <a:spLocks noChangeArrowheads="1"/>
          </p:cNvSpPr>
          <p:nvPr/>
        </p:nvSpPr>
        <p:spPr bwMode="auto">
          <a:xfrm>
            <a:off x="876248" y="3860800"/>
            <a:ext cx="289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b="1"/>
              <a:t>Y</a:t>
            </a:r>
          </a:p>
        </p:txBody>
      </p:sp>
    </p:spTree>
    <p:extLst>
      <p:ext uri="{BB962C8B-B14F-4D97-AF65-F5344CB8AC3E}">
        <p14:creationId xmlns:p14="http://schemas.microsoft.com/office/powerpoint/2010/main" val="1728832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9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9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96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296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3023"/>
                                        </p:tgtEl>
                                        <p:attrNameLst>
                                          <p:attrName>style.visibility</p:attrName>
                                        </p:attrNameLst>
                                      </p:cBhvr>
                                      <p:to>
                                        <p:strVal val="visible"/>
                                      </p:to>
                                    </p:set>
                                    <p:animEffect transition="in" filter="dissolve">
                                      <p:cBhvr>
                                        <p:cTn id="51" dur="500"/>
                                        <p:tgtEl>
                                          <p:spTgt spid="7302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7295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73024"/>
                                        </p:tgtEl>
                                        <p:attrNameLst>
                                          <p:attrName>style.visibility</p:attrName>
                                        </p:attrNameLst>
                                      </p:cBhvr>
                                      <p:to>
                                        <p:strVal val="visible"/>
                                      </p:to>
                                    </p:set>
                                    <p:animEffect transition="in" filter="dissolve">
                                      <p:cBhvr>
                                        <p:cTn id="76" dur="500"/>
                                        <p:tgtEl>
                                          <p:spTgt spid="730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3386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302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2800"/>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280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33864"/>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3386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30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031"/>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82" grpId="0" animBg="1"/>
      <p:bldP spid="72911" grpId="0" animBg="1"/>
      <p:bldP spid="72950" grpId="0" animBg="1"/>
      <p:bldP spid="72960" grpId="0" animBg="1"/>
      <p:bldP spid="72961" grpId="0" animBg="1"/>
      <p:bldP spid="72800" grpId="0" animBg="1"/>
      <p:bldP spid="72801" grpId="0" animBg="1"/>
      <p:bldP spid="73025" grpId="0"/>
      <p:bldP spid="73029" grpId="0" animBg="1"/>
      <p:bldP spid="73023" grpId="0" animBg="1"/>
      <p:bldP spid="73030" grpId="0"/>
      <p:bldP spid="7303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357188"/>
            <a:ext cx="7772400" cy="1143000"/>
          </a:xfrm>
        </p:spPr>
        <p:txBody>
          <a:bodyPr/>
          <a:lstStyle/>
          <a:p>
            <a:r>
              <a:rPr lang="en-US" dirty="0"/>
              <a:t>Version Clock Implementation</a:t>
            </a:r>
          </a:p>
        </p:txBody>
      </p:sp>
      <p:sp>
        <p:nvSpPr>
          <p:cNvPr id="35843" name="Rectangle 3"/>
          <p:cNvSpPr>
            <a:spLocks noGrp="1" noChangeArrowheads="1"/>
          </p:cNvSpPr>
          <p:nvPr>
            <p:ph type="body" idx="1"/>
          </p:nvPr>
        </p:nvSpPr>
        <p:spPr>
          <a:xfrm>
            <a:off x="714375" y="1785938"/>
            <a:ext cx="7772400" cy="4114800"/>
          </a:xfrm>
        </p:spPr>
        <p:txBody>
          <a:bodyPr/>
          <a:lstStyle/>
          <a:p>
            <a:pPr>
              <a:lnSpc>
                <a:spcPct val="90000"/>
              </a:lnSpc>
            </a:pPr>
            <a:r>
              <a:rPr lang="en-US" dirty="0" smtClean="0">
                <a:latin typeface="Arial" charset="0"/>
                <a:cs typeface="Arial" charset="0"/>
              </a:rPr>
              <a:t>No coherent HW clock available</a:t>
            </a:r>
          </a:p>
          <a:p>
            <a:pPr>
              <a:lnSpc>
                <a:spcPct val="90000"/>
              </a:lnSpc>
            </a:pPr>
            <a:r>
              <a:rPr lang="en-US" dirty="0" smtClean="0">
                <a:latin typeface="Arial" charset="0"/>
                <a:cs typeface="Arial" charset="0"/>
              </a:rPr>
              <a:t>Rate </a:t>
            </a:r>
            <a:r>
              <a:rPr lang="en-US" dirty="0">
                <a:latin typeface="Arial" charset="0"/>
                <a:cs typeface="Arial" charset="0"/>
              </a:rPr>
              <a:t>is a </a:t>
            </a:r>
            <a:r>
              <a:rPr lang="en-US" i="1" dirty="0" smtClean="0">
                <a:solidFill>
                  <a:schemeClr val="tx1"/>
                </a:solidFill>
                <a:latin typeface="Arial" charset="0"/>
                <a:cs typeface="Arial" charset="0"/>
              </a:rPr>
              <a:t>progress</a:t>
            </a:r>
            <a:r>
              <a:rPr lang="en-US" dirty="0" smtClean="0">
                <a:latin typeface="Arial" charset="0"/>
                <a:cs typeface="Arial" charset="0"/>
              </a:rPr>
              <a:t>, </a:t>
            </a:r>
            <a:r>
              <a:rPr lang="en-US" dirty="0">
                <a:latin typeface="Arial" charset="0"/>
                <a:cs typeface="Arial" charset="0"/>
              </a:rPr>
              <a:t>not </a:t>
            </a:r>
            <a:r>
              <a:rPr lang="en-US" i="1" dirty="0" smtClean="0">
                <a:solidFill>
                  <a:schemeClr val="tx1"/>
                </a:solidFill>
                <a:latin typeface="Arial" charset="0"/>
                <a:cs typeface="Arial" charset="0"/>
              </a:rPr>
              <a:t>safety</a:t>
            </a:r>
            <a:r>
              <a:rPr lang="en-US" dirty="0" smtClean="0">
                <a:solidFill>
                  <a:schemeClr val="tx1"/>
                </a:solidFill>
                <a:latin typeface="Arial" charset="0"/>
                <a:cs typeface="Arial" charset="0"/>
              </a:rPr>
              <a:t> </a:t>
            </a:r>
            <a:r>
              <a:rPr lang="en-US" dirty="0" smtClean="0">
                <a:latin typeface="Arial" charset="0"/>
                <a:cs typeface="Arial" charset="0"/>
              </a:rPr>
              <a:t>issue...</a:t>
            </a:r>
            <a:endParaRPr lang="en-US" dirty="0">
              <a:latin typeface="Arial" charset="0"/>
              <a:cs typeface="Arial" charset="0"/>
            </a:endParaRPr>
          </a:p>
          <a:p>
            <a:pPr>
              <a:lnSpc>
                <a:spcPct val="90000"/>
              </a:lnSpc>
            </a:pPr>
            <a:r>
              <a:rPr lang="en-US" dirty="0">
                <a:latin typeface="Arial" charset="0"/>
                <a:cs typeface="Arial" charset="0"/>
              </a:rPr>
              <a:t>(GV4) if failed clock CAS use </a:t>
            </a:r>
            <a:r>
              <a:rPr lang="en-US" dirty="0" smtClean="0">
                <a:latin typeface="Arial" charset="0"/>
                <a:cs typeface="Arial" charset="0"/>
              </a:rPr>
              <a:t>Version Clock </a:t>
            </a:r>
            <a:r>
              <a:rPr lang="en-US" dirty="0">
                <a:latin typeface="Arial" charset="0"/>
                <a:cs typeface="Arial" charset="0"/>
              </a:rPr>
              <a:t>set by winner. </a:t>
            </a:r>
          </a:p>
          <a:p>
            <a:pPr>
              <a:lnSpc>
                <a:spcPct val="90000"/>
              </a:lnSpc>
            </a:pPr>
            <a:r>
              <a:rPr lang="en-US" dirty="0">
                <a:latin typeface="Arial" charset="0"/>
                <a:cs typeface="Arial" charset="0"/>
              </a:rPr>
              <a:t>(GV5) WV = </a:t>
            </a:r>
            <a:r>
              <a:rPr lang="en-US" dirty="0" smtClean="0">
                <a:latin typeface="Arial" charset="0"/>
                <a:cs typeface="Arial" charset="0"/>
              </a:rPr>
              <a:t>Version Clock </a:t>
            </a:r>
            <a:r>
              <a:rPr lang="en-US" dirty="0">
                <a:latin typeface="Arial" charset="0"/>
                <a:cs typeface="Arial" charset="0"/>
              </a:rPr>
              <a:t>+ 2; </a:t>
            </a:r>
            <a:r>
              <a:rPr lang="en-US" dirty="0" err="1">
                <a:latin typeface="Arial" charset="0"/>
                <a:cs typeface="Arial" charset="0"/>
              </a:rPr>
              <a:t>inc</a:t>
            </a:r>
            <a:r>
              <a:rPr lang="en-US" dirty="0">
                <a:latin typeface="Arial" charset="0"/>
                <a:cs typeface="Arial" charset="0"/>
              </a:rPr>
              <a:t> </a:t>
            </a:r>
            <a:r>
              <a:rPr lang="en-US" dirty="0" smtClean="0">
                <a:latin typeface="Arial" charset="0"/>
                <a:cs typeface="Arial" charset="0"/>
              </a:rPr>
              <a:t>Version Clock </a:t>
            </a:r>
            <a:r>
              <a:rPr lang="en-US" dirty="0">
                <a:latin typeface="Arial" charset="0"/>
                <a:cs typeface="Arial" charset="0"/>
              </a:rPr>
              <a:t>on abort</a:t>
            </a:r>
          </a:p>
          <a:p>
            <a:pPr>
              <a:lnSpc>
                <a:spcPct val="90000"/>
              </a:lnSpc>
            </a:pPr>
            <a:r>
              <a:rPr lang="en-US" dirty="0">
                <a:latin typeface="Arial" charset="0"/>
                <a:cs typeface="Arial" charset="0"/>
              </a:rPr>
              <a:t>(GV6) composite of GV4 and </a:t>
            </a:r>
            <a:r>
              <a:rPr lang="en-US" dirty="0" smtClean="0">
                <a:latin typeface="Arial" charset="0"/>
                <a:cs typeface="Arial" charset="0"/>
              </a:rPr>
              <a:t>GV5</a:t>
            </a:r>
            <a:endParaRPr lang="en-US" dirty="0">
              <a:latin typeface="Arial" charset="0"/>
              <a:cs typeface="Arial" charset="0"/>
            </a:endParaRPr>
          </a:p>
        </p:txBody>
      </p:sp>
    </p:spTree>
    <p:extLst>
      <p:ext uri="{BB962C8B-B14F-4D97-AF65-F5344CB8AC3E}">
        <p14:creationId xmlns:p14="http://schemas.microsoft.com/office/powerpoint/2010/main" val="2226975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Deuce </a:t>
            </a:r>
            <a:r>
              <a:rPr lang="en-US" dirty="0"/>
              <a:t>STM </a:t>
            </a:r>
          </a:p>
        </p:txBody>
      </p:sp>
      <p:sp>
        <p:nvSpPr>
          <p:cNvPr id="3" name="Content Placeholder 2"/>
          <p:cNvSpPr>
            <a:spLocks noGrp="1"/>
          </p:cNvSpPr>
          <p:nvPr>
            <p:ph idx="1"/>
          </p:nvPr>
        </p:nvSpPr>
        <p:spPr/>
        <p:txBody>
          <a:bodyPr/>
          <a:lstStyle/>
          <a:p>
            <a:r>
              <a:rPr lang="en-US" dirty="0" smtClean="0"/>
              <a:t>Complete </a:t>
            </a:r>
            <a:r>
              <a:rPr lang="en-US" dirty="0"/>
              <a:t>Java STM </a:t>
            </a:r>
            <a:r>
              <a:rPr lang="en-US" dirty="0" smtClean="0"/>
              <a:t>framework</a:t>
            </a:r>
          </a:p>
          <a:p>
            <a:r>
              <a:rPr lang="en-US" dirty="0" smtClean="0"/>
              <a:t>No compiler </a:t>
            </a:r>
            <a:r>
              <a:rPr lang="en-US" dirty="0"/>
              <a:t>support</a:t>
            </a:r>
            <a:r>
              <a:rPr lang="en-US" dirty="0" smtClean="0"/>
              <a:t>.</a:t>
            </a:r>
            <a:endParaRPr lang="en-US" dirty="0"/>
          </a:p>
          <a:p>
            <a:r>
              <a:rPr lang="en-US" dirty="0" smtClean="0"/>
              <a:t>No language extensions</a:t>
            </a:r>
          </a:p>
          <a:p>
            <a:r>
              <a:rPr lang="en-US" dirty="0" smtClean="0"/>
              <a:t>No memory footprint </a:t>
            </a:r>
            <a:r>
              <a:rPr lang="en-US" dirty="0"/>
              <a:t>or GC overhead. </a:t>
            </a:r>
          </a:p>
        </p:txBody>
      </p:sp>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98</a:t>
            </a:fld>
            <a:endParaRPr lang="en-US"/>
          </a:p>
        </p:txBody>
      </p:sp>
      <p:pic>
        <p:nvPicPr>
          <p:cNvPr id="8194" name="Picture 2" descr="Deuce STM - Java Software Transactional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025" y="690874"/>
            <a:ext cx="93345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38172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Deuce STM</a:t>
            </a:r>
            <a:endParaRPr lang="en-US" dirty="0"/>
          </a:p>
        </p:txBody>
      </p:sp>
      <p:sp>
        <p:nvSpPr>
          <p:cNvPr id="3" name="Content Placeholder 2"/>
          <p:cNvSpPr>
            <a:spLocks noGrp="1"/>
          </p:cNvSpPr>
          <p:nvPr>
            <p:ph idx="1"/>
          </p:nvPr>
        </p:nvSpPr>
        <p:spPr/>
        <p:txBody>
          <a:bodyPr/>
          <a:lstStyle/>
          <a:p>
            <a:r>
              <a:rPr lang="en-US" dirty="0" smtClean="0"/>
              <a:t>To support legacy libraries</a:t>
            </a:r>
          </a:p>
          <a:p>
            <a:pPr lvl="1"/>
            <a:r>
              <a:rPr lang="en-US" dirty="0" smtClean="0"/>
              <a:t>dynamically </a:t>
            </a:r>
            <a:r>
              <a:rPr lang="en-US" dirty="0"/>
              <a:t>instruments classes at load time </a:t>
            </a:r>
            <a:endParaRPr lang="en-US" dirty="0" smtClean="0"/>
          </a:p>
          <a:p>
            <a:r>
              <a:rPr lang="en-US" dirty="0"/>
              <a:t>U</a:t>
            </a:r>
            <a:r>
              <a:rPr lang="en-US" dirty="0" smtClean="0"/>
              <a:t>ses </a:t>
            </a:r>
            <a:r>
              <a:rPr lang="en-US" dirty="0"/>
              <a:t>an </a:t>
            </a:r>
            <a:r>
              <a:rPr lang="en-US" dirty="0" smtClean="0"/>
              <a:t>original `</a:t>
            </a:r>
            <a:r>
              <a:rPr lang="en-US" dirty="0"/>
              <a:t>`field-based'' locking strategy to improve </a:t>
            </a:r>
            <a:r>
              <a:rPr lang="en-US" dirty="0" smtClean="0"/>
              <a:t>concurrency </a:t>
            </a:r>
          </a:p>
          <a:p>
            <a:r>
              <a:rPr lang="en-US" dirty="0" smtClean="0"/>
              <a:t>Allows </a:t>
            </a:r>
            <a:r>
              <a:rPr lang="en-US" dirty="0"/>
              <a:t>different STMs algorithms </a:t>
            </a:r>
            <a:r>
              <a:rPr lang="en-US" dirty="0" smtClean="0"/>
              <a:t>to be </a:t>
            </a:r>
            <a:r>
              <a:rPr lang="en-US" dirty="0"/>
              <a:t>plugged in.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99</a:t>
            </a:fld>
            <a:endParaRPr lang="en-US"/>
          </a:p>
        </p:txBody>
      </p:sp>
    </p:spTree>
    <p:extLst>
      <p:ext uri="{BB962C8B-B14F-4D97-AF65-F5344CB8AC3E}">
        <p14:creationId xmlns:p14="http://schemas.microsoft.com/office/powerpoint/2010/main" val="137557784"/>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2"/>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2"/>
            </a:solidFill>
            <a:effectLst/>
            <a:latin typeface="Comic Sans MS" pitchFamily="66"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14873</TotalTime>
  <Words>5139</Words>
  <Application>Microsoft Macintosh PowerPoint</Application>
  <PresentationFormat>Overhead</PresentationFormat>
  <Paragraphs>1386</Paragraphs>
  <Slides>131</Slides>
  <Notes>91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131</vt:i4>
      </vt:variant>
    </vt:vector>
  </HeadingPairs>
  <TitlesOfParts>
    <vt:vector size="143" baseType="lpstr">
      <vt:lpstr>Marlett</vt:lpstr>
      <vt:lpstr>Comic Sans MS</vt:lpstr>
      <vt:lpstr>cmsy7</vt:lpstr>
      <vt:lpstr>cmmi7</vt:lpstr>
      <vt:lpstr>cmr10</vt:lpstr>
      <vt:lpstr>cmr7</vt:lpstr>
      <vt:lpstr>Gill Sans MT</vt:lpstr>
      <vt:lpstr>ＭＳ Ｐゴシック</vt:lpstr>
      <vt:lpstr>cmex10</vt:lpstr>
      <vt:lpstr>Calibri</vt:lpstr>
      <vt:lpstr>Baskerville Old Face</vt:lpstr>
      <vt:lpstr>Blank Presentation</vt:lpstr>
      <vt:lpstr>Transactional Memory</vt:lpstr>
      <vt:lpstr>Our Vision for the Future</vt:lpstr>
      <vt:lpstr>Our Vision for the Future</vt:lpstr>
      <vt:lpstr>Locking</vt:lpstr>
      <vt:lpstr>Coarse-Grained Locking</vt:lpstr>
      <vt:lpstr>Fine-Grained Locking</vt:lpstr>
      <vt:lpstr>Locks are not Robust</vt:lpstr>
      <vt:lpstr>Locking Relies on Conventions</vt:lpstr>
      <vt:lpstr>Simple Problems are hard</vt:lpstr>
      <vt:lpstr>Locks Not Composable</vt:lpstr>
      <vt:lpstr>Locks Not Composable</vt:lpstr>
      <vt:lpstr>Locks Not Composable</vt:lpstr>
      <vt:lpstr>Monitor Wait and Signal</vt:lpstr>
      <vt:lpstr>Wait and Signal do not Compose</vt:lpstr>
      <vt:lpstr>The Transactional Manifesto</vt:lpstr>
      <vt:lpstr>Transactions</vt:lpstr>
      <vt:lpstr>Atomic Blocks</vt:lpstr>
      <vt:lpstr>Atomic Blocks</vt:lpstr>
      <vt:lpstr>A Double-Ended Queue</vt:lpstr>
      <vt:lpstr>A Double-Ended Queue</vt:lpstr>
      <vt:lpstr>A Double-Ended Queue</vt:lpstr>
      <vt:lpstr>Warning</vt:lpstr>
      <vt:lpstr>Composition?</vt:lpstr>
      <vt:lpstr>Composition?</vt:lpstr>
      <vt:lpstr>Conditional Waiting</vt:lpstr>
      <vt:lpstr>Composable Conditional Waiting</vt:lpstr>
      <vt:lpstr>Hardware Transactional Memory</vt:lpstr>
      <vt:lpstr>Intel Haswell</vt:lpstr>
      <vt:lpstr>PowerPoint Presentation</vt:lpstr>
      <vt:lpstr>Intel Haswell</vt:lpstr>
      <vt:lpstr>Intel Haswell</vt:lpstr>
      <vt:lpstr>Intel Haswell</vt:lpstr>
      <vt:lpstr>Intel Haswell</vt:lpstr>
      <vt:lpstr>Intel Haswell</vt:lpstr>
      <vt:lpstr>Intel Haswell</vt:lpstr>
      <vt:lpstr>Lock Elision</vt:lpstr>
      <vt:lpstr>Lock Elision</vt:lpstr>
      <vt:lpstr>Lock Elision Pseudo-Code</vt:lpstr>
      <vt:lpstr>Lock Elision Pseudo-Code</vt:lpstr>
      <vt:lpstr>Lock Elision Pseudo-Code</vt:lpstr>
      <vt:lpstr>Lock Elision Pseudo-Code</vt:lpstr>
      <vt:lpstr>Lock Elision Pseudo-Code</vt:lpstr>
      <vt:lpstr>Lock Elision Pseudo-Code</vt:lpstr>
      <vt:lpstr>Lock Elision Pseudo-Code</vt:lpstr>
      <vt:lpstr>Lock Elision Pseudo-Code</vt:lpstr>
      <vt:lpstr>When Transactions Fail</vt:lpstr>
      <vt:lpstr>Some Haswell Numbers</vt:lpstr>
      <vt:lpstr>PowerPoint Presentation</vt:lpstr>
      <vt:lpstr>PowerPoint Presentation</vt:lpstr>
      <vt:lpstr>PowerPoint Presentation</vt:lpstr>
      <vt:lpstr>PowerPoint Presentation</vt:lpstr>
      <vt:lpstr>POWER Transactions</vt:lpstr>
      <vt:lpstr>POWER Transactions</vt:lpstr>
      <vt:lpstr>POWER Transactions</vt:lpstr>
      <vt:lpstr>POWER Transactions</vt:lpstr>
      <vt:lpstr>POWER Transactions</vt:lpstr>
      <vt:lpstr>HW Transactional Memory</vt:lpstr>
      <vt:lpstr>Transactional Memory</vt:lpstr>
      <vt:lpstr>Transactional Memory</vt:lpstr>
      <vt:lpstr>Transactional Memory</vt:lpstr>
      <vt:lpstr>Rewind</vt:lpstr>
      <vt:lpstr>Transaction Commit</vt:lpstr>
      <vt:lpstr>Not all Skittles and Beer</vt:lpstr>
      <vt:lpstr>HTM Strengths &amp; Weaknesses</vt:lpstr>
      <vt:lpstr>HTM Strengths &amp; Weaknesses</vt:lpstr>
      <vt:lpstr>HTM Strengths &amp; Weaknesses</vt:lpstr>
      <vt:lpstr>Composition</vt:lpstr>
      <vt:lpstr>Transactional Consistency</vt:lpstr>
      <vt:lpstr>External Consistency</vt:lpstr>
      <vt:lpstr>Simple Lock-Based STM</vt:lpstr>
      <vt:lpstr>Synchronization</vt:lpstr>
      <vt:lpstr>STM: Transactional Locking</vt:lpstr>
      <vt:lpstr>Reading an Object</vt:lpstr>
      <vt:lpstr>To Write an Object</vt:lpstr>
      <vt:lpstr>To Commit</vt:lpstr>
      <vt:lpstr>Encounter Order Locking (Undo Log)</vt:lpstr>
      <vt:lpstr>Commit-Time Locking (Write Buff)</vt:lpstr>
      <vt:lpstr>COM vs. ENC?</vt:lpstr>
      <vt:lpstr>COM vs. ENC High Load</vt:lpstr>
      <vt:lpstr>COM vs. ENC Low Load</vt:lpstr>
      <vt:lpstr>Problem: Internal Inconsistency</vt:lpstr>
      <vt:lpstr>Internal Consistency</vt:lpstr>
      <vt:lpstr>Solution: The Global Clock</vt:lpstr>
      <vt:lpstr>Read-Only Transactions</vt:lpstr>
      <vt:lpstr>Read-Only Transactions</vt:lpstr>
      <vt:lpstr>Read-Only Transactions</vt:lpstr>
      <vt:lpstr>Read-Only Transactions</vt:lpstr>
      <vt:lpstr>Read-Only Transactions</vt:lpstr>
      <vt:lpstr>Regular Transactions</vt:lpstr>
      <vt:lpstr>Regular Transactions</vt:lpstr>
      <vt:lpstr>On Commit</vt:lpstr>
      <vt:lpstr>On Commit</vt:lpstr>
      <vt:lpstr>On Commit</vt:lpstr>
      <vt:lpstr>On Commit</vt:lpstr>
      <vt:lpstr>On Commit</vt:lpstr>
      <vt:lpstr>Example: Writing Trans</vt:lpstr>
      <vt:lpstr>Version Clock Implementation</vt:lpstr>
      <vt:lpstr>Deuce STM </vt:lpstr>
      <vt:lpstr>Deuce STM</vt:lpstr>
      <vt:lpstr>TM Design Issues</vt:lpstr>
      <vt:lpstr>Granularity</vt:lpstr>
      <vt:lpstr>Direct/Deferred Update</vt:lpstr>
      <vt:lpstr>Conflict Detection</vt:lpstr>
      <vt:lpstr>Conflict Detection</vt:lpstr>
      <vt:lpstr>Contention Management &amp; Scheduling</vt:lpstr>
      <vt:lpstr>Contention Manager Strategies</vt:lpstr>
      <vt:lpstr>I/O &amp; System Calls?</vt:lpstr>
      <vt:lpstr>I/O &amp; System Calls</vt:lpstr>
      <vt:lpstr>Exceptions</vt:lpstr>
      <vt:lpstr>Exceptions</vt:lpstr>
      <vt:lpstr>Exceptions</vt:lpstr>
      <vt:lpstr>Unhandled Exceptions</vt:lpstr>
      <vt:lpstr>Nested Transactions</vt:lpstr>
      <vt:lpstr>Nested Transactions</vt:lpstr>
      <vt:lpstr>PowerPoint Presentation</vt:lpstr>
      <vt:lpstr>PowerPoint Presentation</vt:lpstr>
      <vt:lpstr>PowerPoint Presentation</vt:lpstr>
      <vt:lpstr>PowerPoint Presentation</vt:lpstr>
      <vt:lpstr>Remember 1993?</vt:lpstr>
      <vt:lpstr>Citation Count</vt:lpstr>
      <vt:lpstr>TM Today</vt:lpstr>
      <vt:lpstr>Second Opinion</vt:lpstr>
      <vt:lpstr>Hatin’ on TM</vt:lpstr>
      <vt:lpstr>Hatin’ on TM</vt:lpstr>
      <vt:lpstr>Hatin’ on TM</vt:lpstr>
      <vt:lpstr>Hatin’ on TM</vt:lpstr>
      <vt:lpstr>Gartner Hype Cycle</vt:lpstr>
      <vt:lpstr>I, for one, Welcome our new Multicore Overlords …</vt:lpstr>
      <vt:lpstr>I, for one, Welcome our new Multicore Overlords …</vt:lpstr>
      <vt:lpstr>I, for one, Welcome our new Multicore Overlords …</vt:lpstr>
      <vt:lpstr>I, for one, Welcome our new Multicore Overlords …</vt:lpstr>
    </vt:vector>
  </TitlesOfParts>
  <Company>Brown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Multiprocessor Programming</dc:title>
  <dc:creator>Maurice Herlihy</dc:creator>
  <cp:lastModifiedBy>Hai Zhou</cp:lastModifiedBy>
  <cp:revision>245</cp:revision>
  <cp:lastPrinted>1999-05-13T01:42:18Z</cp:lastPrinted>
  <dcterms:created xsi:type="dcterms:W3CDTF">1999-05-12T13:47:53Z</dcterms:created>
  <dcterms:modified xsi:type="dcterms:W3CDTF">2013-12-09T17:13:24Z</dcterms:modified>
</cp:coreProperties>
</file>